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4.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5.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6.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9.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0.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1.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2.xml" ContentType="application/vnd.openxmlformats-officedocument.themeOverride+xml"/>
  <Override PartName="/ppt/drawings/drawing9.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0.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3.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11.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4.xml" ContentType="application/vnd.openxmlformats-officedocument.themeOverride+xml"/>
  <Override PartName="/ppt/drawings/drawing12.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13.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4.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15.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5.xml" ContentType="application/vnd.openxmlformats-officedocument.themeOverride+xml"/>
  <Override PartName="/ppt/drawings/drawing16.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6.xml" ContentType="application/vnd.openxmlformats-officedocument.themeOverride+xml"/>
  <Override PartName="/ppt/drawings/drawing17.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7.xml" ContentType="application/vnd.openxmlformats-officedocument.themeOverride+xml"/>
  <Override PartName="/ppt/drawings/drawing18.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18.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19.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19.xml" ContentType="application/vnd.openxmlformats-officedocument.themeOverride+xml"/>
  <Override PartName="/ppt/drawings/drawing20.xml" ContentType="application/vnd.openxmlformats-officedocument.drawingml.chartshapes+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21.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drawings/drawing22.xml" ContentType="application/vnd.openxmlformats-officedocument.drawingml.chartshape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0"/>
  </p:notesMasterIdLst>
  <p:handoutMasterIdLst>
    <p:handoutMasterId r:id="rId61"/>
  </p:handoutMasterIdLst>
  <p:sldIdLst>
    <p:sldId id="260" r:id="rId2"/>
    <p:sldId id="261" r:id="rId3"/>
    <p:sldId id="314" r:id="rId4"/>
    <p:sldId id="262" r:id="rId5"/>
    <p:sldId id="263" r:id="rId6"/>
    <p:sldId id="264" r:id="rId7"/>
    <p:sldId id="265" r:id="rId8"/>
    <p:sldId id="266" r:id="rId9"/>
    <p:sldId id="267" r:id="rId10"/>
    <p:sldId id="268" r:id="rId11"/>
    <p:sldId id="299" r:id="rId12"/>
    <p:sldId id="270" r:id="rId13"/>
    <p:sldId id="315" r:id="rId14"/>
    <p:sldId id="316" r:id="rId15"/>
    <p:sldId id="317" r:id="rId16"/>
    <p:sldId id="318" r:id="rId17"/>
    <p:sldId id="280" r:id="rId18"/>
    <p:sldId id="271" r:id="rId19"/>
    <p:sldId id="272" r:id="rId20"/>
    <p:sldId id="322" r:id="rId21"/>
    <p:sldId id="300" r:id="rId22"/>
    <p:sldId id="301" r:id="rId23"/>
    <p:sldId id="278" r:id="rId24"/>
    <p:sldId id="319" r:id="rId25"/>
    <p:sldId id="276" r:id="rId26"/>
    <p:sldId id="302" r:id="rId27"/>
    <p:sldId id="304" r:id="rId28"/>
    <p:sldId id="303" r:id="rId29"/>
    <p:sldId id="320" r:id="rId30"/>
    <p:sldId id="281" r:id="rId31"/>
    <p:sldId id="282" r:id="rId32"/>
    <p:sldId id="305" r:id="rId33"/>
    <p:sldId id="306" r:id="rId34"/>
    <p:sldId id="307" r:id="rId35"/>
    <p:sldId id="284" r:id="rId36"/>
    <p:sldId id="327" r:id="rId37"/>
    <p:sldId id="328" r:id="rId38"/>
    <p:sldId id="329" r:id="rId39"/>
    <p:sldId id="331" r:id="rId40"/>
    <p:sldId id="330" r:id="rId41"/>
    <p:sldId id="333" r:id="rId42"/>
    <p:sldId id="332" r:id="rId43"/>
    <p:sldId id="334" r:id="rId44"/>
    <p:sldId id="335" r:id="rId45"/>
    <p:sldId id="343" r:id="rId46"/>
    <p:sldId id="342" r:id="rId47"/>
    <p:sldId id="341" r:id="rId48"/>
    <p:sldId id="340" r:id="rId49"/>
    <p:sldId id="323" r:id="rId50"/>
    <p:sldId id="326" r:id="rId51"/>
    <p:sldId id="324" r:id="rId52"/>
    <p:sldId id="325" r:id="rId53"/>
    <p:sldId id="288" r:id="rId54"/>
    <p:sldId id="289" r:id="rId55"/>
    <p:sldId id="296" r:id="rId56"/>
    <p:sldId id="297" r:id="rId57"/>
    <p:sldId id="298" r:id="rId58"/>
    <p:sldId id="313" r:id="rId59"/>
  </p:sldIdLst>
  <p:sldSz cx="6858000" cy="9144000" type="screen4x3"/>
  <p:notesSz cx="9869488"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B2C40C-99C6-B178-4E27-BA3658E38A7B}" name="U0131" initials="U" userId="S-1-5-21-3514537801-2672309243-604795685-26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2" autoAdjust="0"/>
    <p:restoredTop sz="94660"/>
  </p:normalViewPr>
  <p:slideViewPr>
    <p:cSldViewPr snapToGrid="0">
      <p:cViewPr>
        <p:scale>
          <a:sx n="100" d="100"/>
          <a:sy n="100" d="100"/>
        </p:scale>
        <p:origin x="1272" y="-171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6" d="100"/>
          <a:sy n="76" d="100"/>
        </p:scale>
        <p:origin x="403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20998;&#26512;\&#37027;&#38920;&#30010;&#22522;&#30990;&#38598;&#35336;\&#22522;&#30990;&#38598;&#35336;20231214_&#37027;&#38920;&#21463;&#38936;&#12487;&#12540;&#12479;&#20837;&#12428;&#26367;&#12360;mas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okay\AppData\Roaming\Microsoft\Excel\&#37027;&#38920;&#30010;_&#24066;&#30010;&#26449;&#21029;SMR_&#12467;&#12513;&#12531;&#12488;&#20462;&#27491;_20221231%20(version%201).xlsb"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1_SMR&#12539;&#24179;&#22343;&#33258;&#31435;&#26399;&#3829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1_SMR&#12539;&#24179;&#22343;&#33258;&#31435;&#26399;&#3829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20998;&#26512;\&#12414;&#12392;&#12417;\2_&#21307;&#30274;&#36027;&#20998;&#26512;.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5bLinkBreaker%5dile:///C:\Users\Mashiko\Dropbox\RISP&#20849;&#26377;\1_&#23713;&#23665;&#20381;&#38972;\02_DH&#35336;&#30011;&#20998;&#26512;\&#26368;&#26032;\&#24066;&#30010;&#26449;&#21029;&#20986;&#21147;\&#37027;&#38920;&#30010;\&#20998;&#26512;\&#12472;&#12455;&#12493;&#12522;&#12483;&#12463;\&#37027;&#38920;&#30010;&#12472;&#12455;&#12493;&#12522;&#12483;&#12463;&#12464;&#12521;&#12501;&#26032;&#32076;&#24180;&#22793;&#21270;&#20184;&#12365;&#20351;&#12356;&#26041;&#35500;&#26126;&#12354;&#12426;.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5bLinkBreaker%5dile:///C:\Users\Mashiko\Dropbox\RISP&#20849;&#26377;\1_&#23713;&#23665;&#20381;&#38972;\02_DH&#35336;&#30011;&#20998;&#26512;\&#26368;&#26032;\&#24066;&#30010;&#26449;&#21029;&#20986;&#21147;\&#37027;&#38920;&#30010;\&#20998;&#26512;\&#12472;&#12455;&#12493;&#12522;&#12483;&#12463;\&#37027;&#38920;&#30010;&#12472;&#12455;&#12493;&#12522;&#12483;&#12463;&#12464;&#12521;&#12501;&#26032;&#32076;&#24180;&#22793;&#21270;&#20184;&#12365;&#20351;&#12356;&#26041;&#35500;&#26126;&#12354;&#12426;.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0231225&#21463;&#38936;\&#22259;&#29256;\&#37027;&#38920;&#30010;_KDB&#21508;&#31278;&#12464;&#12521;&#12501;_&#12467;&#12513;&#12531;&#12488;&#20462;&#27491;_20231215.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7.xlsx"/></Relationships>
</file>

<file path=ppt/charts/_rels/chart29.xml.rels><?xml version="1.0" encoding="UTF-8" standalone="yes"?>
<Relationships xmlns="http://schemas.openxmlformats.org/package/2006/relationships"><Relationship Id="rId3" Type="http://schemas.openxmlformats.org/officeDocument/2006/relationships/oleObject" Target="f%5bLinkBreaker%5dile:///C:\Users\Mashiko\Dropbox\RISP&#20849;&#26377;\1_&#23713;&#23665;&#20381;&#38972;\02_DH&#35336;&#30011;&#20998;&#26512;\&#26368;&#26032;\&#24066;&#30010;&#26449;&#21029;&#20986;&#21147;\&#37027;&#38920;&#30010;\&#20998;&#26512;\&#37027;&#38920;&#30010;&#22522;&#30990;&#38598;&#35336;\&#22522;&#30990;&#38598;&#35336;20231214.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5bLinkBreaker%5dile:///C:\Users\okayama\Dropbox\RISP&#20849;&#26377;\1_&#23713;&#23665;&#20381;&#38972;\02_DH&#35336;&#30011;&#20998;&#26512;\&#26368;&#26032;\&#24066;&#30010;&#26449;&#21029;&#20986;&#21147;\&#37027;&#38920;&#30010;\SMR\20230821\&#37027;&#38920;&#30010;_&#24066;&#30010;&#26449;&#21029;SMR_&#12467;&#12513;&#12531;&#12488;&#20462;&#27491;_20230821mine_Ver3&#12304;&#30410;&#23376;&#12373;&#12435;OK&#28168;&#1230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3_&#29305;&#23450;&#20581;&#35386;.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9.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0.xml"/></Relationships>
</file>

<file path=ppt/charts/_rels/chart33.xml.rels><?xml version="1.0" encoding="UTF-8" standalone="yes"?>
<Relationships xmlns="http://schemas.openxmlformats.org/package/2006/relationships"><Relationship Id="rId3" Type="http://schemas.openxmlformats.org/officeDocument/2006/relationships/oleObject" Target="f%5bLinkBreaker%5dile:///C:\Users\aokay\Dropbox\RISP&#20849;&#26377;\1_&#23713;&#23665;&#20381;&#38972;\02_DH&#35336;&#30011;&#20998;&#26512;\&#26368;&#26032;\&#24066;&#30010;&#26449;&#21029;&#20986;&#21147;\&#37027;&#38920;&#30010;\&#20998;&#26512;\healthdx\&#37027;&#38920;&#30010;1209\&#37027;&#38920;&#30010;_1_&#29305;&#23450;&#20581;&#35386;&#21463;&#35386;&#29366;&#27841;&#20998;&#26512;0907231206.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8.xlsx"/></Relationships>
</file>

<file path=ppt/charts/_rels/chart35.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1.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6.xml"/><Relationship Id="rId1" Type="http://schemas.microsoft.com/office/2011/relationships/chartStyle" Target="style36.xml"/><Relationship Id="rId5" Type="http://schemas.openxmlformats.org/officeDocument/2006/relationships/chartUserShapes" Target="../drawings/drawing12.xml"/><Relationship Id="rId4" Type="http://schemas.openxmlformats.org/officeDocument/2006/relationships/oleObject" Target="file:///C:\Users\Mashiko\Dropbox\RISP&#20849;&#26377;\1_&#23713;&#23665;&#20381;&#38972;\02_DH&#35336;&#30011;&#20998;&#26512;\&#26368;&#26032;\&#24066;&#30010;&#26449;&#21029;&#20986;&#21147;\&#37027;&#38920;&#30010;\&#20998;&#26512;\KDB\&#21463;&#38936;&#12487;&#12540;&#12479;\&#20998;&#26512;&#22577;&#21578;&#26360;\24_&#37027;&#38920;&#30010;&#20462;&#27491;20240108.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31532;3&#26399;DH&#35336;&#30011;\20231225&#21463;&#38936;\&#22259;&#29256;\&#22522;&#30990;&#38598;&#35336;20231231_&#37027;&#38920;&#21463;&#38936;&#12487;&#12540;&#12479;&#20837;&#12428;&#26367;&#12360;mash.xlsx" TargetMode="Externa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13.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31532;3&#26399;DH&#35336;&#30011;\20231225&#21463;&#38936;\&#22259;&#29256;\&#22522;&#30990;&#38598;&#35336;20231231_&#37027;&#38920;&#21463;&#38936;&#12487;&#12540;&#12479;&#20837;&#12428;&#26367;&#12360;mash.xlsx"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4.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4_&#29305;&#23450;&#20445;&#20581;&#25351;&#23566;.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5bLinkBreaker%5dile:///C:\Users\okayama\Dropbox\RISP&#20849;&#26377;\1_&#23713;&#23665;&#20381;&#38972;\02_DH&#35336;&#30011;&#20998;&#26512;\&#26368;&#26032;\&#24066;&#30010;&#26449;&#21029;&#20986;&#21147;\&#37027;&#38920;&#30010;\SMR\20230821\&#37027;&#38920;&#30010;_&#24066;&#30010;&#26449;&#21029;SMR_&#12467;&#12513;&#12531;&#12488;&#20462;&#27491;_20230821mine_Ver3&#12304;&#30410;&#23376;&#12373;&#12435;OK&#28168;&#12305;.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40.xml.rels><?xml version="1.0" encoding="UTF-8" standalone="yes"?>
<Relationships xmlns="http://schemas.openxmlformats.org/package/2006/relationships"><Relationship Id="rId3" Type="http://schemas.openxmlformats.org/officeDocument/2006/relationships/oleObject" Target="f%5bLinkBreaker%5dile:///C:\Users\aokay\Dropbox\RISP&#20849;&#26377;\1_&#23713;&#23665;&#20381;&#38972;\02_DH&#35336;&#30011;&#20998;&#26512;\&#26368;&#26032;\&#24066;&#30010;&#26449;&#21029;&#20986;&#21147;\&#37027;&#38920;&#30010;\&#20998;&#26512;\healthdx\&#37027;&#38920;&#30010;1209\&#37027;&#38920;&#30010;_2_&#29305;&#23450;&#20445;&#20581;&#25351;&#23566;0912231206.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5bLinkBreaker%5dile:///C:\Users\aokay\Dropbox\RISP&#20849;&#26377;\1_&#23713;&#23665;&#20381;&#38972;\02_DH&#35336;&#30011;&#20998;&#26512;\&#26368;&#26032;\&#24066;&#30010;&#26449;&#21029;&#20986;&#21147;\&#37027;&#38920;&#30010;\&#20998;&#26512;\healthdx\&#37027;&#38920;&#30010;1209\&#37027;&#38920;&#30010;_2_&#29305;&#23450;&#20445;&#20581;&#25351;&#23566;0912231206.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31532;3&#26399;DH&#35336;&#30011;\20231225&#21463;&#38936;\&#22259;&#29256;\&#22522;&#30990;&#38598;&#35336;20231231_&#37027;&#38920;&#21463;&#38936;&#12487;&#12540;&#12479;&#20837;&#12428;&#26367;&#12360;mash.xlsx"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15.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3.xml"/><Relationship Id="rId1" Type="http://schemas.microsoft.com/office/2011/relationships/chartStyle" Target="style43.xml"/><Relationship Id="rId5" Type="http://schemas.openxmlformats.org/officeDocument/2006/relationships/chartUserShapes" Target="../drawings/drawing16.xml"/><Relationship Id="rId4" Type="http://schemas.openxmlformats.org/officeDocument/2006/relationships/oleObject" Target="file:///C:\Users\Mashiko\Dropbox\RISP&#20849;&#26377;\1_&#23713;&#23665;&#20381;&#38972;\02_DH&#35336;&#30011;&#20998;&#26512;\&#26368;&#26032;\&#24066;&#30010;&#26449;&#21029;&#20986;&#21147;\&#37027;&#38920;&#30010;\&#31532;3&#26399;DH&#35336;&#30011;\&#22259;&#29256;20240127\&#20581;&#35386;&#32080;&#26524;.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4.xml"/><Relationship Id="rId1" Type="http://schemas.microsoft.com/office/2011/relationships/chartStyle" Target="style44.xml"/><Relationship Id="rId5" Type="http://schemas.openxmlformats.org/officeDocument/2006/relationships/chartUserShapes" Target="../drawings/drawing17.xml"/><Relationship Id="rId4" Type="http://schemas.openxmlformats.org/officeDocument/2006/relationships/oleObject" Target="file:///C:\Users\Mashiko\Dropbox\RISP&#20849;&#26377;\1_&#23713;&#23665;&#20381;&#38972;\02_DH&#35336;&#30011;&#20998;&#26512;\&#26368;&#26032;\&#24066;&#30010;&#26449;&#21029;&#20986;&#21147;\&#37027;&#38920;&#30010;\&#31532;3&#26399;DH&#35336;&#30011;\&#22259;&#29256;20240127\&#20581;&#35386;&#32080;&#26524;.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5bLinkBreaker%5dile:///C:\Users\aokay\Dropbox\RISP&#20849;&#26377;\1_&#23713;&#23665;&#20381;&#38972;\02_DH&#35336;&#30011;&#20998;&#26512;\&#26368;&#26032;\&#24066;&#30010;&#26449;&#21029;&#20986;&#21147;\&#37027;&#38920;&#30010;\&#20998;&#26512;\healthdx\&#37027;&#38920;&#30010;1209\&#37027;&#38920;&#30010;_4_&#20581;&#35386;&#32080;&#26524;&#20998;&#26512;0907231206.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5bLinkBreaker%5dile:///C:\Users\aokay\Dropbox\RISP&#20849;&#26377;\1_&#23713;&#23665;&#20381;&#38972;\02_DH&#35336;&#30011;&#20998;&#26512;\&#26368;&#26032;\&#24066;&#30010;&#26449;&#21029;&#20986;&#21147;\&#37027;&#38920;&#30010;\&#20998;&#26512;\healthdx\&#37027;&#38920;&#30010;1209\&#37027;&#38920;&#30010;_4_&#20581;&#35386;&#32080;&#26524;&#20998;&#26512;0907231206.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20581;&#35386;&#32080;&#26524;.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5bLinkBreaker%5dile:///C:\Users\aokay\Dropbox\RISP&#20849;&#26377;\1_&#23713;&#23665;&#20381;&#38972;\02_DH&#35336;&#30011;&#20998;&#26512;\&#26368;&#26032;\&#24066;&#30010;&#26449;&#21029;&#20986;&#21147;\&#37027;&#38920;&#30010;\&#20998;&#26512;\healthdx\&#37027;&#38920;&#30010;1209\&#37027;&#38920;&#30010;_6_&#37325;&#30151;&#21270;&#20104;&#38450;0911231206.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5bLinkBreaker%5dile:///C:\Users\aokay\Dropbox\RISP&#20849;&#26377;\1_&#23713;&#23665;&#20381;&#38972;\02_DH&#35336;&#30011;&#20998;&#26512;\&#26368;&#26032;\&#24066;&#30010;&#26449;&#21029;&#20986;&#21147;\&#37027;&#38920;&#30010;\&#20998;&#26512;\healthdx\&#37027;&#38920;&#30010;1209\&#37027;&#38920;&#30010;_6_&#37325;&#30151;&#21270;&#20104;&#38450;0911231206.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5_&#37325;&#30151;&#21270;&#20104;&#3845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5_&#37325;&#30151;&#21270;&#20104;&#3845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53.xml"/><Relationship Id="rId1" Type="http://schemas.microsoft.com/office/2011/relationships/chartStyle" Target="style53.xml"/><Relationship Id="rId5" Type="http://schemas.openxmlformats.org/officeDocument/2006/relationships/chartUserShapes" Target="../drawings/drawing18.xml"/><Relationship Id="rId4" Type="http://schemas.openxmlformats.org/officeDocument/2006/relationships/package" Target="../embeddings/Microsoft_Excel_Worksheet10.xlsx"/></Relationships>
</file>

<file path=ppt/charts/_rels/chart54.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20998;&#26512;\healthdx\&#37027;&#38920;&#30010;1209\&#37027;&#38920;&#30010;_3_&#21307;&#30274;&#36027;&#20998;&#26512;0907231206.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11.xlsx"/></Relationships>
</file>

<file path=ppt/charts/_rels/chart56.xml.rels><?xml version="1.0" encoding="UTF-8" standalone="yes"?>
<Relationships xmlns="http://schemas.openxmlformats.org/package/2006/relationships"><Relationship Id="rId3" Type="http://schemas.openxmlformats.org/officeDocument/2006/relationships/oleObject" Target="f%5bLinkBreaker%5dile:///C:\Users\Mashiko\Dropbox\RISP&#20849;&#26377;\1_&#23713;&#23665;&#20381;&#38972;\02_DH&#35336;&#30011;&#20998;&#26512;\&#26368;&#26032;\&#24066;&#30010;&#26449;&#21029;&#20986;&#21147;\&#37027;&#38920;&#30010;\&#20998;&#26512;\healthdx\&#37027;&#38920;&#30010;1209\&#37027;&#38920;&#30010;_6_&#37325;&#30151;&#21270;&#20104;&#38450;0911231206.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5bLinkBreaker%5dile:///C:\Users\Mashiko\Dropbox\RISP&#20849;&#26377;\1_&#23713;&#23665;&#20381;&#38972;\02_DH&#35336;&#30011;&#20998;&#26512;\&#26368;&#26032;\&#24066;&#30010;&#26449;&#21029;&#20986;&#21147;\&#37027;&#38920;&#30010;\&#20998;&#26512;\healthdx\&#37027;&#38920;&#30010;1209\&#37027;&#38920;&#30010;_6_&#37325;&#30151;&#21270;&#20104;&#38450;0911231206.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20998;&#26512;\healthdx\&#37027;&#38920;&#30010;1209\&#37027;&#38920;&#30010;_6_&#37325;&#30151;&#21270;&#20104;&#38450;0911231206.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1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60.xml"/><Relationship Id="rId1" Type="http://schemas.microsoft.com/office/2011/relationships/chartStyle" Target="style60.xml"/><Relationship Id="rId5" Type="http://schemas.openxmlformats.org/officeDocument/2006/relationships/chartUserShapes" Target="../drawings/drawing20.xml"/><Relationship Id="rId4" Type="http://schemas.openxmlformats.org/officeDocument/2006/relationships/oleObject" Target="file:///C:\Users\okayama\Dropbox\RISP&#20849;&#26377;\1_&#23713;&#23665;&#20381;&#38972;\02_DH&#35336;&#30011;&#20998;&#26512;\&#26368;&#26032;\&#24066;&#30010;&#26449;&#21029;&#20986;&#21147;\&#37027;&#38920;&#30010;\&#20998;&#26512;\KDB\&#21463;&#38936;&#12487;&#12540;&#12479;\&#20998;&#26512;&#22577;&#21578;&#26360;\24_&#37027;&#38920;&#30010;.xlsx" TargetMode="Externa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6_&#20171;&#35703;&#12363;&#12425;&#35211;&#12383;&#20581;&#24247;&#35506;&#38988;.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6_&#20171;&#35703;&#12363;&#12425;&#35211;&#12383;&#20581;&#24247;&#35506;&#38988;.xlsx" TargetMode="Externa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21.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Mashiko\Dropbox\RISP&#20849;&#26377;\1_&#23713;&#23665;&#20381;&#38972;\02_DH&#35336;&#30011;&#20998;&#26512;\&#26368;&#26032;\&#24066;&#30010;&#26449;&#21029;&#20986;&#21147;\&#37027;&#38920;&#30010;\&#31532;3&#26399;DH&#35336;&#30011;\&#22259;&#29256;20240127\6_&#20171;&#35703;&#12363;&#12425;&#35211;&#12383;&#20581;&#24247;&#35506;&#38988;.xlsx" TargetMode="Externa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chartUserShapes" Target="../drawings/drawing22.xml"/></Relationships>
</file>

<file path=ppt/charts/_rels/chart7.xml.rels><?xml version="1.0" encoding="UTF-8" standalone="yes"?>
<Relationships xmlns="http://schemas.openxmlformats.org/package/2006/relationships"><Relationship Id="rId3" Type="http://schemas.openxmlformats.org/officeDocument/2006/relationships/oleObject" Target="f%5bLinkBreaker%5dile:///C:\Users\okayama\Dropbox\RISP&#20849;&#26377;\1_&#23713;&#23665;&#20381;&#38972;\02_DH&#35336;&#30011;&#20998;&#26512;\&#26368;&#26032;\&#24066;&#30010;&#26449;&#21029;&#20986;&#21147;\&#37027;&#38920;&#30010;\SMR\20230821\&#37027;&#38920;&#30010;_&#24066;&#30010;&#26449;&#21029;SMR_&#12467;&#12513;&#12531;&#12488;&#20462;&#27491;_20230821mine_Ver3&#12304;&#30410;&#23376;&#12373;&#12435;OK&#28168;&#12305;.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5bLinkBreaker%5dile:///C:\Users\okayama\Dropbox\RISP&#20849;&#26377;\1_&#23713;&#23665;&#20381;&#38972;\02_DH&#35336;&#30011;&#20998;&#26512;\&#26368;&#26032;\&#24066;&#30010;&#26449;&#21029;&#20986;&#21147;\&#37027;&#38920;&#30010;\SMR\20230821\&#37027;&#38920;&#30010;_&#24066;&#30010;&#26449;&#21029;SMR_&#12467;&#12513;&#12531;&#12488;&#20462;&#27491;_20230821mine_Ver3&#12304;&#30410;&#23376;&#12373;&#12435;OK&#28168;&#12305;.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okay\AppData\Roaming\Microsoft\Excel\&#37027;&#38920;&#30010;_&#24066;&#30010;&#26449;&#21029;SMR_&#12467;&#12513;&#12531;&#12488;&#20462;&#27491;_20221231%20(version%201).xlsb"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60527432382789E-2"/>
          <c:y val="0.21185576658023517"/>
          <c:w val="0.93560056879818188"/>
          <c:h val="0.66686906229862286"/>
        </c:manualLayout>
      </c:layout>
      <c:barChart>
        <c:barDir val="bar"/>
        <c:grouping val="clustered"/>
        <c:varyColors val="0"/>
        <c:ser>
          <c:idx val="0"/>
          <c:order val="0"/>
          <c:tx>
            <c:v>男性人口</c:v>
          </c:tx>
          <c:spPr>
            <a:solidFill>
              <a:schemeClr val="accent1">
                <a:lumMod val="20000"/>
                <a:lumOff val="80000"/>
              </a:schemeClr>
            </a:solidFill>
            <a:ln>
              <a:solidFill>
                <a:schemeClr val="tx1"/>
              </a:solidFill>
            </a:ln>
            <a:effectLst/>
          </c:spPr>
          <c:invertIfNegative val="0"/>
          <c:dLbls>
            <c:dLbl>
              <c:idx val="14"/>
              <c:layout>
                <c:manualLayout>
                  <c:x val="0"/>
                  <c:y val="-2.9328406776814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F1-4F2A-B221-7E6B9650CD5D}"/>
                </c:ext>
              </c:extLst>
            </c:dLbl>
            <c:dLbl>
              <c:idx val="18"/>
              <c:delete val="1"/>
              <c:extLst>
                <c:ext xmlns:c15="http://schemas.microsoft.com/office/drawing/2012/chart" uri="{CE6537A1-D6FC-4f65-9D91-7224C49458BB}"/>
                <c:ext xmlns:c16="http://schemas.microsoft.com/office/drawing/2014/chart" uri="{C3380CC4-5D6E-409C-BE32-E72D297353CC}">
                  <c16:uniqueId val="{00000001-C2F1-4F2A-B221-7E6B9650CD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表!$G$48:$G$66</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表!$H$48:$H$66</c:f>
              <c:numCache>
                <c:formatCode>#,##0_);[Red]\(#,##0\)</c:formatCode>
                <c:ptCount val="19"/>
                <c:pt idx="0">
                  <c:v>246</c:v>
                </c:pt>
                <c:pt idx="1">
                  <c:v>363</c:v>
                </c:pt>
                <c:pt idx="2">
                  <c:v>389</c:v>
                </c:pt>
                <c:pt idx="3">
                  <c:v>431</c:v>
                </c:pt>
                <c:pt idx="4">
                  <c:v>460</c:v>
                </c:pt>
                <c:pt idx="5">
                  <c:v>420</c:v>
                </c:pt>
                <c:pt idx="6">
                  <c:v>410</c:v>
                </c:pt>
                <c:pt idx="7">
                  <c:v>541</c:v>
                </c:pt>
                <c:pt idx="8">
                  <c:v>688</c:v>
                </c:pt>
                <c:pt idx="9">
                  <c:v>782</c:v>
                </c:pt>
                <c:pt idx="10">
                  <c:v>800</c:v>
                </c:pt>
                <c:pt idx="11">
                  <c:v>797</c:v>
                </c:pt>
                <c:pt idx="12">
                  <c:v>951</c:v>
                </c:pt>
                <c:pt idx="13">
                  <c:v>1140</c:v>
                </c:pt>
                <c:pt idx="14">
                  <c:v>1476</c:v>
                </c:pt>
                <c:pt idx="15">
                  <c:v>948</c:v>
                </c:pt>
                <c:pt idx="16">
                  <c:v>657</c:v>
                </c:pt>
                <c:pt idx="17">
                  <c:v>547</c:v>
                </c:pt>
              </c:numCache>
            </c:numRef>
          </c:val>
          <c:extLst>
            <c:ext xmlns:c16="http://schemas.microsoft.com/office/drawing/2014/chart" uri="{C3380CC4-5D6E-409C-BE32-E72D297353CC}">
              <c16:uniqueId val="{00000000-87A4-4E33-BA66-52FE77C722F9}"/>
            </c:ext>
          </c:extLst>
        </c:ser>
        <c:ser>
          <c:idx val="2"/>
          <c:order val="2"/>
          <c:tx>
            <c:v>男性国保加入者</c:v>
          </c:tx>
          <c:spPr>
            <a:solidFill>
              <a:schemeClr val="accent1"/>
            </a:solidFill>
            <a:ln>
              <a:solidFill>
                <a:schemeClr val="tx1"/>
              </a:solid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2-C2F1-4F2A-B221-7E6B9650CD5D}"/>
                </c:ext>
              </c:extLst>
            </c:dLbl>
            <c:dLbl>
              <c:idx val="16"/>
              <c:delete val="1"/>
              <c:extLst>
                <c:ext xmlns:c15="http://schemas.microsoft.com/office/drawing/2012/chart" uri="{CE6537A1-D6FC-4f65-9D91-7224C49458BB}"/>
                <c:ext xmlns:c16="http://schemas.microsoft.com/office/drawing/2014/chart" uri="{C3380CC4-5D6E-409C-BE32-E72D297353CC}">
                  <c16:uniqueId val="{00000003-C2F1-4F2A-B221-7E6B9650CD5D}"/>
                </c:ext>
              </c:extLst>
            </c:dLbl>
            <c:dLbl>
              <c:idx val="17"/>
              <c:delete val="1"/>
              <c:extLst>
                <c:ext xmlns:c15="http://schemas.microsoft.com/office/drawing/2012/chart" uri="{CE6537A1-D6FC-4f65-9D91-7224C49458BB}"/>
                <c:ext xmlns:c16="http://schemas.microsoft.com/office/drawing/2014/chart" uri="{C3380CC4-5D6E-409C-BE32-E72D297353CC}">
                  <c16:uniqueId val="{00000004-C2F1-4F2A-B221-7E6B9650CD5D}"/>
                </c:ext>
              </c:extLst>
            </c:dLbl>
            <c:dLbl>
              <c:idx val="18"/>
              <c:delete val="1"/>
              <c:extLst>
                <c:ext xmlns:c15="http://schemas.microsoft.com/office/drawing/2012/chart" uri="{CE6537A1-D6FC-4f65-9D91-7224C49458BB}"/>
                <c:ext xmlns:c16="http://schemas.microsoft.com/office/drawing/2014/chart" uri="{C3380CC4-5D6E-409C-BE32-E72D297353CC}">
                  <c16:uniqueId val="{00000005-C2F1-4F2A-B221-7E6B9650CD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表!$G$48:$G$66</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表!$J$48:$J$66</c:f>
              <c:numCache>
                <c:formatCode>#,##0_);[Red]\(#,##0\)</c:formatCode>
                <c:ptCount val="19"/>
                <c:pt idx="0">
                  <c:v>48</c:v>
                </c:pt>
                <c:pt idx="1">
                  <c:v>74</c:v>
                </c:pt>
                <c:pt idx="2">
                  <c:v>104</c:v>
                </c:pt>
                <c:pt idx="3">
                  <c:v>97</c:v>
                </c:pt>
                <c:pt idx="4">
                  <c:v>93</c:v>
                </c:pt>
                <c:pt idx="5">
                  <c:v>69</c:v>
                </c:pt>
                <c:pt idx="6">
                  <c:v>93</c:v>
                </c:pt>
                <c:pt idx="7">
                  <c:v>145</c:v>
                </c:pt>
                <c:pt idx="8">
                  <c:v>204</c:v>
                </c:pt>
                <c:pt idx="9">
                  <c:v>210</c:v>
                </c:pt>
                <c:pt idx="10">
                  <c:v>280</c:v>
                </c:pt>
                <c:pt idx="11">
                  <c:v>270</c:v>
                </c:pt>
                <c:pt idx="12">
                  <c:v>391</c:v>
                </c:pt>
                <c:pt idx="13">
                  <c:v>748</c:v>
                </c:pt>
                <c:pt idx="14">
                  <c:v>1151</c:v>
                </c:pt>
                <c:pt idx="15">
                  <c:v>0</c:v>
                </c:pt>
                <c:pt idx="16">
                  <c:v>0</c:v>
                </c:pt>
                <c:pt idx="17">
                  <c:v>0</c:v>
                </c:pt>
              </c:numCache>
            </c:numRef>
          </c:val>
          <c:extLst>
            <c:ext xmlns:c16="http://schemas.microsoft.com/office/drawing/2014/chart" uri="{C3380CC4-5D6E-409C-BE32-E72D297353CC}">
              <c16:uniqueId val="{00000001-87A4-4E33-BA66-52FE77C722F9}"/>
            </c:ext>
          </c:extLst>
        </c:ser>
        <c:dLbls>
          <c:showLegendKey val="0"/>
          <c:showVal val="0"/>
          <c:showCatName val="0"/>
          <c:showSerName val="0"/>
          <c:showPercent val="0"/>
          <c:showBubbleSize val="0"/>
        </c:dLbls>
        <c:gapWidth val="0"/>
        <c:overlap val="100"/>
        <c:axId val="257556968"/>
        <c:axId val="257558536"/>
      </c:barChart>
      <c:barChart>
        <c:barDir val="bar"/>
        <c:grouping val="clustered"/>
        <c:varyColors val="0"/>
        <c:ser>
          <c:idx val="1"/>
          <c:order val="1"/>
          <c:tx>
            <c:v>女性人口</c:v>
          </c:tx>
          <c:spPr>
            <a:solidFill>
              <a:schemeClr val="accent2">
                <a:lumMod val="20000"/>
                <a:lumOff val="80000"/>
              </a:schemeClr>
            </a:solidFill>
            <a:ln>
              <a:solidFill>
                <a:schemeClr val="tx1"/>
              </a:solid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6-C2F1-4F2A-B221-7E6B9650CD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表!$G$48:$G$66</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表!$I$48:$I$66</c:f>
              <c:numCache>
                <c:formatCode>#,##0_);[Red]\(#,##0\)</c:formatCode>
                <c:ptCount val="19"/>
                <c:pt idx="0">
                  <c:v>215</c:v>
                </c:pt>
                <c:pt idx="1">
                  <c:v>326</c:v>
                </c:pt>
                <c:pt idx="2">
                  <c:v>357</c:v>
                </c:pt>
                <c:pt idx="3">
                  <c:v>429</c:v>
                </c:pt>
                <c:pt idx="4">
                  <c:v>426</c:v>
                </c:pt>
                <c:pt idx="5">
                  <c:v>355</c:v>
                </c:pt>
                <c:pt idx="6">
                  <c:v>361</c:v>
                </c:pt>
                <c:pt idx="7">
                  <c:v>471</c:v>
                </c:pt>
                <c:pt idx="8">
                  <c:v>610</c:v>
                </c:pt>
                <c:pt idx="9">
                  <c:v>693</c:v>
                </c:pt>
                <c:pt idx="10">
                  <c:v>807</c:v>
                </c:pt>
                <c:pt idx="11">
                  <c:v>748</c:v>
                </c:pt>
                <c:pt idx="12">
                  <c:v>895</c:v>
                </c:pt>
                <c:pt idx="13">
                  <c:v>1146</c:v>
                </c:pt>
                <c:pt idx="14">
                  <c:v>1333</c:v>
                </c:pt>
                <c:pt idx="15">
                  <c:v>965</c:v>
                </c:pt>
                <c:pt idx="16">
                  <c:v>781</c:v>
                </c:pt>
                <c:pt idx="17">
                  <c:v>1227</c:v>
                </c:pt>
              </c:numCache>
            </c:numRef>
          </c:val>
          <c:extLst>
            <c:ext xmlns:c16="http://schemas.microsoft.com/office/drawing/2014/chart" uri="{C3380CC4-5D6E-409C-BE32-E72D297353CC}">
              <c16:uniqueId val="{00000002-87A4-4E33-BA66-52FE77C722F9}"/>
            </c:ext>
          </c:extLst>
        </c:ser>
        <c:ser>
          <c:idx val="3"/>
          <c:order val="3"/>
          <c:tx>
            <c:v>女性国保加入者</c:v>
          </c:tx>
          <c:spPr>
            <a:solidFill>
              <a:schemeClr val="accent2"/>
            </a:solidFill>
            <a:ln>
              <a:solidFill>
                <a:schemeClr val="tx1"/>
              </a:solid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7-C2F1-4F2A-B221-7E6B9650CD5D}"/>
                </c:ext>
              </c:extLst>
            </c:dLbl>
            <c:dLbl>
              <c:idx val="16"/>
              <c:delete val="1"/>
              <c:extLst>
                <c:ext xmlns:c15="http://schemas.microsoft.com/office/drawing/2012/chart" uri="{CE6537A1-D6FC-4f65-9D91-7224C49458BB}"/>
                <c:ext xmlns:c16="http://schemas.microsoft.com/office/drawing/2014/chart" uri="{C3380CC4-5D6E-409C-BE32-E72D297353CC}">
                  <c16:uniqueId val="{00000008-C2F1-4F2A-B221-7E6B9650CD5D}"/>
                </c:ext>
              </c:extLst>
            </c:dLbl>
            <c:dLbl>
              <c:idx val="17"/>
              <c:delete val="1"/>
              <c:extLst>
                <c:ext xmlns:c15="http://schemas.microsoft.com/office/drawing/2012/chart" uri="{CE6537A1-D6FC-4f65-9D91-7224C49458BB}"/>
                <c:ext xmlns:c16="http://schemas.microsoft.com/office/drawing/2014/chart" uri="{C3380CC4-5D6E-409C-BE32-E72D297353CC}">
                  <c16:uniqueId val="{00000009-C2F1-4F2A-B221-7E6B9650CD5D}"/>
                </c:ext>
              </c:extLst>
            </c:dLbl>
            <c:dLbl>
              <c:idx val="18"/>
              <c:delete val="1"/>
              <c:extLst>
                <c:ext xmlns:c15="http://schemas.microsoft.com/office/drawing/2012/chart" uri="{CE6537A1-D6FC-4f65-9D91-7224C49458BB}"/>
                <c:ext xmlns:c16="http://schemas.microsoft.com/office/drawing/2014/chart" uri="{C3380CC4-5D6E-409C-BE32-E72D297353CC}">
                  <c16:uniqueId val="{0000000A-C2F1-4F2A-B221-7E6B9650CD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表!$G$48:$G$66</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表!$K$48:$K$66</c:f>
              <c:numCache>
                <c:formatCode>#,##0_);[Red]\(#,##0\)</c:formatCode>
                <c:ptCount val="19"/>
                <c:pt idx="0">
                  <c:v>44</c:v>
                </c:pt>
                <c:pt idx="1">
                  <c:v>71</c:v>
                </c:pt>
                <c:pt idx="2">
                  <c:v>84</c:v>
                </c:pt>
                <c:pt idx="3">
                  <c:v>93</c:v>
                </c:pt>
                <c:pt idx="4">
                  <c:v>96</c:v>
                </c:pt>
                <c:pt idx="5">
                  <c:v>80</c:v>
                </c:pt>
                <c:pt idx="6">
                  <c:v>69</c:v>
                </c:pt>
                <c:pt idx="7">
                  <c:v>106</c:v>
                </c:pt>
                <c:pt idx="8">
                  <c:v>140</c:v>
                </c:pt>
                <c:pt idx="9">
                  <c:v>165</c:v>
                </c:pt>
                <c:pt idx="10">
                  <c:v>213</c:v>
                </c:pt>
                <c:pt idx="11">
                  <c:v>231</c:v>
                </c:pt>
                <c:pt idx="12">
                  <c:v>420</c:v>
                </c:pt>
                <c:pt idx="13">
                  <c:v>813</c:v>
                </c:pt>
                <c:pt idx="14">
                  <c:v>1053</c:v>
                </c:pt>
                <c:pt idx="15">
                  <c:v>0</c:v>
                </c:pt>
                <c:pt idx="16">
                  <c:v>0</c:v>
                </c:pt>
                <c:pt idx="17">
                  <c:v>0</c:v>
                </c:pt>
              </c:numCache>
            </c:numRef>
          </c:val>
          <c:extLst>
            <c:ext xmlns:c16="http://schemas.microsoft.com/office/drawing/2014/chart" uri="{C3380CC4-5D6E-409C-BE32-E72D297353CC}">
              <c16:uniqueId val="{00000003-87A4-4E33-BA66-52FE77C722F9}"/>
            </c:ext>
          </c:extLst>
        </c:ser>
        <c:dLbls>
          <c:showLegendKey val="0"/>
          <c:showVal val="0"/>
          <c:showCatName val="0"/>
          <c:showSerName val="0"/>
          <c:showPercent val="0"/>
          <c:showBubbleSize val="0"/>
        </c:dLbls>
        <c:gapWidth val="0"/>
        <c:overlap val="100"/>
        <c:axId val="257560496"/>
        <c:axId val="257562848"/>
      </c:barChart>
      <c:catAx>
        <c:axId val="257556968"/>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Yu Gothic "/>
                <a:ea typeface="+mn-ea"/>
                <a:cs typeface="+mn-cs"/>
              </a:defRPr>
            </a:pPr>
            <a:endParaRPr lang="ja-JP"/>
          </a:p>
        </c:txPr>
        <c:crossAx val="257558536"/>
        <c:crosses val="autoZero"/>
        <c:auto val="1"/>
        <c:lblAlgn val="ctr"/>
        <c:lblOffset val="100"/>
        <c:noMultiLvlLbl val="0"/>
      </c:catAx>
      <c:valAx>
        <c:axId val="257558536"/>
        <c:scaling>
          <c:orientation val="maxMin"/>
          <c:max val="1500"/>
          <c:min val="-2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Yu Gothic "/>
                <a:ea typeface="+mn-ea"/>
                <a:cs typeface="+mn-cs"/>
              </a:defRPr>
            </a:pPr>
            <a:endParaRPr lang="ja-JP"/>
          </a:p>
        </c:txPr>
        <c:crossAx val="257556968"/>
        <c:crosses val="autoZero"/>
        <c:crossBetween val="between"/>
      </c:valAx>
      <c:valAx>
        <c:axId val="257562848"/>
        <c:scaling>
          <c:orientation val="minMax"/>
          <c:min val="-2000"/>
        </c:scaling>
        <c:delete val="0"/>
        <c:axPos val="t"/>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Yu Gothic "/>
                <a:ea typeface="+mn-ea"/>
                <a:cs typeface="+mn-cs"/>
              </a:defRPr>
            </a:pPr>
            <a:endParaRPr lang="ja-JP"/>
          </a:p>
        </c:txPr>
        <c:crossAx val="257560496"/>
        <c:crosses val="max"/>
        <c:crossBetween val="between"/>
      </c:valAx>
      <c:catAx>
        <c:axId val="257560496"/>
        <c:scaling>
          <c:orientation val="minMax"/>
        </c:scaling>
        <c:delete val="1"/>
        <c:axPos val="l"/>
        <c:numFmt formatCode="General" sourceLinked="1"/>
        <c:majorTickMark val="out"/>
        <c:minorTickMark val="none"/>
        <c:tickLblPos val="nextTo"/>
        <c:crossAx val="257562848"/>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3"/>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ayout>
        <c:manualLayout>
          <c:xMode val="edge"/>
          <c:yMode val="edge"/>
          <c:x val="0.15756140418025721"/>
          <c:y val="0.89670373988018526"/>
          <c:w val="0.7226842041944147"/>
          <c:h val="5.62523070281670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男性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7.136745335272604E-2"/>
          <c:y val="0.20106481481481481"/>
          <c:w val="0.90111534297820839"/>
          <c:h val="0.55523324290346054"/>
        </c:manualLayout>
      </c:layout>
      <c:barChart>
        <c:barDir val="col"/>
        <c:grouping val="clustered"/>
        <c:varyColors val="0"/>
        <c:ser>
          <c:idx val="0"/>
          <c:order val="0"/>
          <c:tx>
            <c:strRef>
              <c:f>グラフ出力用!$A$5</c:f>
              <c:strCache>
                <c:ptCount val="1"/>
                <c:pt idx="0">
                  <c:v>那須町</c:v>
                </c:pt>
              </c:strCache>
            </c:strRef>
          </c:tx>
          <c:spPr>
            <a:solidFill>
              <a:schemeClr val="accent1"/>
            </a:solidFill>
            <a:ln>
              <a:noFill/>
            </a:ln>
            <a:effectLst/>
          </c:spPr>
          <c:invertIfNegative val="0"/>
          <c:dLbls>
            <c:dLbl>
              <c:idx val="3"/>
              <c:layout>
                <c:manualLayout>
                  <c:x val="-1.4110541463326196E-2"/>
                  <c:y val="2.81222410223931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8A-4D7A-9C7B-992DA2DA49A7}"/>
                </c:ext>
              </c:extLst>
            </c:dLbl>
            <c:dLbl>
              <c:idx val="4"/>
              <c:layout>
                <c:manualLayout>
                  <c:x val="-4.703513821108703E-3"/>
                  <c:y val="1.50950458923726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A-4D7A-9C7B-992DA2DA49A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グラフ出力用!$C$4:$G$4</c:f>
              <c:strCache>
                <c:ptCount val="5"/>
                <c:pt idx="0">
                  <c:v>総 数</c:v>
                </c:pt>
                <c:pt idx="1">
                  <c:v>胃がん</c:v>
                </c:pt>
                <c:pt idx="2">
                  <c:v>大腸がん</c:v>
                </c:pt>
                <c:pt idx="3">
                  <c:v>肝臓がん</c:v>
                </c:pt>
                <c:pt idx="4">
                  <c:v>肺がん</c:v>
                </c:pt>
              </c:strCache>
            </c:strRef>
          </c:cat>
          <c:val>
            <c:numRef>
              <c:f>グラフ出力用!$C$5:$G$5</c:f>
              <c:numCache>
                <c:formatCode>0</c:formatCode>
                <c:ptCount val="5"/>
                <c:pt idx="0">
                  <c:v>100.247</c:v>
                </c:pt>
                <c:pt idx="1">
                  <c:v>114.905</c:v>
                </c:pt>
                <c:pt idx="2">
                  <c:v>103.00700000000001</c:v>
                </c:pt>
                <c:pt idx="3">
                  <c:v>89.584999999999994</c:v>
                </c:pt>
                <c:pt idx="4">
                  <c:v>98.120999999999995</c:v>
                </c:pt>
              </c:numCache>
            </c:numRef>
          </c:val>
          <c:extLst>
            <c:ext xmlns:c16="http://schemas.microsoft.com/office/drawing/2014/chart" uri="{C3380CC4-5D6E-409C-BE32-E72D297353CC}">
              <c16:uniqueId val="{00000002-EA8A-4D7A-9C7B-992DA2DA49A7}"/>
            </c:ext>
          </c:extLst>
        </c:ser>
        <c:ser>
          <c:idx val="1"/>
          <c:order val="1"/>
          <c:tx>
            <c:strRef>
              <c:f>グラフ出力用!$A$6</c:f>
              <c:strCache>
                <c:ptCount val="1"/>
                <c:pt idx="0">
                  <c:v>栃木県</c:v>
                </c:pt>
              </c:strCache>
            </c:strRef>
          </c:tx>
          <c:spPr>
            <a:solidFill>
              <a:schemeClr val="accent2"/>
            </a:solidFill>
            <a:ln>
              <a:noFill/>
            </a:ln>
            <a:effectLst/>
          </c:spPr>
          <c:invertIfNegative val="0"/>
          <c:dLbls>
            <c:dLbl>
              <c:idx val="0"/>
              <c:layout>
                <c:manualLayout>
                  <c:x val="2.864816472694718E-2"/>
                  <c:y val="9.60384153661464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A-4D7A-9C7B-992DA2DA49A7}"/>
                </c:ext>
              </c:extLst>
            </c:dLbl>
            <c:dLbl>
              <c:idx val="1"/>
              <c:layout>
                <c:manualLayout>
                  <c:x val="3.222918531781558E-2"/>
                  <c:y val="-4.28505260371865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8A-4D7A-9C7B-992DA2DA49A7}"/>
                </c:ext>
              </c:extLst>
            </c:dLbl>
            <c:dLbl>
              <c:idx val="2"/>
              <c:layout>
                <c:manualLayout>
                  <c:x val="3.8963982565148207E-2"/>
                  <c:y val="4.8019207683072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8A-4D7A-9C7B-992DA2DA49A7}"/>
                </c:ext>
              </c:extLst>
            </c:dLbl>
            <c:dLbl>
              <c:idx val="4"/>
              <c:layout>
                <c:manualLayout>
                  <c:x val="1.8814055284434812E-2"/>
                  <c:y val="-2.28034520894973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8A-4D7A-9C7B-992DA2DA49A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グラフ出力用!$C$4:$G$4</c:f>
              <c:strCache>
                <c:ptCount val="5"/>
                <c:pt idx="0">
                  <c:v>総 数</c:v>
                </c:pt>
                <c:pt idx="1">
                  <c:v>胃がん</c:v>
                </c:pt>
                <c:pt idx="2">
                  <c:v>大腸がん</c:v>
                </c:pt>
                <c:pt idx="3">
                  <c:v>肝臓がん</c:v>
                </c:pt>
                <c:pt idx="4">
                  <c:v>肺がん</c:v>
                </c:pt>
              </c:strCache>
            </c:strRef>
          </c:cat>
          <c:val>
            <c:numRef>
              <c:f>グラフ出力用!$C$6:$G$6</c:f>
              <c:numCache>
                <c:formatCode>0</c:formatCode>
                <c:ptCount val="5"/>
                <c:pt idx="0">
                  <c:v>100.877</c:v>
                </c:pt>
                <c:pt idx="1">
                  <c:v>115.708</c:v>
                </c:pt>
                <c:pt idx="2">
                  <c:v>108.71599999999999</c:v>
                </c:pt>
                <c:pt idx="3">
                  <c:v>97.450999999999993</c:v>
                </c:pt>
                <c:pt idx="4">
                  <c:v>97.662999999999997</c:v>
                </c:pt>
              </c:numCache>
            </c:numRef>
          </c:val>
          <c:extLst>
            <c:ext xmlns:c16="http://schemas.microsoft.com/office/drawing/2014/chart" uri="{C3380CC4-5D6E-409C-BE32-E72D297353CC}">
              <c16:uniqueId val="{00000007-EA8A-4D7A-9C7B-992DA2DA49A7}"/>
            </c:ext>
          </c:extLst>
        </c:ser>
        <c:dLbls>
          <c:dLblPos val="outEnd"/>
          <c:showLegendKey val="0"/>
          <c:showVal val="1"/>
          <c:showCatName val="0"/>
          <c:showSerName val="0"/>
          <c:showPercent val="0"/>
          <c:showBubbleSize val="0"/>
        </c:dLbls>
        <c:gapWidth val="219"/>
        <c:overlap val="-27"/>
        <c:axId val="259779272"/>
        <c:axId val="259776920"/>
      </c:barChart>
      <c:catAx>
        <c:axId val="25977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crossAx val="259776920"/>
        <c:crosses val="autoZero"/>
        <c:auto val="1"/>
        <c:lblAlgn val="ctr"/>
        <c:lblOffset val="100"/>
        <c:noMultiLvlLbl val="0"/>
      </c:catAx>
      <c:valAx>
        <c:axId val="259776920"/>
        <c:scaling>
          <c:orientation val="minMax"/>
          <c:max val="18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9779272"/>
        <c:crosses val="autoZero"/>
        <c:crossBetween val="between"/>
        <c:majorUnit val="40"/>
      </c:valAx>
      <c:spPr>
        <a:noFill/>
        <a:ln>
          <a:noFill/>
        </a:ln>
        <a:effectLst/>
      </c:spPr>
    </c:plotArea>
    <c:legend>
      <c:legendPos val="b"/>
      <c:layout>
        <c:manualLayout>
          <c:xMode val="edge"/>
          <c:yMode val="edge"/>
          <c:x val="0.21840377555128329"/>
          <c:y val="0.89618625402917074"/>
          <c:w val="0.50823648834405988"/>
          <c:h val="7.81255468066491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sz="1100">
                <a:latin typeface="+mn-ea"/>
                <a:ea typeface="+mn-ea"/>
              </a:rPr>
              <a:t>男性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barChart>
        <c:barDir val="col"/>
        <c:grouping val="stacked"/>
        <c:varyColors val="0"/>
        <c:ser>
          <c:idx val="0"/>
          <c:order val="0"/>
          <c:tx>
            <c:strRef>
              <c:f>健康寿命!$Y$19</c:f>
              <c:strCache>
                <c:ptCount val="1"/>
                <c:pt idx="0">
                  <c:v>平均自立期間</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健康寿命!$X$20:$X$22</c:f>
              <c:strCache>
                <c:ptCount val="3"/>
                <c:pt idx="0">
                  <c:v>那須町</c:v>
                </c:pt>
                <c:pt idx="1">
                  <c:v>栃木県</c:v>
                </c:pt>
                <c:pt idx="2">
                  <c:v>全国</c:v>
                </c:pt>
              </c:strCache>
            </c:strRef>
          </c:cat>
          <c:val>
            <c:numRef>
              <c:f>健康寿命!$Y$20:$Y$22</c:f>
              <c:numCache>
                <c:formatCode>0.0</c:formatCode>
                <c:ptCount val="3"/>
                <c:pt idx="0">
                  <c:v>79.900000000000006</c:v>
                </c:pt>
                <c:pt idx="1">
                  <c:v>79.5</c:v>
                </c:pt>
                <c:pt idx="2">
                  <c:v>79.900000000000006</c:v>
                </c:pt>
              </c:numCache>
            </c:numRef>
          </c:val>
          <c:extLst>
            <c:ext xmlns:c16="http://schemas.microsoft.com/office/drawing/2014/chart" uri="{C3380CC4-5D6E-409C-BE32-E72D297353CC}">
              <c16:uniqueId val="{00000000-DE06-4807-A701-4E666BB1BB13}"/>
            </c:ext>
          </c:extLst>
        </c:ser>
        <c:ser>
          <c:idx val="1"/>
          <c:order val="1"/>
          <c:tx>
            <c:strRef>
              <c:f>健康寿命!$Z$19</c:f>
              <c:strCache>
                <c:ptCount val="1"/>
                <c:pt idx="0">
                  <c:v>非自立期間</c:v>
                </c:pt>
              </c:strCache>
            </c:strRef>
          </c:tx>
          <c:spPr>
            <a:solidFill>
              <a:schemeClr val="accent2"/>
            </a:solidFill>
            <a:ln>
              <a:noFill/>
            </a:ln>
            <a:effectLst/>
          </c:spPr>
          <c:invertIfNegative val="0"/>
          <c:dLbls>
            <c:dLbl>
              <c:idx val="0"/>
              <c:layout>
                <c:manualLayout>
                  <c:x val="0"/>
                  <c:y val="-4.574043133586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06-4807-A701-4E666BB1BB13}"/>
                </c:ext>
              </c:extLst>
            </c:dLbl>
            <c:dLbl>
              <c:idx val="1"/>
              <c:layout>
                <c:manualLayout>
                  <c:x val="0"/>
                  <c:y val="-3.2018301935108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06-4807-A701-4E666BB1BB13}"/>
                </c:ext>
              </c:extLst>
            </c:dLbl>
            <c:dLbl>
              <c:idx val="2"/>
              <c:layout>
                <c:manualLayout>
                  <c:x val="-1.6829024197130236E-16"/>
                  <c:y val="-2.7444258801521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06-4807-A701-4E666BB1BB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健康寿命!$X$20:$X$22</c:f>
              <c:strCache>
                <c:ptCount val="3"/>
                <c:pt idx="0">
                  <c:v>那須町</c:v>
                </c:pt>
                <c:pt idx="1">
                  <c:v>栃木県</c:v>
                </c:pt>
                <c:pt idx="2">
                  <c:v>全国</c:v>
                </c:pt>
              </c:strCache>
            </c:strRef>
          </c:cat>
          <c:val>
            <c:numRef>
              <c:f>健康寿命!$Z$20:$Z$22</c:f>
              <c:numCache>
                <c:formatCode>0.0_ </c:formatCode>
                <c:ptCount val="3"/>
                <c:pt idx="0">
                  <c:v>1.2999999999999972</c:v>
                </c:pt>
                <c:pt idx="1">
                  <c:v>1.2999999999999972</c:v>
                </c:pt>
                <c:pt idx="2">
                  <c:v>1.5999999999999943</c:v>
                </c:pt>
              </c:numCache>
            </c:numRef>
          </c:val>
          <c:extLst>
            <c:ext xmlns:c16="http://schemas.microsoft.com/office/drawing/2014/chart" uri="{C3380CC4-5D6E-409C-BE32-E72D297353CC}">
              <c16:uniqueId val="{00000004-DE06-4807-A701-4E666BB1BB13}"/>
            </c:ext>
          </c:extLst>
        </c:ser>
        <c:dLbls>
          <c:showLegendKey val="0"/>
          <c:showVal val="0"/>
          <c:showCatName val="0"/>
          <c:showSerName val="0"/>
          <c:showPercent val="0"/>
          <c:showBubbleSize val="0"/>
        </c:dLbls>
        <c:gapWidth val="150"/>
        <c:overlap val="100"/>
        <c:axId val="259780056"/>
        <c:axId val="259780448"/>
      </c:barChart>
      <c:catAx>
        <c:axId val="25978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0448"/>
        <c:crosses val="autoZero"/>
        <c:auto val="1"/>
        <c:lblAlgn val="ctr"/>
        <c:lblOffset val="100"/>
        <c:noMultiLvlLbl val="0"/>
      </c:catAx>
      <c:valAx>
        <c:axId val="259780448"/>
        <c:scaling>
          <c:orientation val="minMax"/>
          <c:max val="90"/>
          <c:min val="65"/>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sz="1100">
                <a:latin typeface="+mn-ea"/>
                <a:ea typeface="+mn-ea"/>
              </a:rPr>
              <a:t>女性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barChart>
        <c:barDir val="col"/>
        <c:grouping val="stacked"/>
        <c:varyColors val="0"/>
        <c:ser>
          <c:idx val="0"/>
          <c:order val="0"/>
          <c:tx>
            <c:strRef>
              <c:f>健康寿命!$Y$25</c:f>
              <c:strCache>
                <c:ptCount val="1"/>
                <c:pt idx="0">
                  <c:v>平均自立期間</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健康寿命!$X$26:$X$28</c:f>
              <c:strCache>
                <c:ptCount val="3"/>
                <c:pt idx="0">
                  <c:v>那須町</c:v>
                </c:pt>
                <c:pt idx="1">
                  <c:v>栃木県</c:v>
                </c:pt>
                <c:pt idx="2">
                  <c:v>全国</c:v>
                </c:pt>
              </c:strCache>
            </c:strRef>
          </c:cat>
          <c:val>
            <c:numRef>
              <c:f>健康寿命!$Y$26:$Y$28</c:f>
              <c:numCache>
                <c:formatCode>0.0</c:formatCode>
                <c:ptCount val="3"/>
                <c:pt idx="0">
                  <c:v>83.2</c:v>
                </c:pt>
                <c:pt idx="1">
                  <c:v>83.6</c:v>
                </c:pt>
                <c:pt idx="2">
                  <c:v>84.2</c:v>
                </c:pt>
              </c:numCache>
            </c:numRef>
          </c:val>
          <c:extLst>
            <c:ext xmlns:c16="http://schemas.microsoft.com/office/drawing/2014/chart" uri="{C3380CC4-5D6E-409C-BE32-E72D297353CC}">
              <c16:uniqueId val="{00000000-1982-4960-9594-C46D10177D0A}"/>
            </c:ext>
          </c:extLst>
        </c:ser>
        <c:ser>
          <c:idx val="1"/>
          <c:order val="1"/>
          <c:tx>
            <c:strRef>
              <c:f>健康寿命!$Z$25</c:f>
              <c:strCache>
                <c:ptCount val="1"/>
                <c:pt idx="0">
                  <c:v>非自立期間</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健康寿命!$X$26:$X$28</c:f>
              <c:strCache>
                <c:ptCount val="3"/>
                <c:pt idx="0">
                  <c:v>那須町</c:v>
                </c:pt>
                <c:pt idx="1">
                  <c:v>栃木県</c:v>
                </c:pt>
                <c:pt idx="2">
                  <c:v>全国</c:v>
                </c:pt>
              </c:strCache>
            </c:strRef>
          </c:cat>
          <c:val>
            <c:numRef>
              <c:f>健康寿命!$Z$26:$Z$28</c:f>
              <c:numCache>
                <c:formatCode>0.0_ </c:formatCode>
                <c:ptCount val="3"/>
                <c:pt idx="0">
                  <c:v>2.8999999999999915</c:v>
                </c:pt>
                <c:pt idx="1">
                  <c:v>2.9000000000000057</c:v>
                </c:pt>
                <c:pt idx="2">
                  <c:v>3.2999999999999972</c:v>
                </c:pt>
              </c:numCache>
            </c:numRef>
          </c:val>
          <c:extLst>
            <c:ext xmlns:c16="http://schemas.microsoft.com/office/drawing/2014/chart" uri="{C3380CC4-5D6E-409C-BE32-E72D297353CC}">
              <c16:uniqueId val="{00000001-1982-4960-9594-C46D10177D0A}"/>
            </c:ext>
          </c:extLst>
        </c:ser>
        <c:dLbls>
          <c:showLegendKey val="0"/>
          <c:showVal val="0"/>
          <c:showCatName val="0"/>
          <c:showSerName val="0"/>
          <c:showPercent val="0"/>
          <c:showBubbleSize val="0"/>
        </c:dLbls>
        <c:gapWidth val="150"/>
        <c:overlap val="100"/>
        <c:axId val="261177248"/>
        <c:axId val="261176072"/>
      </c:barChart>
      <c:catAx>
        <c:axId val="26117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1176072"/>
        <c:crosses val="autoZero"/>
        <c:auto val="1"/>
        <c:lblAlgn val="ctr"/>
        <c:lblOffset val="100"/>
        <c:noMultiLvlLbl val="0"/>
      </c:catAx>
      <c:valAx>
        <c:axId val="261176072"/>
        <c:scaling>
          <c:orientation val="minMax"/>
          <c:max val="90"/>
          <c:min val="65"/>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117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グラフ!$D$47</c:f>
          <c:strCache>
            <c:ptCount val="1"/>
            <c:pt idx="0">
              <c:v>那須町</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ea"/>
              <a:ea typeface="+mn-ea"/>
              <a:cs typeface="+mn-cs"/>
            </a:defRPr>
          </a:pPr>
          <a:endParaRPr lang="ja-JP"/>
        </a:p>
      </c:txPr>
    </c:title>
    <c:autoTitleDeleted val="0"/>
    <c:plotArea>
      <c:layout>
        <c:manualLayout>
          <c:layoutTarget val="inner"/>
          <c:xMode val="edge"/>
          <c:yMode val="edge"/>
          <c:x val="0.26783250883203658"/>
          <c:y val="0.17004049052662432"/>
          <c:w val="0.53531713798162595"/>
          <c:h val="0.52598938066238032"/>
        </c:manualLayout>
      </c:layout>
      <c:pieChart>
        <c:varyColors val="1"/>
        <c:ser>
          <c:idx val="1"/>
          <c:order val="1"/>
          <c:dPt>
            <c:idx val="0"/>
            <c:bubble3D val="0"/>
            <c:spPr>
              <a:solidFill>
                <a:schemeClr val="accent5"/>
              </a:solidFill>
              <a:ln w="19050">
                <a:solidFill>
                  <a:schemeClr val="lt1"/>
                </a:solidFill>
              </a:ln>
              <a:effectLst/>
            </c:spPr>
            <c:extLst>
              <c:ext xmlns:c16="http://schemas.microsoft.com/office/drawing/2014/chart" uri="{C3380CC4-5D6E-409C-BE32-E72D297353CC}">
                <c16:uniqueId val="{00000001-1846-4491-AB8B-E689891E4E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46-4491-AB8B-E689891E4E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46-4491-AB8B-E689891E4E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46-4491-AB8B-E689891E4E39}"/>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1846-4491-AB8B-E689891E4E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846-4491-AB8B-E689891E4E39}"/>
              </c:ext>
            </c:extLst>
          </c:dPt>
          <c:dLbls>
            <c:dLbl>
              <c:idx val="0"/>
              <c:layout>
                <c:manualLayout>
                  <c:x val="-3.4252092203550778E-2"/>
                  <c:y val="0.1281946081977945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46-4491-AB8B-E689891E4E39}"/>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9-1846-4491-AB8B-E689891E4E39}"/>
                </c:ext>
              </c:extLst>
            </c:dLbl>
            <c:dLbl>
              <c:idx val="5"/>
              <c:layout>
                <c:manualLayout>
                  <c:x val="5.5887973754966506E-2"/>
                  <c:y val="9.49704122562824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46-4491-AB8B-E689891E4E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'1医療費図'!$H$2:$H$7</c:f>
              <c:strCache>
                <c:ptCount val="6"/>
                <c:pt idx="0">
                  <c:v>腎臓病</c:v>
                </c:pt>
                <c:pt idx="1">
                  <c:v>がん</c:v>
                </c:pt>
                <c:pt idx="2">
                  <c:v>精神</c:v>
                </c:pt>
                <c:pt idx="3">
                  <c:v>筋骨格</c:v>
                </c:pt>
                <c:pt idx="4">
                  <c:v>生活習慣病</c:v>
                </c:pt>
                <c:pt idx="5">
                  <c:v>循環器疾患</c:v>
                </c:pt>
              </c:strCache>
            </c:strRef>
          </c:cat>
          <c:val>
            <c:numRef>
              <c:f>'1医療費図'!$J$2:$J$7</c:f>
              <c:numCache>
                <c:formatCode>0.0%</c:formatCode>
                <c:ptCount val="6"/>
                <c:pt idx="0">
                  <c:v>7.0999999999999994E-2</c:v>
                </c:pt>
                <c:pt idx="1">
                  <c:v>0.32700000000000001</c:v>
                </c:pt>
                <c:pt idx="2">
                  <c:v>0.18899999999999997</c:v>
                </c:pt>
                <c:pt idx="3">
                  <c:v>0.14099999999999999</c:v>
                </c:pt>
                <c:pt idx="4">
                  <c:v>0.21100000000000002</c:v>
                </c:pt>
                <c:pt idx="5">
                  <c:v>6.2E-2</c:v>
                </c:pt>
              </c:numCache>
            </c:numRef>
          </c:val>
          <c:extLst>
            <c:ext xmlns:c16="http://schemas.microsoft.com/office/drawing/2014/chart" uri="{C3380CC4-5D6E-409C-BE32-E72D297353CC}">
              <c16:uniqueId val="{0000000C-1846-4491-AB8B-E689891E4E39}"/>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E-1846-4491-AB8B-E689891E4E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1846-4491-AB8B-E689891E4E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1846-4491-AB8B-E689891E4E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1846-4491-AB8B-E689891E4E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1846-4491-AB8B-E689891E4E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1846-4491-AB8B-E689891E4E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'1医療費図'!$H$2:$H$7</c15:sqref>
                        </c15:formulaRef>
                      </c:ext>
                    </c:extLst>
                    <c:strCache>
                      <c:ptCount val="6"/>
                      <c:pt idx="0">
                        <c:v>腎臓病</c:v>
                      </c:pt>
                      <c:pt idx="1">
                        <c:v>がん</c:v>
                      </c:pt>
                      <c:pt idx="2">
                        <c:v>精神</c:v>
                      </c:pt>
                      <c:pt idx="3">
                        <c:v>筋骨格</c:v>
                      </c:pt>
                      <c:pt idx="4">
                        <c:v>生活習慣病</c:v>
                      </c:pt>
                      <c:pt idx="5">
                        <c:v>循環器疾患</c:v>
                      </c:pt>
                    </c:strCache>
                  </c:strRef>
                </c:cat>
                <c:val>
                  <c:numRef>
                    <c:extLst>
                      <c:ext uri="{02D57815-91ED-43cb-92C2-25804820EDAC}">
                        <c15:formulaRef>
                          <c15:sqref>'1医療費図'!$I$2:$I$7</c15:sqref>
                        </c15:formulaRef>
                      </c:ext>
                    </c:extLst>
                    <c:numCache>
                      <c:formatCode>General</c:formatCode>
                      <c:ptCount val="6"/>
                      <c:pt idx="0">
                        <c:v>7.1</c:v>
                      </c:pt>
                      <c:pt idx="1">
                        <c:v>32.700000000000003</c:v>
                      </c:pt>
                      <c:pt idx="2">
                        <c:v>18.899999999999999</c:v>
                      </c:pt>
                      <c:pt idx="3">
                        <c:v>14.1</c:v>
                      </c:pt>
                      <c:pt idx="4">
                        <c:v>21.1</c:v>
                      </c:pt>
                      <c:pt idx="5">
                        <c:v>6.2</c:v>
                      </c:pt>
                    </c:numCache>
                  </c:numRef>
                </c:val>
                <c:extLst>
                  <c:ext xmlns:c16="http://schemas.microsoft.com/office/drawing/2014/chart" uri="{C3380CC4-5D6E-409C-BE32-E72D297353CC}">
                    <c16:uniqueId val="{00000019-1846-4491-AB8B-E689891E4E39}"/>
                  </c:ext>
                </c:extLst>
              </c15:ser>
            </c15:filteredPieSeries>
          </c:ext>
        </c:extLst>
      </c:pieChart>
      <c:spPr>
        <a:noFill/>
        <a:ln>
          <a:noFill/>
        </a:ln>
        <a:effectLst/>
      </c:spPr>
    </c:plotArea>
    <c:legend>
      <c:legendPos val="b"/>
      <c:layout>
        <c:manualLayout>
          <c:xMode val="edge"/>
          <c:yMode val="edge"/>
          <c:x val="0.10350314209972861"/>
          <c:y val="0.72375569259063188"/>
          <c:w val="0.89649685790027134"/>
          <c:h val="0.158380564547220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ea"/>
                <a:ea typeface="+mn-ea"/>
                <a:cs typeface="+mn-cs"/>
              </a:defRPr>
            </a:pPr>
            <a:r>
              <a:rPr lang="ja-JP" altLang="en-US">
                <a:solidFill>
                  <a:schemeClr val="tx1"/>
                </a:solidFill>
                <a:latin typeface="+mn-ea"/>
                <a:ea typeface="+mn-ea"/>
              </a:rPr>
              <a:t>栃木県</a:t>
            </a:r>
          </a:p>
        </c:rich>
      </c:tx>
      <c:layout>
        <c:manualLayout>
          <c:xMode val="edge"/>
          <c:yMode val="edge"/>
          <c:x val="0.40479005698058235"/>
          <c:y val="4.19847149817020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ea"/>
              <a:ea typeface="+mn-ea"/>
              <a:cs typeface="+mn-cs"/>
            </a:defRPr>
          </a:pPr>
          <a:endParaRPr lang="ja-JP"/>
        </a:p>
      </c:txPr>
    </c:title>
    <c:autoTitleDeleted val="0"/>
    <c:plotArea>
      <c:layout>
        <c:manualLayout>
          <c:layoutTarget val="inner"/>
          <c:xMode val="edge"/>
          <c:yMode val="edge"/>
          <c:x val="0.2467063482968013"/>
          <c:y val="0.1911963499208012"/>
          <c:w val="0.53836988643234429"/>
          <c:h val="0.53071807174094787"/>
        </c:manualLayout>
      </c:layout>
      <c:pieChart>
        <c:varyColors val="1"/>
        <c:ser>
          <c:idx val="1"/>
          <c:order val="1"/>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62F-4F51-9D05-3BED7CB1ED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2F-4F51-9D05-3BED7CB1ED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2F-4F51-9D05-3BED7CB1ED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2F-4F51-9D05-3BED7CB1ED17}"/>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762F-4F51-9D05-3BED7CB1ED1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62F-4F51-9D05-3BED7CB1ED17}"/>
              </c:ext>
            </c:extLst>
          </c:dPt>
          <c:dLbls>
            <c:dLbl>
              <c:idx val="0"/>
              <c:layout>
                <c:manualLayout>
                  <c:x val="-3.6148946039604647E-2"/>
                  <c:y val="0.120689937272055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2F-4F51-9D05-3BED7CB1ED17}"/>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9-762F-4F51-9D05-3BED7CB1ED17}"/>
                </c:ext>
              </c:extLst>
            </c:dLbl>
            <c:dLbl>
              <c:idx val="5"/>
              <c:layout>
                <c:manualLayout>
                  <c:x val="4.5351582351764924E-2"/>
                  <c:y val="0.100359647489362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2F-4F51-9D05-3BED7CB1ED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'1医療費図'!$H$17:$H$22</c:f>
              <c:strCache>
                <c:ptCount val="6"/>
                <c:pt idx="0">
                  <c:v>腎臓病</c:v>
                </c:pt>
                <c:pt idx="1">
                  <c:v>がん</c:v>
                </c:pt>
                <c:pt idx="2">
                  <c:v>精神</c:v>
                </c:pt>
                <c:pt idx="3">
                  <c:v>筋骨格</c:v>
                </c:pt>
                <c:pt idx="4">
                  <c:v>生活習慣病</c:v>
                </c:pt>
                <c:pt idx="5">
                  <c:v>循環器疾患</c:v>
                </c:pt>
              </c:strCache>
            </c:strRef>
          </c:cat>
          <c:val>
            <c:numRef>
              <c:f>'1医療費図'!$J$17:$J$22</c:f>
              <c:numCache>
                <c:formatCode>0.0%</c:formatCode>
                <c:ptCount val="6"/>
                <c:pt idx="0">
                  <c:v>8.6999999999999994E-2</c:v>
                </c:pt>
                <c:pt idx="1">
                  <c:v>0.313</c:v>
                </c:pt>
                <c:pt idx="2">
                  <c:v>0.14300000000000002</c:v>
                </c:pt>
                <c:pt idx="3">
                  <c:v>0.159</c:v>
                </c:pt>
                <c:pt idx="4">
                  <c:v>0.23900000000000002</c:v>
                </c:pt>
                <c:pt idx="5">
                  <c:v>5.7999999999999996E-2</c:v>
                </c:pt>
              </c:numCache>
            </c:numRef>
          </c:val>
          <c:extLst>
            <c:ext xmlns:c16="http://schemas.microsoft.com/office/drawing/2014/chart" uri="{C3380CC4-5D6E-409C-BE32-E72D297353CC}">
              <c16:uniqueId val="{0000000C-762F-4F51-9D05-3BED7CB1ED17}"/>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E-762F-4F51-9D05-3BED7CB1ED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762F-4F51-9D05-3BED7CB1ED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762F-4F51-9D05-3BED7CB1ED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762F-4F51-9D05-3BED7CB1ED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762F-4F51-9D05-3BED7CB1ED1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762F-4F51-9D05-3BED7CB1ED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'1医療費図'!$H$17:$H$22</c15:sqref>
                        </c15:formulaRef>
                      </c:ext>
                    </c:extLst>
                    <c:strCache>
                      <c:ptCount val="6"/>
                      <c:pt idx="0">
                        <c:v>腎臓病</c:v>
                      </c:pt>
                      <c:pt idx="1">
                        <c:v>がん</c:v>
                      </c:pt>
                      <c:pt idx="2">
                        <c:v>精神</c:v>
                      </c:pt>
                      <c:pt idx="3">
                        <c:v>筋骨格</c:v>
                      </c:pt>
                      <c:pt idx="4">
                        <c:v>生活習慣病</c:v>
                      </c:pt>
                      <c:pt idx="5">
                        <c:v>循環器疾患</c:v>
                      </c:pt>
                    </c:strCache>
                  </c:strRef>
                </c:cat>
                <c:val>
                  <c:numRef>
                    <c:extLst>
                      <c:ext uri="{02D57815-91ED-43cb-92C2-25804820EDAC}">
                        <c15:formulaRef>
                          <c15:sqref>'1医療費図'!$I$17:$I$22</c15:sqref>
                        </c15:formulaRef>
                      </c:ext>
                    </c:extLst>
                    <c:numCache>
                      <c:formatCode>General</c:formatCode>
                      <c:ptCount val="6"/>
                      <c:pt idx="0">
                        <c:v>8.6999999999999993</c:v>
                      </c:pt>
                      <c:pt idx="1">
                        <c:v>31.3</c:v>
                      </c:pt>
                      <c:pt idx="2">
                        <c:v>14.3</c:v>
                      </c:pt>
                      <c:pt idx="3">
                        <c:v>15.9</c:v>
                      </c:pt>
                      <c:pt idx="4">
                        <c:v>23.900000000000002</c:v>
                      </c:pt>
                      <c:pt idx="5">
                        <c:v>5.8</c:v>
                      </c:pt>
                    </c:numCache>
                  </c:numRef>
                </c:val>
                <c:extLst>
                  <c:ext xmlns:c16="http://schemas.microsoft.com/office/drawing/2014/chart" uri="{C3380CC4-5D6E-409C-BE32-E72D297353CC}">
                    <c16:uniqueId val="{00000019-762F-4F51-9D05-3BED7CB1ED17}"/>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ea"/>
                <a:ea typeface="+mn-ea"/>
                <a:cs typeface="+mn-cs"/>
              </a:defRPr>
            </a:pPr>
            <a:r>
              <a:rPr lang="ja-JP" altLang="en-US">
                <a:solidFill>
                  <a:schemeClr val="tx1"/>
                </a:solidFill>
                <a:latin typeface="+mn-ea"/>
                <a:ea typeface="+mn-ea"/>
              </a:rPr>
              <a:t>全国</a:t>
            </a:r>
          </a:p>
        </c:rich>
      </c:tx>
      <c:layout>
        <c:manualLayout>
          <c:xMode val="edge"/>
          <c:yMode val="edge"/>
          <c:x val="0.42469418205399395"/>
          <c:y val="3.98550752831922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ea"/>
              <a:ea typeface="+mn-ea"/>
              <a:cs typeface="+mn-cs"/>
            </a:defRPr>
          </a:pPr>
          <a:endParaRPr lang="ja-JP"/>
        </a:p>
      </c:txPr>
    </c:title>
    <c:autoTitleDeleted val="0"/>
    <c:plotArea>
      <c:layout>
        <c:manualLayout>
          <c:layoutTarget val="inner"/>
          <c:xMode val="edge"/>
          <c:yMode val="edge"/>
          <c:x val="0.23264438232555126"/>
          <c:y val="0.18115317244593923"/>
          <c:w val="0.56758088861963107"/>
          <c:h val="0.55916708752210964"/>
        </c:manualLayout>
      </c:layout>
      <c:pieChart>
        <c:varyColors val="1"/>
        <c:ser>
          <c:idx val="1"/>
          <c:order val="1"/>
          <c:dPt>
            <c:idx val="0"/>
            <c:bubble3D val="0"/>
            <c:spPr>
              <a:solidFill>
                <a:schemeClr val="accent5"/>
              </a:solidFill>
              <a:ln w="19050">
                <a:solidFill>
                  <a:schemeClr val="lt1"/>
                </a:solidFill>
              </a:ln>
              <a:effectLst/>
            </c:spPr>
            <c:extLst>
              <c:ext xmlns:c16="http://schemas.microsoft.com/office/drawing/2014/chart" uri="{C3380CC4-5D6E-409C-BE32-E72D297353CC}">
                <c16:uniqueId val="{00000001-9193-4310-B485-7AA7B87DFD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93-4310-B485-7AA7B87DFD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93-4310-B485-7AA7B87DFD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93-4310-B485-7AA7B87DFD53}"/>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9193-4310-B485-7AA7B87DFD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193-4310-B485-7AA7B87DFD53}"/>
              </c:ext>
            </c:extLst>
          </c:dPt>
          <c:dLbls>
            <c:dLbl>
              <c:idx val="0"/>
              <c:layout>
                <c:manualLayout>
                  <c:x val="-4.6522559760967697E-2"/>
                  <c:y val="0.1118552060142512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93-4310-B485-7AA7B87DFD53}"/>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9-9193-4310-B485-7AA7B87DFD53}"/>
                </c:ext>
              </c:extLst>
            </c:dLbl>
            <c:dLbl>
              <c:idx val="5"/>
              <c:layout>
                <c:manualLayout>
                  <c:x val="4.9391760549307197E-2"/>
                  <c:y val="0.1073134689564315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93-4310-B485-7AA7B87DFD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'1医療費図'!$H$47:$H$52</c:f>
              <c:strCache>
                <c:ptCount val="6"/>
                <c:pt idx="0">
                  <c:v>腎臓病</c:v>
                </c:pt>
                <c:pt idx="1">
                  <c:v>がん</c:v>
                </c:pt>
                <c:pt idx="2">
                  <c:v>精神</c:v>
                </c:pt>
                <c:pt idx="3">
                  <c:v>筋骨格</c:v>
                </c:pt>
                <c:pt idx="4">
                  <c:v>生活習慣病</c:v>
                </c:pt>
                <c:pt idx="5">
                  <c:v>循環器疾患</c:v>
                </c:pt>
              </c:strCache>
            </c:strRef>
          </c:cat>
          <c:val>
            <c:numRef>
              <c:f>'1医療費図'!$J$47:$J$52</c:f>
              <c:numCache>
                <c:formatCode>0.0%</c:formatCode>
                <c:ptCount val="6"/>
                <c:pt idx="0">
                  <c:v>8.7999999999999995E-2</c:v>
                </c:pt>
                <c:pt idx="1">
                  <c:v>0.32200000000000001</c:v>
                </c:pt>
                <c:pt idx="2">
                  <c:v>0.14699999999999999</c:v>
                </c:pt>
                <c:pt idx="3">
                  <c:v>0.16699999999999998</c:v>
                </c:pt>
                <c:pt idx="4">
                  <c:v>0.20899999999999999</c:v>
                </c:pt>
                <c:pt idx="5">
                  <c:v>6.7000000000000004E-2</c:v>
                </c:pt>
              </c:numCache>
            </c:numRef>
          </c:val>
          <c:extLst>
            <c:ext xmlns:c16="http://schemas.microsoft.com/office/drawing/2014/chart" uri="{C3380CC4-5D6E-409C-BE32-E72D297353CC}">
              <c16:uniqueId val="{0000000C-9193-4310-B485-7AA7B87DFD53}"/>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E-9193-4310-B485-7AA7B87DFD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9193-4310-B485-7AA7B87DFD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9193-4310-B485-7AA7B87DFD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9193-4310-B485-7AA7B87DFD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9193-4310-B485-7AA7B87DFD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9193-4310-B485-7AA7B87DFD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'1医療費図'!$H$47:$H$52</c15:sqref>
                        </c15:formulaRef>
                      </c:ext>
                    </c:extLst>
                    <c:strCache>
                      <c:ptCount val="6"/>
                      <c:pt idx="0">
                        <c:v>腎臓病</c:v>
                      </c:pt>
                      <c:pt idx="1">
                        <c:v>がん</c:v>
                      </c:pt>
                      <c:pt idx="2">
                        <c:v>精神</c:v>
                      </c:pt>
                      <c:pt idx="3">
                        <c:v>筋骨格</c:v>
                      </c:pt>
                      <c:pt idx="4">
                        <c:v>生活習慣病</c:v>
                      </c:pt>
                      <c:pt idx="5">
                        <c:v>循環器疾患</c:v>
                      </c:pt>
                    </c:strCache>
                  </c:strRef>
                </c:cat>
                <c:val>
                  <c:numRef>
                    <c:extLst>
                      <c:ext uri="{02D57815-91ED-43cb-92C2-25804820EDAC}">
                        <c15:formulaRef>
                          <c15:sqref>'1医療費図'!$I$47:$I$52</c15:sqref>
                        </c15:formulaRef>
                      </c:ext>
                    </c:extLst>
                    <c:numCache>
                      <c:formatCode>General</c:formatCode>
                      <c:ptCount val="6"/>
                      <c:pt idx="0">
                        <c:v>8.7999999999999989</c:v>
                      </c:pt>
                      <c:pt idx="1">
                        <c:v>32.200000000000003</c:v>
                      </c:pt>
                      <c:pt idx="2">
                        <c:v>14.7</c:v>
                      </c:pt>
                      <c:pt idx="3">
                        <c:v>16.7</c:v>
                      </c:pt>
                      <c:pt idx="4">
                        <c:v>20.9</c:v>
                      </c:pt>
                      <c:pt idx="5">
                        <c:v>6.7</c:v>
                      </c:pt>
                    </c:numCache>
                  </c:numRef>
                </c:val>
                <c:extLst>
                  <c:ext xmlns:c16="http://schemas.microsoft.com/office/drawing/2014/chart" uri="{C3380CC4-5D6E-409C-BE32-E72D297353CC}">
                    <c16:uniqueId val="{00000019-9193-4310-B485-7AA7B87DFD53}"/>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0172817232434E-2"/>
          <c:y val="5.1580570904196835E-2"/>
          <c:w val="0.8974982168987321"/>
          <c:h val="0.67883871367331672"/>
        </c:manualLayout>
      </c:layout>
      <c:barChart>
        <c:barDir val="col"/>
        <c:grouping val="clustered"/>
        <c:varyColors val="0"/>
        <c:ser>
          <c:idx val="0"/>
          <c:order val="0"/>
          <c:tx>
            <c:strRef>
              <c:f>'1医療費図'!$C$9</c:f>
              <c:strCache>
                <c:ptCount val="1"/>
                <c:pt idx="0">
                  <c:v>那須町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'1医療費図'!$B$10:$B$15</c:f>
              <c:strCache>
                <c:ptCount val="6"/>
                <c:pt idx="0">
                  <c:v>透析医療費</c:v>
                </c:pt>
                <c:pt idx="1">
                  <c:v>脳出血・脳梗塞</c:v>
                </c:pt>
                <c:pt idx="2">
                  <c:v>虚血性心疾患</c:v>
                </c:pt>
                <c:pt idx="3">
                  <c:v>高血圧症</c:v>
                </c:pt>
                <c:pt idx="4">
                  <c:v>糖尿病</c:v>
                </c:pt>
                <c:pt idx="5">
                  <c:v>脂質異常症</c:v>
                </c:pt>
              </c:strCache>
            </c:strRef>
          </c:cat>
          <c:val>
            <c:numRef>
              <c:f>'1医療費図'!$C$10:$C$15</c:f>
              <c:numCache>
                <c:formatCode>0.0%</c:formatCode>
                <c:ptCount val="6"/>
                <c:pt idx="0">
                  <c:v>6.0999999999999999E-2</c:v>
                </c:pt>
                <c:pt idx="1">
                  <c:v>4.4000000000000004E-2</c:v>
                </c:pt>
                <c:pt idx="2">
                  <c:v>1.8000000000000002E-2</c:v>
                </c:pt>
                <c:pt idx="3">
                  <c:v>5.5999999999999994E-2</c:v>
                </c:pt>
                <c:pt idx="4">
                  <c:v>0.111</c:v>
                </c:pt>
                <c:pt idx="5">
                  <c:v>3.9E-2</c:v>
                </c:pt>
              </c:numCache>
            </c:numRef>
          </c:val>
          <c:extLst>
            <c:ext xmlns:c16="http://schemas.microsoft.com/office/drawing/2014/chart" uri="{C3380CC4-5D6E-409C-BE32-E72D297353CC}">
              <c16:uniqueId val="{00000000-615B-4BAD-B4DF-52A5A604DDF5}"/>
            </c:ext>
          </c:extLst>
        </c:ser>
        <c:ser>
          <c:idx val="1"/>
          <c:order val="1"/>
          <c:tx>
            <c:strRef>
              <c:f>'1医療費図'!$D$9</c:f>
              <c:strCache>
                <c:ptCount val="1"/>
                <c:pt idx="0">
                  <c:v>栃木県</c:v>
                </c:pt>
              </c:strCache>
            </c:strRef>
          </c:tx>
          <c:spPr>
            <a:solidFill>
              <a:schemeClr val="accent2"/>
            </a:solidFill>
            <a:ln>
              <a:noFill/>
            </a:ln>
            <a:effectLst/>
          </c:spPr>
          <c:invertIfNegative val="0"/>
          <c:dLbls>
            <c:dLbl>
              <c:idx val="0"/>
              <c:layout>
                <c:manualLayout>
                  <c:x val="0"/>
                  <c:y val="-6.94063926940639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5B-4BAD-B4DF-52A5A604DDF5}"/>
                </c:ext>
              </c:extLst>
            </c:dLbl>
            <c:dLbl>
              <c:idx val="3"/>
              <c:layout>
                <c:manualLayout>
                  <c:x val="-7.6192151622672566E-17"/>
                  <c:y val="-1.46118721461187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5B-4BAD-B4DF-52A5A604DDF5}"/>
                </c:ext>
              </c:extLst>
            </c:dLbl>
            <c:dLbl>
              <c:idx val="5"/>
              <c:layout>
                <c:manualLayout>
                  <c:x val="0"/>
                  <c:y val="-1.8264840182648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5B-4BAD-B4DF-52A5A604DD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'1医療費図'!$B$10:$B$15</c:f>
              <c:strCache>
                <c:ptCount val="6"/>
                <c:pt idx="0">
                  <c:v>透析医療費</c:v>
                </c:pt>
                <c:pt idx="1">
                  <c:v>脳出血・脳梗塞</c:v>
                </c:pt>
                <c:pt idx="2">
                  <c:v>虚血性心疾患</c:v>
                </c:pt>
                <c:pt idx="3">
                  <c:v>高血圧症</c:v>
                </c:pt>
                <c:pt idx="4">
                  <c:v>糖尿病</c:v>
                </c:pt>
                <c:pt idx="5">
                  <c:v>脂質異常症</c:v>
                </c:pt>
              </c:strCache>
            </c:strRef>
          </c:cat>
          <c:val>
            <c:numRef>
              <c:f>'1医療費図'!$D$10:$D$15</c:f>
              <c:numCache>
                <c:formatCode>0.0%</c:formatCode>
                <c:ptCount val="6"/>
                <c:pt idx="0">
                  <c:v>8.199999999999999E-2</c:v>
                </c:pt>
                <c:pt idx="1">
                  <c:v>3.4000000000000002E-2</c:v>
                </c:pt>
                <c:pt idx="2">
                  <c:v>2.4E-2</c:v>
                </c:pt>
                <c:pt idx="3">
                  <c:v>6.6000000000000003E-2</c:v>
                </c:pt>
                <c:pt idx="4">
                  <c:v>0.12</c:v>
                </c:pt>
                <c:pt idx="5">
                  <c:v>4.8000000000000001E-2</c:v>
                </c:pt>
              </c:numCache>
            </c:numRef>
          </c:val>
          <c:extLst>
            <c:ext xmlns:c16="http://schemas.microsoft.com/office/drawing/2014/chart" uri="{C3380CC4-5D6E-409C-BE32-E72D297353CC}">
              <c16:uniqueId val="{00000004-615B-4BAD-B4DF-52A5A604DDF5}"/>
            </c:ext>
          </c:extLst>
        </c:ser>
        <c:ser>
          <c:idx val="2"/>
          <c:order val="2"/>
          <c:tx>
            <c:strRef>
              <c:f>'1医療費図'!$E$9</c:f>
              <c:strCache>
                <c:ptCount val="1"/>
                <c:pt idx="0">
                  <c:v>全国</c:v>
                </c:pt>
              </c:strCache>
            </c:strRef>
          </c:tx>
          <c:spPr>
            <a:solidFill>
              <a:schemeClr val="accent3"/>
            </a:solidFill>
            <a:ln>
              <a:noFill/>
            </a:ln>
            <a:effectLst/>
          </c:spPr>
          <c:invertIfNegative val="0"/>
          <c:dLbls>
            <c:dLbl>
              <c:idx val="0"/>
              <c:layout>
                <c:manualLayout>
                  <c:x val="2.0779917763884504E-3"/>
                  <c:y val="-2.55707762557077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5B-4BAD-B4DF-52A5A604DDF5}"/>
                </c:ext>
              </c:extLst>
            </c:dLbl>
            <c:dLbl>
              <c:idx val="1"/>
              <c:layout>
                <c:manualLayout>
                  <c:x val="2.0779917763884504E-3"/>
                  <c:y val="-4.01826484018264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5B-4BAD-B4DF-52A5A604DD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'1医療費図'!$B$10:$B$15</c:f>
              <c:strCache>
                <c:ptCount val="6"/>
                <c:pt idx="0">
                  <c:v>透析医療費</c:v>
                </c:pt>
                <c:pt idx="1">
                  <c:v>脳出血・脳梗塞</c:v>
                </c:pt>
                <c:pt idx="2">
                  <c:v>虚血性心疾患</c:v>
                </c:pt>
                <c:pt idx="3">
                  <c:v>高血圧症</c:v>
                </c:pt>
                <c:pt idx="4">
                  <c:v>糖尿病</c:v>
                </c:pt>
                <c:pt idx="5">
                  <c:v>脂質異常症</c:v>
                </c:pt>
              </c:strCache>
            </c:strRef>
          </c:cat>
          <c:val>
            <c:numRef>
              <c:f>'1医療費図'!$E$10:$E$15</c:f>
              <c:numCache>
                <c:formatCode>0.0%</c:formatCode>
                <c:ptCount val="6"/>
                <c:pt idx="0">
                  <c:v>8.199999999999999E-2</c:v>
                </c:pt>
                <c:pt idx="1">
                  <c:v>3.9000000000000007E-2</c:v>
                </c:pt>
                <c:pt idx="2">
                  <c:v>2.7999999999999997E-2</c:v>
                </c:pt>
                <c:pt idx="3">
                  <c:v>5.9000000000000004E-2</c:v>
                </c:pt>
                <c:pt idx="4">
                  <c:v>0.10400000000000001</c:v>
                </c:pt>
                <c:pt idx="5">
                  <c:v>4.0999999999999995E-2</c:v>
                </c:pt>
              </c:numCache>
            </c:numRef>
          </c:val>
          <c:extLst>
            <c:ext xmlns:c16="http://schemas.microsoft.com/office/drawing/2014/chart" uri="{C3380CC4-5D6E-409C-BE32-E72D297353CC}">
              <c16:uniqueId val="{00000007-615B-4BAD-B4DF-52A5A604DDF5}"/>
            </c:ext>
          </c:extLst>
        </c:ser>
        <c:ser>
          <c:idx val="3"/>
          <c:order val="3"/>
          <c:tx>
            <c:strRef>
              <c:f>'1医療費図'!$F$9</c:f>
              <c:strCache>
                <c:ptCount val="1"/>
                <c:pt idx="0">
                  <c:v>同規模市町村</c:v>
                </c:pt>
              </c:strCache>
            </c:strRef>
          </c:tx>
          <c:spPr>
            <a:solidFill>
              <a:schemeClr val="accent4"/>
            </a:solidFill>
            <a:ln>
              <a:noFill/>
            </a:ln>
            <a:effectLst/>
          </c:spPr>
          <c:invertIfNegative val="0"/>
          <c:dLbls>
            <c:dLbl>
              <c:idx val="2"/>
              <c:layout>
                <c:manualLayout>
                  <c:x val="0"/>
                  <c:y val="-4.38356164383561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5B-4BAD-B4DF-52A5A604DDF5}"/>
                </c:ext>
              </c:extLst>
            </c:dLbl>
            <c:dLbl>
              <c:idx val="3"/>
              <c:layout>
                <c:manualLayout>
                  <c:x val="7.6192151622672566E-17"/>
                  <c:y val="-1.46118721461187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5B-4BAD-B4DF-52A5A604DDF5}"/>
                </c:ext>
              </c:extLst>
            </c:dLbl>
            <c:dLbl>
              <c:idx val="5"/>
              <c:layout>
                <c:manualLayout>
                  <c:x val="0"/>
                  <c:y val="-2.55707762557077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5B-4BAD-B4DF-52A5A604DDF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'1医療費図'!$B$10:$B$15</c:f>
              <c:strCache>
                <c:ptCount val="6"/>
                <c:pt idx="0">
                  <c:v>透析医療費</c:v>
                </c:pt>
                <c:pt idx="1">
                  <c:v>脳出血・脳梗塞</c:v>
                </c:pt>
                <c:pt idx="2">
                  <c:v>虚血性心疾患</c:v>
                </c:pt>
                <c:pt idx="3">
                  <c:v>高血圧症</c:v>
                </c:pt>
                <c:pt idx="4">
                  <c:v>糖尿病</c:v>
                </c:pt>
                <c:pt idx="5">
                  <c:v>脂質異常症</c:v>
                </c:pt>
              </c:strCache>
            </c:strRef>
          </c:cat>
          <c:val>
            <c:numRef>
              <c:f>'1医療費図'!$F$10:$F$15</c:f>
              <c:numCache>
                <c:formatCode>0.0%</c:formatCode>
                <c:ptCount val="6"/>
                <c:pt idx="0">
                  <c:v>0.08</c:v>
                </c:pt>
                <c:pt idx="1">
                  <c:v>3.7999999999999999E-2</c:v>
                </c:pt>
                <c:pt idx="2">
                  <c:v>2.9000000000000005E-2</c:v>
                </c:pt>
                <c:pt idx="3">
                  <c:v>6.0999999999999999E-2</c:v>
                </c:pt>
                <c:pt idx="4">
                  <c:v>0.11</c:v>
                </c:pt>
                <c:pt idx="5">
                  <c:v>4.2000000000000003E-2</c:v>
                </c:pt>
              </c:numCache>
            </c:numRef>
          </c:val>
          <c:extLst>
            <c:ext xmlns:c16="http://schemas.microsoft.com/office/drawing/2014/chart" uri="{C3380CC4-5D6E-409C-BE32-E72D297353CC}">
              <c16:uniqueId val="{0000000B-615B-4BAD-B4DF-52A5A604DDF5}"/>
            </c:ext>
          </c:extLst>
        </c:ser>
        <c:dLbls>
          <c:dLblPos val="outEnd"/>
          <c:showLegendKey val="0"/>
          <c:showVal val="1"/>
          <c:showCatName val="0"/>
          <c:showSerName val="0"/>
          <c:showPercent val="0"/>
          <c:showBubbleSize val="0"/>
        </c:dLbls>
        <c:gapWidth val="219"/>
        <c:overlap val="-27"/>
        <c:axId val="261178816"/>
        <c:axId val="261176464"/>
      </c:barChart>
      <c:catAx>
        <c:axId val="26117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1176464"/>
        <c:crosses val="autoZero"/>
        <c:auto val="1"/>
        <c:lblAlgn val="ctr"/>
        <c:lblOffset val="100"/>
        <c:noMultiLvlLbl val="0"/>
      </c:catAx>
      <c:valAx>
        <c:axId val="261176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261178816"/>
        <c:crosses val="autoZero"/>
        <c:crossBetween val="between"/>
      </c:valAx>
      <c:spPr>
        <a:noFill/>
        <a:ln>
          <a:noFill/>
        </a:ln>
        <a:effectLst/>
      </c:spPr>
    </c:plotArea>
    <c:legend>
      <c:legendPos val="b"/>
      <c:layout>
        <c:manualLayout>
          <c:xMode val="edge"/>
          <c:yMode val="edge"/>
          <c:x val="0.29873770122460069"/>
          <c:y val="0.84231986738489173"/>
          <c:w val="0.42059104539079656"/>
          <c:h val="8.082915054925848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70314380471692"/>
          <c:y val="8.9968476209419279E-2"/>
          <c:w val="0.53390627098160337"/>
          <c:h val="0.84005145879874465"/>
        </c:manualLayout>
      </c:layout>
      <c:barChart>
        <c:barDir val="bar"/>
        <c:grouping val="clustered"/>
        <c:varyColors val="0"/>
        <c:ser>
          <c:idx val="1"/>
          <c:order val="0"/>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資料4_国保_男性!$A$50:$A$65</c:f>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c:v>
                </c:pt>
                <c:pt idx="11">
                  <c:v>肺がん</c:v>
                </c:pt>
                <c:pt idx="12">
                  <c:v>胃がん</c:v>
                </c:pt>
                <c:pt idx="13">
                  <c:v>大腸がん</c:v>
                </c:pt>
                <c:pt idx="14">
                  <c:v>肝がん</c:v>
                </c:pt>
                <c:pt idx="15">
                  <c:v>前立腺がん</c:v>
                </c:pt>
              </c:strCache>
            </c:strRef>
          </c:cat>
          <c:val>
            <c:numRef>
              <c:f>資料4_国保_男性!$E$50:$E$65</c:f>
              <c:numCache>
                <c:formatCode>0.0</c:formatCode>
                <c:ptCount val="16"/>
                <c:pt idx="0">
                  <c:v>96.3</c:v>
                </c:pt>
                <c:pt idx="1">
                  <c:v>93.9</c:v>
                </c:pt>
                <c:pt idx="2">
                  <c:v>139</c:v>
                </c:pt>
                <c:pt idx="3">
                  <c:v>31.7</c:v>
                </c:pt>
                <c:pt idx="4">
                  <c:v>119.8</c:v>
                </c:pt>
                <c:pt idx="5">
                  <c:v>0</c:v>
                </c:pt>
                <c:pt idx="6">
                  <c:v>154.69999999999999</c:v>
                </c:pt>
                <c:pt idx="7">
                  <c:v>48.3</c:v>
                </c:pt>
                <c:pt idx="8">
                  <c:v>54.1</c:v>
                </c:pt>
                <c:pt idx="9">
                  <c:v>83.4</c:v>
                </c:pt>
                <c:pt idx="10">
                  <c:v>127.2</c:v>
                </c:pt>
                <c:pt idx="11">
                  <c:v>37.4</c:v>
                </c:pt>
                <c:pt idx="12">
                  <c:v>105.2</c:v>
                </c:pt>
                <c:pt idx="13">
                  <c:v>125</c:v>
                </c:pt>
                <c:pt idx="14">
                  <c:v>100.3</c:v>
                </c:pt>
                <c:pt idx="15">
                  <c:v>154.4</c:v>
                </c:pt>
              </c:numCache>
            </c:numRef>
          </c:val>
          <c:extLst>
            <c:ext xmlns:c16="http://schemas.microsoft.com/office/drawing/2014/chart" uri="{C3380CC4-5D6E-409C-BE32-E72D297353CC}">
              <c16:uniqueId val="{00000000-01C8-464F-A73A-63D28C62D017}"/>
            </c:ext>
          </c:extLst>
        </c:ser>
        <c:dLbls>
          <c:showLegendKey val="0"/>
          <c:showVal val="0"/>
          <c:showCatName val="0"/>
          <c:showSerName val="0"/>
          <c:showPercent val="0"/>
          <c:showBubbleSize val="0"/>
        </c:dLbls>
        <c:gapWidth val="100"/>
        <c:overlap val="100"/>
        <c:axId val="261175288"/>
        <c:axId val="262222208"/>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cat>
                  <c:strRef>
                    <c:extLst>
                      <c:ext uri="{02D57815-91ED-43cb-92C2-25804820EDAC}">
                        <c15:formulaRef>
                          <c15:sqref>資料4_国保_男性!$A$50:$A$65</c15:sqref>
                        </c15:formulaRef>
                      </c:ext>
                    </c:extLst>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c:v>
                      </c:pt>
                      <c:pt idx="11">
                        <c:v>肺がん</c:v>
                      </c:pt>
                      <c:pt idx="12">
                        <c:v>胃がん</c:v>
                      </c:pt>
                      <c:pt idx="13">
                        <c:v>大腸がん</c:v>
                      </c:pt>
                      <c:pt idx="14">
                        <c:v>肝がん</c:v>
                      </c:pt>
                      <c:pt idx="15">
                        <c:v>前立腺がん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01C8-464F-A73A-63D28C62D017}"/>
                  </c:ext>
                </c:extLst>
              </c15:ser>
            </c15:filteredBarSeries>
          </c:ext>
        </c:extLst>
      </c:barChart>
      <c:scatterChart>
        <c:scatterStyle val="lineMarker"/>
        <c:varyColors val="0"/>
        <c:ser>
          <c:idx val="2"/>
          <c:order val="1"/>
          <c:tx>
            <c:v>基準線</c:v>
          </c:tx>
          <c:spPr>
            <a:ln w="19050" cap="rnd">
              <a:solidFill>
                <a:schemeClr val="accent2"/>
              </a:solidFill>
              <a:round/>
            </a:ln>
            <a:effectLst/>
          </c:spPr>
          <c:marker>
            <c:symbol val="none"/>
          </c:marker>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01C8-464F-A73A-63D28C62D017}"/>
            </c:ext>
          </c:extLst>
        </c:ser>
        <c:dLbls>
          <c:showLegendKey val="0"/>
          <c:showVal val="0"/>
          <c:showCatName val="0"/>
          <c:showSerName val="0"/>
          <c:showPercent val="0"/>
          <c:showBubbleSize val="0"/>
        </c:dLbls>
        <c:axId val="262225736"/>
        <c:axId val="262225344"/>
      </c:scatterChart>
      <c:catAx>
        <c:axId val="26117528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2208"/>
        <c:crosses val="autoZero"/>
        <c:auto val="1"/>
        <c:lblAlgn val="ctr"/>
        <c:lblOffset val="100"/>
        <c:noMultiLvlLbl val="0"/>
      </c:catAx>
      <c:valAx>
        <c:axId val="262222208"/>
        <c:scaling>
          <c:orientation val="minMax"/>
          <c:max val="300"/>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1175288"/>
        <c:crosses val="autoZero"/>
        <c:crossBetween val="between"/>
        <c:majorUnit val="100"/>
      </c:valAx>
      <c:valAx>
        <c:axId val="262225344"/>
        <c:scaling>
          <c:orientation val="minMax"/>
          <c:max val="10"/>
        </c:scaling>
        <c:delete val="1"/>
        <c:axPos val="r"/>
        <c:numFmt formatCode="General" sourceLinked="1"/>
        <c:majorTickMark val="out"/>
        <c:minorTickMark val="none"/>
        <c:tickLblPos val="nextTo"/>
        <c:crossAx val="262225736"/>
        <c:crosses val="max"/>
        <c:crossBetween val="midCat"/>
      </c:valAx>
      <c:valAx>
        <c:axId val="262225736"/>
        <c:scaling>
          <c:orientation val="minMax"/>
        </c:scaling>
        <c:delete val="1"/>
        <c:axPos val="b"/>
        <c:numFmt formatCode="General" sourceLinked="1"/>
        <c:majorTickMark val="out"/>
        <c:minorTickMark val="none"/>
        <c:tickLblPos val="nextTo"/>
        <c:crossAx val="26222534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354049182372023"/>
          <c:y val="0.13297985837420156"/>
          <c:w val="0.53390634920634916"/>
          <c:h val="0.7960905711358135"/>
        </c:manualLayout>
      </c:layout>
      <c:barChart>
        <c:barDir val="bar"/>
        <c:grouping val="clustered"/>
        <c:varyColors val="0"/>
        <c:ser>
          <c:idx val="1"/>
          <c:order val="0"/>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資料4_国保_女性!$A$51:$A$68</c:f>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c:v>
                </c:pt>
                <c:pt idx="11">
                  <c:v>肺がん</c:v>
                </c:pt>
                <c:pt idx="12">
                  <c:v>胃がん</c:v>
                </c:pt>
                <c:pt idx="13">
                  <c:v>大腸がん</c:v>
                </c:pt>
                <c:pt idx="14">
                  <c:v>肝がん</c:v>
                </c:pt>
                <c:pt idx="15">
                  <c:v>子宮頸がん</c:v>
                </c:pt>
                <c:pt idx="16">
                  <c:v>子宮体がん・子宮がん</c:v>
                </c:pt>
                <c:pt idx="17">
                  <c:v>乳がん</c:v>
                </c:pt>
              </c:strCache>
            </c:strRef>
          </c:cat>
          <c:val>
            <c:numRef>
              <c:f>資料4_国保_女性!$F$51:$F$68</c:f>
              <c:numCache>
                <c:formatCode>0.0</c:formatCode>
                <c:ptCount val="18"/>
                <c:pt idx="0">
                  <c:v>86.6</c:v>
                </c:pt>
                <c:pt idx="1">
                  <c:v>64.099999999999994</c:v>
                </c:pt>
                <c:pt idx="2">
                  <c:v>0</c:v>
                </c:pt>
                <c:pt idx="3">
                  <c:v>27.1</c:v>
                </c:pt>
                <c:pt idx="4">
                  <c:v>81.400000000000006</c:v>
                </c:pt>
                <c:pt idx="5">
                  <c:v>0</c:v>
                </c:pt>
                <c:pt idx="6">
                  <c:v>8.6</c:v>
                </c:pt>
                <c:pt idx="7">
                  <c:v>116.6</c:v>
                </c:pt>
                <c:pt idx="8">
                  <c:v>0</c:v>
                </c:pt>
                <c:pt idx="9">
                  <c:v>82.4</c:v>
                </c:pt>
                <c:pt idx="10">
                  <c:v>29.6</c:v>
                </c:pt>
                <c:pt idx="11">
                  <c:v>96.9</c:v>
                </c:pt>
                <c:pt idx="12">
                  <c:v>0</c:v>
                </c:pt>
                <c:pt idx="13">
                  <c:v>60.9</c:v>
                </c:pt>
                <c:pt idx="14">
                  <c:v>298</c:v>
                </c:pt>
                <c:pt idx="15">
                  <c:v>158.6</c:v>
                </c:pt>
                <c:pt idx="16">
                  <c:v>68.900000000000006</c:v>
                </c:pt>
                <c:pt idx="17">
                  <c:v>93.3</c:v>
                </c:pt>
              </c:numCache>
            </c:numRef>
          </c:val>
          <c:extLst>
            <c:ext xmlns:c16="http://schemas.microsoft.com/office/drawing/2014/chart" uri="{C3380CC4-5D6E-409C-BE32-E72D297353CC}">
              <c16:uniqueId val="{00000000-2154-49C3-982A-2839EBFD50C3}"/>
            </c:ext>
          </c:extLst>
        </c:ser>
        <c:dLbls>
          <c:showLegendKey val="0"/>
          <c:showVal val="0"/>
          <c:showCatName val="0"/>
          <c:showSerName val="0"/>
          <c:showPercent val="0"/>
          <c:showBubbleSize val="0"/>
        </c:dLbls>
        <c:gapWidth val="100"/>
        <c:overlap val="100"/>
        <c:axId val="262224560"/>
        <c:axId val="262221424"/>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cat>
                  <c:strRef>
                    <c:extLst>
                      <c:ext uri="{02D57815-91ED-43cb-92C2-25804820EDAC}">
                        <c15:formulaRef>
                          <c15:sqref>資料4_国保_女性!$A$51:$A$68</c15:sqref>
                        </c15:formulaRef>
                      </c:ext>
                    </c:extLst>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c:v>
                      </c:pt>
                      <c:pt idx="11">
                        <c:v>肺がん</c:v>
                      </c:pt>
                      <c:pt idx="12">
                        <c:v>胃がん</c:v>
                      </c:pt>
                      <c:pt idx="13">
                        <c:v>大腸がん</c:v>
                      </c:pt>
                      <c:pt idx="14">
                        <c:v>肝がん</c:v>
                      </c:pt>
                      <c:pt idx="15">
                        <c:v>子宮頸がん</c:v>
                      </c:pt>
                      <c:pt idx="16">
                        <c:v>子宮体がん・子宮がん</c:v>
                      </c:pt>
                      <c:pt idx="17">
                        <c:v>乳がん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2154-49C3-982A-2839EBFD50C3}"/>
                  </c:ext>
                </c:extLst>
              </c15:ser>
            </c15:filteredBarSeries>
          </c:ext>
        </c:extLst>
      </c:barChart>
      <c:scatterChart>
        <c:scatterStyle val="lineMarker"/>
        <c:varyColors val="0"/>
        <c:ser>
          <c:idx val="2"/>
          <c:order val="1"/>
          <c:tx>
            <c:v>基準線</c:v>
          </c:tx>
          <c:spPr>
            <a:ln w="19050" cap="rnd">
              <a:solidFill>
                <a:srgbClr val="ED7D31"/>
              </a:solidFill>
              <a:round/>
            </a:ln>
            <a:effectLst/>
          </c:spPr>
          <c:marker>
            <c:symbol val="none"/>
          </c:marker>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2154-49C3-982A-2839EBFD50C3}"/>
            </c:ext>
          </c:extLst>
        </c:ser>
        <c:dLbls>
          <c:showLegendKey val="0"/>
          <c:showVal val="0"/>
          <c:showCatName val="0"/>
          <c:showSerName val="0"/>
          <c:showPercent val="0"/>
          <c:showBubbleSize val="0"/>
        </c:dLbls>
        <c:axId val="262227696"/>
        <c:axId val="262223776"/>
      </c:scatterChart>
      <c:catAx>
        <c:axId val="26222456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1424"/>
        <c:crosses val="autoZero"/>
        <c:auto val="1"/>
        <c:lblAlgn val="ctr"/>
        <c:lblOffset val="100"/>
        <c:noMultiLvlLbl val="0"/>
      </c:catAx>
      <c:valAx>
        <c:axId val="262221424"/>
        <c:scaling>
          <c:orientation val="minMax"/>
          <c:max val="300"/>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4560"/>
        <c:crosses val="autoZero"/>
        <c:crossBetween val="between"/>
        <c:majorUnit val="100"/>
      </c:valAx>
      <c:valAx>
        <c:axId val="262223776"/>
        <c:scaling>
          <c:orientation val="minMax"/>
          <c:max val="10"/>
        </c:scaling>
        <c:delete val="1"/>
        <c:axPos val="r"/>
        <c:numFmt formatCode="General" sourceLinked="1"/>
        <c:majorTickMark val="out"/>
        <c:minorTickMark val="none"/>
        <c:tickLblPos val="nextTo"/>
        <c:crossAx val="262227696"/>
        <c:crosses val="max"/>
        <c:crossBetween val="midCat"/>
      </c:valAx>
      <c:valAx>
        <c:axId val="262227696"/>
        <c:scaling>
          <c:orientation val="minMax"/>
        </c:scaling>
        <c:delete val="1"/>
        <c:axPos val="b"/>
        <c:numFmt formatCode="General" sourceLinked="1"/>
        <c:majorTickMark val="out"/>
        <c:minorTickMark val="none"/>
        <c:tickLblPos val="nextTo"/>
        <c:crossAx val="26222377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50574427388765"/>
          <c:y val="8.3420764354087643E-2"/>
          <c:w val="0.53390627098160337"/>
          <c:h val="0.79537839020122481"/>
        </c:manualLayout>
      </c:layout>
      <c:barChart>
        <c:barDir val="bar"/>
        <c:grouping val="clustered"/>
        <c:varyColors val="0"/>
        <c:ser>
          <c:idx val="1"/>
          <c:order val="0"/>
          <c:spPr>
            <a:solidFill>
              <a:srgbClr val="4472C4">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資料4_国保_男性!$A$74:$A$89</c:f>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前立腺がん</c:v>
                </c:pt>
              </c:strCache>
            </c:strRef>
          </c:cat>
          <c:val>
            <c:numRef>
              <c:f>資料4_国保_男性!$E$74:$E$89</c:f>
              <c:numCache>
                <c:formatCode>0.0</c:formatCode>
                <c:ptCount val="16"/>
                <c:pt idx="0">
                  <c:v>87.2</c:v>
                </c:pt>
                <c:pt idx="1">
                  <c:v>104</c:v>
                </c:pt>
                <c:pt idx="2">
                  <c:v>37.200000000000003</c:v>
                </c:pt>
                <c:pt idx="3">
                  <c:v>80.400000000000006</c:v>
                </c:pt>
                <c:pt idx="4">
                  <c:v>80.900000000000006</c:v>
                </c:pt>
                <c:pt idx="5">
                  <c:v>107.5</c:v>
                </c:pt>
                <c:pt idx="6">
                  <c:v>92</c:v>
                </c:pt>
                <c:pt idx="7">
                  <c:v>54.6</c:v>
                </c:pt>
                <c:pt idx="8">
                  <c:v>92.3</c:v>
                </c:pt>
                <c:pt idx="9">
                  <c:v>89.5</c:v>
                </c:pt>
                <c:pt idx="10">
                  <c:v>74.2</c:v>
                </c:pt>
                <c:pt idx="11">
                  <c:v>64</c:v>
                </c:pt>
                <c:pt idx="12">
                  <c:v>140.9</c:v>
                </c:pt>
                <c:pt idx="13">
                  <c:v>199.9</c:v>
                </c:pt>
                <c:pt idx="14">
                  <c:v>17.100000000000001</c:v>
                </c:pt>
                <c:pt idx="15">
                  <c:v>102.5</c:v>
                </c:pt>
              </c:numCache>
            </c:numRef>
          </c:val>
          <c:extLst>
            <c:ext xmlns:c16="http://schemas.microsoft.com/office/drawing/2014/chart" uri="{C3380CC4-5D6E-409C-BE32-E72D297353CC}">
              <c16:uniqueId val="{00000000-0EF2-4E67-BBF4-8156AAB3843D}"/>
            </c:ext>
          </c:extLst>
        </c:ser>
        <c:dLbls>
          <c:showLegendKey val="0"/>
          <c:showVal val="1"/>
          <c:showCatName val="0"/>
          <c:showSerName val="0"/>
          <c:showPercent val="0"/>
          <c:showBubbleSize val="0"/>
        </c:dLbls>
        <c:gapWidth val="100"/>
        <c:overlap val="100"/>
        <c:axId val="262222992"/>
        <c:axId val="262226912"/>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資料4_国保_男性!$A$74:$A$89</c15:sqref>
                        </c15:formulaRef>
                      </c:ext>
                    </c:extLst>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前立腺がん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0EF2-4E67-BBF4-8156AAB3843D}"/>
                  </c:ext>
                </c:extLst>
              </c15:ser>
            </c15:filteredBarSeries>
          </c:ext>
        </c:extLst>
      </c:barChart>
      <c:scatterChart>
        <c:scatterStyle val="lineMarker"/>
        <c:varyColors val="0"/>
        <c:ser>
          <c:idx val="2"/>
          <c:order val="1"/>
          <c:tx>
            <c:v>基準線</c:v>
          </c:tx>
          <c:spPr>
            <a:ln w="19050" cap="rnd">
              <a:solidFill>
                <a:srgbClr val="ED7D31"/>
              </a:solidFill>
              <a:round/>
            </a:ln>
            <a:effectLst/>
          </c:spPr>
          <c:marker>
            <c:symbol val="none"/>
          </c:marker>
          <c:dLbls>
            <c:delete val="1"/>
          </c:dLbls>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0EF2-4E67-BBF4-8156AAB3843D}"/>
            </c:ext>
          </c:extLst>
        </c:ser>
        <c:dLbls>
          <c:showLegendKey val="0"/>
          <c:showVal val="1"/>
          <c:showCatName val="0"/>
          <c:showSerName val="0"/>
          <c:showPercent val="0"/>
          <c:showBubbleSize val="0"/>
        </c:dLbls>
        <c:axId val="262228088"/>
        <c:axId val="262228872"/>
      </c:scatterChart>
      <c:catAx>
        <c:axId val="26222299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6912"/>
        <c:crosses val="autoZero"/>
        <c:auto val="1"/>
        <c:lblAlgn val="ctr"/>
        <c:lblOffset val="100"/>
        <c:noMultiLvlLbl val="0"/>
      </c:catAx>
      <c:valAx>
        <c:axId val="262226912"/>
        <c:scaling>
          <c:orientation val="minMax"/>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2992"/>
        <c:crosses val="autoZero"/>
        <c:crossBetween val="between"/>
        <c:majorUnit val="100"/>
      </c:valAx>
      <c:valAx>
        <c:axId val="262228872"/>
        <c:scaling>
          <c:orientation val="minMax"/>
          <c:max val="10"/>
        </c:scaling>
        <c:delete val="1"/>
        <c:axPos val="r"/>
        <c:numFmt formatCode="General" sourceLinked="1"/>
        <c:majorTickMark val="out"/>
        <c:minorTickMark val="none"/>
        <c:tickLblPos val="nextTo"/>
        <c:crossAx val="262228088"/>
        <c:crosses val="max"/>
        <c:crossBetween val="midCat"/>
      </c:valAx>
      <c:valAx>
        <c:axId val="262228088"/>
        <c:scaling>
          <c:orientation val="minMax"/>
        </c:scaling>
        <c:delete val="1"/>
        <c:axPos val="b"/>
        <c:numFmt formatCode="General" sourceLinked="1"/>
        <c:majorTickMark val="out"/>
        <c:minorTickMark val="none"/>
        <c:tickLblPos val="nextTo"/>
        <c:crossAx val="262228872"/>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53975992951585E-2"/>
          <c:y val="0.13778049787275101"/>
          <c:w val="0.87265117161381534"/>
          <c:h val="0.67811785612009667"/>
        </c:manualLayout>
      </c:layout>
      <c:barChart>
        <c:barDir val="col"/>
        <c:grouping val="clustered"/>
        <c:varyColors val="0"/>
        <c:ser>
          <c:idx val="0"/>
          <c:order val="0"/>
          <c:tx>
            <c:strRef>
              <c:f>表!$O$3</c:f>
              <c:strCache>
                <c:ptCount val="1"/>
                <c:pt idx="0">
                  <c:v>被保険者数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表!$N$4:$N$8</c:f>
              <c:strCache>
                <c:ptCount val="5"/>
                <c:pt idx="0">
                  <c:v>H30</c:v>
                </c:pt>
                <c:pt idx="1">
                  <c:v>R01</c:v>
                </c:pt>
                <c:pt idx="2">
                  <c:v>R02</c:v>
                </c:pt>
                <c:pt idx="3">
                  <c:v>R03</c:v>
                </c:pt>
                <c:pt idx="4">
                  <c:v>R04</c:v>
                </c:pt>
              </c:strCache>
              <c:extLst/>
            </c:strRef>
          </c:cat>
          <c:val>
            <c:numRef>
              <c:f>表!$O$4:$O$8</c:f>
              <c:numCache>
                <c:formatCode>#,##0_);[Red]\(#,##0\)</c:formatCode>
                <c:ptCount val="5"/>
                <c:pt idx="0">
                  <c:v>8772</c:v>
                </c:pt>
                <c:pt idx="1">
                  <c:v>8387</c:v>
                </c:pt>
                <c:pt idx="2">
                  <c:v>8297</c:v>
                </c:pt>
                <c:pt idx="3">
                  <c:v>8059</c:v>
                </c:pt>
                <c:pt idx="4">
                  <c:v>7632</c:v>
                </c:pt>
              </c:numCache>
              <c:extLst/>
            </c:numRef>
          </c:val>
          <c:extLst>
            <c:ext xmlns:c16="http://schemas.microsoft.com/office/drawing/2014/chart" uri="{C3380CC4-5D6E-409C-BE32-E72D297353CC}">
              <c16:uniqueId val="{00000000-0082-4EBF-B288-678436BD1E28}"/>
            </c:ext>
          </c:extLst>
        </c:ser>
        <c:dLbls>
          <c:showLegendKey val="0"/>
          <c:showVal val="0"/>
          <c:showCatName val="0"/>
          <c:showSerName val="0"/>
          <c:showPercent val="0"/>
          <c:showBubbleSize val="0"/>
        </c:dLbls>
        <c:gapWidth val="150"/>
        <c:axId val="412986576"/>
        <c:axId val="412987752"/>
      </c:barChart>
      <c:lineChart>
        <c:grouping val="standard"/>
        <c:varyColors val="0"/>
        <c:ser>
          <c:idx val="1"/>
          <c:order val="1"/>
          <c:tx>
            <c:strRef>
              <c:f>表!$P$3</c:f>
              <c:strCache>
                <c:ptCount val="1"/>
                <c:pt idx="0">
                  <c:v>加入率</c:v>
                </c:pt>
              </c:strCache>
            </c:strRef>
          </c:tx>
          <c:spPr>
            <a:ln w="28575" cap="rnd">
              <a:solidFill>
                <a:schemeClr val="accent2"/>
              </a:solidFill>
              <a:round/>
            </a:ln>
            <a:effectLst/>
          </c:spPr>
          <c:marker>
            <c:symbol val="none"/>
          </c:marker>
          <c:dLbls>
            <c:dLbl>
              <c:idx val="0"/>
              <c:layout>
                <c:manualLayout>
                  <c:x val="-3.6648270389207517E-2"/>
                  <c:y val="-5.217917204664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82-4EBF-B288-678436BD1E28}"/>
                </c:ext>
              </c:extLst>
            </c:dLbl>
            <c:dLbl>
              <c:idx val="1"/>
              <c:layout>
                <c:manualLayout>
                  <c:x val="-1.6033618295278287E-2"/>
                  <c:y val="-3.8264726167539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82-4EBF-B288-678436BD1E28}"/>
                </c:ext>
              </c:extLst>
            </c:dLbl>
            <c:dLbl>
              <c:idx val="2"/>
              <c:layout>
                <c:manualLayout>
                  <c:x val="-4.5810337986510238E-3"/>
                  <c:y val="-3.8264726167539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82-4EBF-B288-678436BD1E28}"/>
                </c:ext>
              </c:extLst>
            </c:dLbl>
            <c:dLbl>
              <c:idx val="3"/>
              <c:layout>
                <c:manualLayout>
                  <c:x val="4.5810337986510238E-3"/>
                  <c:y val="-3.130750322798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82-4EBF-B288-678436BD1E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表!$N$4:$N$8</c:f>
              <c:strCache>
                <c:ptCount val="5"/>
                <c:pt idx="0">
                  <c:v>H30</c:v>
                </c:pt>
                <c:pt idx="1">
                  <c:v>R01</c:v>
                </c:pt>
                <c:pt idx="2">
                  <c:v>R02</c:v>
                </c:pt>
                <c:pt idx="3">
                  <c:v>R03</c:v>
                </c:pt>
                <c:pt idx="4">
                  <c:v>R04</c:v>
                </c:pt>
              </c:strCache>
              <c:extLst/>
            </c:strRef>
          </c:cat>
          <c:val>
            <c:numRef>
              <c:f>表!$P$4:$P$8</c:f>
              <c:numCache>
                <c:formatCode>0.0%</c:formatCode>
                <c:ptCount val="5"/>
                <c:pt idx="0">
                  <c:v>0.363793203553329</c:v>
                </c:pt>
                <c:pt idx="1">
                  <c:v>0.3517476241203164</c:v>
                </c:pt>
                <c:pt idx="2">
                  <c:v>0.35194061505832447</c:v>
                </c:pt>
                <c:pt idx="3">
                  <c:v>0.34636444123537652</c:v>
                </c:pt>
                <c:pt idx="4">
                  <c:v>0.33240707671669617</c:v>
                </c:pt>
              </c:numCache>
              <c:extLst/>
            </c:numRef>
          </c:val>
          <c:smooth val="0"/>
          <c:extLst>
            <c:ext xmlns:c16="http://schemas.microsoft.com/office/drawing/2014/chart" uri="{C3380CC4-5D6E-409C-BE32-E72D297353CC}">
              <c16:uniqueId val="{00000005-0082-4EBF-B288-678436BD1E28}"/>
            </c:ext>
          </c:extLst>
        </c:ser>
        <c:dLbls>
          <c:showLegendKey val="0"/>
          <c:showVal val="0"/>
          <c:showCatName val="0"/>
          <c:showSerName val="0"/>
          <c:showPercent val="0"/>
          <c:showBubbleSize val="0"/>
        </c:dLbls>
        <c:marker val="1"/>
        <c:smooth val="0"/>
        <c:axId val="412989712"/>
        <c:axId val="412981480"/>
      </c:lineChart>
      <c:catAx>
        <c:axId val="41298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Yu Gothic "/>
                <a:ea typeface="+mn-ea"/>
                <a:cs typeface="+mn-cs"/>
              </a:defRPr>
            </a:pPr>
            <a:endParaRPr lang="ja-JP"/>
          </a:p>
        </c:txPr>
        <c:crossAx val="412987752"/>
        <c:crosses val="autoZero"/>
        <c:auto val="1"/>
        <c:lblAlgn val="ctr"/>
        <c:lblOffset val="100"/>
        <c:noMultiLvlLbl val="0"/>
      </c:catAx>
      <c:valAx>
        <c:axId val="412987752"/>
        <c:scaling>
          <c:orientation val="minMax"/>
          <c:max val="12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Yu Gothic "/>
                    <a:ea typeface="+mn-ea"/>
                    <a:cs typeface="+mn-cs"/>
                  </a:defRPr>
                </a:pPr>
                <a:r>
                  <a:rPr lang="ja-JP" altLang="en-US" sz="1000" b="0" i="0" u="none" strike="noStrike" kern="1200" spc="0" baseline="0">
                    <a:solidFill>
                      <a:sysClr val="windowText" lastClr="000000">
                        <a:lumMod val="65000"/>
                        <a:lumOff val="35000"/>
                      </a:sysClr>
                    </a:solidFill>
                    <a:latin typeface="Yu Gothic "/>
                  </a:rPr>
                  <a:t>（人）</a:t>
                </a:r>
                <a:endParaRPr lang="ja-JP" altLang="en-US">
                  <a:latin typeface="Yu Gothic "/>
                </a:endParaRPr>
              </a:p>
            </c:rich>
          </c:tx>
          <c:layout>
            <c:manualLayout>
              <c:xMode val="edge"/>
              <c:yMode val="edge"/>
              <c:x val="1.7048656614402191E-3"/>
              <c:y val="3.980453811374130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Yu Gothic "/>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2986576"/>
        <c:crosses val="autoZero"/>
        <c:crossBetween val="between"/>
      </c:valAx>
      <c:valAx>
        <c:axId val="412981480"/>
        <c:scaling>
          <c:orientation val="minMax"/>
          <c:max val="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2989712"/>
        <c:crosses val="max"/>
        <c:crossBetween val="between"/>
      </c:valAx>
      <c:catAx>
        <c:axId val="412989712"/>
        <c:scaling>
          <c:orientation val="minMax"/>
        </c:scaling>
        <c:delete val="1"/>
        <c:axPos val="b"/>
        <c:numFmt formatCode="General" sourceLinked="1"/>
        <c:majorTickMark val="out"/>
        <c:minorTickMark val="none"/>
        <c:tickLblPos val="nextTo"/>
        <c:crossAx val="412981480"/>
        <c:crosses val="autoZero"/>
        <c:auto val="1"/>
        <c:lblAlgn val="ctr"/>
        <c:lblOffset val="100"/>
        <c:noMultiLvlLbl val="0"/>
      </c:catAx>
      <c:spPr>
        <a:noFill/>
        <a:ln>
          <a:noFill/>
        </a:ln>
        <a:effectLst/>
      </c:spPr>
    </c:plotArea>
    <c:legend>
      <c:legendPos val="r"/>
      <c:layout>
        <c:manualLayout>
          <c:xMode val="edge"/>
          <c:yMode val="edge"/>
          <c:x val="0.15713057449703094"/>
          <c:y val="0.92967809459259576"/>
          <c:w val="0.67570248530101362"/>
          <c:h val="5.49860887734716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822087362138413"/>
          <c:y val="8.0578772059010997E-2"/>
          <c:w val="0.53390627098160337"/>
          <c:h val="0.82257251567432088"/>
        </c:manualLayout>
      </c:layout>
      <c:barChart>
        <c:barDir val="bar"/>
        <c:grouping val="clustered"/>
        <c:varyColors val="0"/>
        <c:ser>
          <c:idx val="1"/>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資料4_国保_女性!$A$75:$A$92</c:f>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子宮頸がん</c:v>
                </c:pt>
                <c:pt idx="16">
                  <c:v>子宮体がん・子宮がん</c:v>
                </c:pt>
                <c:pt idx="17">
                  <c:v>乳がん</c:v>
                </c:pt>
              </c:strCache>
            </c:strRef>
          </c:cat>
          <c:val>
            <c:numRef>
              <c:f>資料4_国保_女性!$F$75:$F$92</c:f>
              <c:numCache>
                <c:formatCode>0.0</c:formatCode>
                <c:ptCount val="18"/>
                <c:pt idx="0">
                  <c:v>86</c:v>
                </c:pt>
                <c:pt idx="1">
                  <c:v>127.9</c:v>
                </c:pt>
                <c:pt idx="2">
                  <c:v>113</c:v>
                </c:pt>
                <c:pt idx="3">
                  <c:v>72.599999999999994</c:v>
                </c:pt>
                <c:pt idx="4">
                  <c:v>85.7</c:v>
                </c:pt>
                <c:pt idx="5">
                  <c:v>46.4</c:v>
                </c:pt>
                <c:pt idx="6">
                  <c:v>79.7</c:v>
                </c:pt>
                <c:pt idx="7">
                  <c:v>84</c:v>
                </c:pt>
                <c:pt idx="8">
                  <c:v>76.8</c:v>
                </c:pt>
                <c:pt idx="9">
                  <c:v>74.599999999999994</c:v>
                </c:pt>
                <c:pt idx="10">
                  <c:v>65</c:v>
                </c:pt>
                <c:pt idx="11">
                  <c:v>97.9</c:v>
                </c:pt>
                <c:pt idx="12">
                  <c:v>28.8</c:v>
                </c:pt>
                <c:pt idx="13">
                  <c:v>22.1</c:v>
                </c:pt>
                <c:pt idx="14">
                  <c:v>46.6</c:v>
                </c:pt>
                <c:pt idx="15">
                  <c:v>26.7</c:v>
                </c:pt>
                <c:pt idx="16">
                  <c:v>69.900000000000006</c:v>
                </c:pt>
                <c:pt idx="17">
                  <c:v>150.9</c:v>
                </c:pt>
              </c:numCache>
            </c:numRef>
          </c:val>
          <c:extLst>
            <c:ext xmlns:c16="http://schemas.microsoft.com/office/drawing/2014/chart" uri="{C3380CC4-5D6E-409C-BE32-E72D297353CC}">
              <c16:uniqueId val="{00000000-F2E9-4950-9DB1-CD39F1C38792}"/>
            </c:ext>
          </c:extLst>
        </c:ser>
        <c:dLbls>
          <c:showLegendKey val="0"/>
          <c:showVal val="1"/>
          <c:showCatName val="0"/>
          <c:showSerName val="0"/>
          <c:showPercent val="0"/>
          <c:showBubbleSize val="0"/>
        </c:dLbls>
        <c:gapWidth val="100"/>
        <c:overlap val="100"/>
        <c:axId val="262226128"/>
        <c:axId val="262222600"/>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資料4_国保_女性!$A$75:$A$92</c15:sqref>
                        </c15:formulaRef>
                      </c:ext>
                    </c:extLst>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子宮頸がん</c:v>
                      </c:pt>
                      <c:pt idx="16">
                        <c:v>子宮体がん・子宮がん</c:v>
                      </c:pt>
                      <c:pt idx="17">
                        <c:v>乳がん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F2E9-4950-9DB1-CD39F1C38792}"/>
                  </c:ext>
                </c:extLst>
              </c15:ser>
            </c15:filteredBarSeries>
          </c:ext>
        </c:extLst>
      </c:barChart>
      <c:scatterChart>
        <c:scatterStyle val="lineMarker"/>
        <c:varyColors val="0"/>
        <c:ser>
          <c:idx val="2"/>
          <c:order val="1"/>
          <c:tx>
            <c:v>基準線</c:v>
          </c:tx>
          <c:spPr>
            <a:ln w="19050" cap="rnd">
              <a:solidFill>
                <a:srgbClr val="ED7D31"/>
              </a:solidFill>
              <a:round/>
            </a:ln>
            <a:effectLst/>
          </c:spPr>
          <c:marker>
            <c:symbol val="none"/>
          </c:marker>
          <c:dLbls>
            <c:delete val="1"/>
          </c:dLbls>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F2E9-4950-9DB1-CD39F1C38792}"/>
            </c:ext>
          </c:extLst>
        </c:ser>
        <c:dLbls>
          <c:showLegendKey val="0"/>
          <c:showVal val="1"/>
          <c:showCatName val="0"/>
          <c:showSerName val="0"/>
          <c:showPercent val="0"/>
          <c:showBubbleSize val="0"/>
        </c:dLbls>
        <c:axId val="262223384"/>
        <c:axId val="262227304"/>
      </c:scatterChart>
      <c:catAx>
        <c:axId val="2622261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2600"/>
        <c:crosses val="autoZero"/>
        <c:auto val="1"/>
        <c:lblAlgn val="ctr"/>
        <c:lblOffset val="100"/>
        <c:noMultiLvlLbl val="0"/>
      </c:catAx>
      <c:valAx>
        <c:axId val="262222600"/>
        <c:scaling>
          <c:orientation val="minMax"/>
          <c:max val="300"/>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6128"/>
        <c:crosses val="autoZero"/>
        <c:crossBetween val="between"/>
        <c:majorUnit val="100"/>
      </c:valAx>
      <c:valAx>
        <c:axId val="262227304"/>
        <c:scaling>
          <c:orientation val="minMax"/>
          <c:max val="10"/>
        </c:scaling>
        <c:delete val="1"/>
        <c:axPos val="r"/>
        <c:numFmt formatCode="General" sourceLinked="1"/>
        <c:majorTickMark val="out"/>
        <c:minorTickMark val="none"/>
        <c:tickLblPos val="nextTo"/>
        <c:crossAx val="262223384"/>
        <c:crosses val="max"/>
        <c:crossBetween val="midCat"/>
      </c:valAx>
      <c:valAx>
        <c:axId val="262223384"/>
        <c:scaling>
          <c:orientation val="minMax"/>
        </c:scaling>
        <c:delete val="1"/>
        <c:axPos val="b"/>
        <c:numFmt formatCode="General" sourceLinked="1"/>
        <c:majorTickMark val="out"/>
        <c:minorTickMark val="none"/>
        <c:tickLblPos val="nextTo"/>
        <c:crossAx val="26222730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7624183006536"/>
          <c:y val="6.3820707070707069E-2"/>
          <c:w val="0.53390627098160337"/>
          <c:h val="0.79537839020122481"/>
        </c:manualLayout>
      </c:layout>
      <c:barChart>
        <c:barDir val="bar"/>
        <c:grouping val="clustered"/>
        <c:varyColors val="0"/>
        <c:ser>
          <c:idx val="1"/>
          <c:order val="0"/>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資料4_後期_男性!$A$49:$A$64</c:f>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前立腺がん</c:v>
                </c:pt>
              </c:strCache>
            </c:strRef>
          </c:cat>
          <c:val>
            <c:numRef>
              <c:f>資料4_後期_男性!$E$49:$E$64</c:f>
              <c:numCache>
                <c:formatCode>0.0</c:formatCode>
                <c:ptCount val="16"/>
                <c:pt idx="0">
                  <c:v>107.9</c:v>
                </c:pt>
                <c:pt idx="1">
                  <c:v>182.2</c:v>
                </c:pt>
                <c:pt idx="2">
                  <c:v>130.30000000000001</c:v>
                </c:pt>
                <c:pt idx="3">
                  <c:v>0</c:v>
                </c:pt>
                <c:pt idx="4">
                  <c:v>81.8</c:v>
                </c:pt>
                <c:pt idx="5">
                  <c:v>0</c:v>
                </c:pt>
                <c:pt idx="6">
                  <c:v>73.3</c:v>
                </c:pt>
                <c:pt idx="7">
                  <c:v>124.7</c:v>
                </c:pt>
                <c:pt idx="8">
                  <c:v>112.3</c:v>
                </c:pt>
                <c:pt idx="9">
                  <c:v>87.3</c:v>
                </c:pt>
                <c:pt idx="10">
                  <c:v>50.3</c:v>
                </c:pt>
                <c:pt idx="11">
                  <c:v>62.8</c:v>
                </c:pt>
                <c:pt idx="12">
                  <c:v>77.400000000000006</c:v>
                </c:pt>
                <c:pt idx="13">
                  <c:v>125.6</c:v>
                </c:pt>
                <c:pt idx="14">
                  <c:v>43.3</c:v>
                </c:pt>
                <c:pt idx="15">
                  <c:v>213.8</c:v>
                </c:pt>
              </c:numCache>
            </c:numRef>
          </c:val>
          <c:extLst>
            <c:ext xmlns:c16="http://schemas.microsoft.com/office/drawing/2014/chart" uri="{C3380CC4-5D6E-409C-BE32-E72D297353CC}">
              <c16:uniqueId val="{00000000-9080-4CDE-86F7-EC2BA7DFB94C}"/>
            </c:ext>
          </c:extLst>
        </c:ser>
        <c:dLbls>
          <c:showLegendKey val="0"/>
          <c:showVal val="0"/>
          <c:showCatName val="0"/>
          <c:showSerName val="0"/>
          <c:showPercent val="0"/>
          <c:showBubbleSize val="0"/>
        </c:dLbls>
        <c:gapWidth val="100"/>
        <c:overlap val="100"/>
        <c:axId val="262228480"/>
        <c:axId val="262707576"/>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cat>
                  <c:strRef>
                    <c:extLst>
                      <c:ext uri="{02D57815-91ED-43cb-92C2-25804820EDAC}">
                        <c15:formulaRef>
                          <c15:sqref>資料4_後期_男性!$A$49:$A$64</c15:sqref>
                        </c15:formulaRef>
                      </c:ext>
                    </c:extLst>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前立腺がん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9080-4CDE-86F7-EC2BA7DFB94C}"/>
                  </c:ext>
                </c:extLst>
              </c15:ser>
            </c15:filteredBarSeries>
          </c:ext>
        </c:extLst>
      </c:barChart>
      <c:scatterChart>
        <c:scatterStyle val="lineMarker"/>
        <c:varyColors val="0"/>
        <c:ser>
          <c:idx val="2"/>
          <c:order val="1"/>
          <c:tx>
            <c:v>基準線</c:v>
          </c:tx>
          <c:spPr>
            <a:ln w="19050" cap="rnd">
              <a:solidFill>
                <a:srgbClr val="ED7D31"/>
              </a:solidFill>
              <a:round/>
            </a:ln>
            <a:effectLst/>
          </c:spPr>
          <c:marker>
            <c:symbol val="none"/>
          </c:marker>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9080-4CDE-86F7-EC2BA7DFB94C}"/>
            </c:ext>
          </c:extLst>
        </c:ser>
        <c:dLbls>
          <c:showLegendKey val="0"/>
          <c:showVal val="0"/>
          <c:showCatName val="0"/>
          <c:showSerName val="0"/>
          <c:showPercent val="0"/>
          <c:showBubbleSize val="0"/>
        </c:dLbls>
        <c:axId val="262707184"/>
        <c:axId val="262706008"/>
      </c:scatterChart>
      <c:catAx>
        <c:axId val="26222848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707576"/>
        <c:crosses val="autoZero"/>
        <c:auto val="1"/>
        <c:lblAlgn val="ctr"/>
        <c:lblOffset val="100"/>
        <c:noMultiLvlLbl val="0"/>
      </c:catAx>
      <c:valAx>
        <c:axId val="262707576"/>
        <c:scaling>
          <c:orientation val="minMax"/>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228480"/>
        <c:crosses val="autoZero"/>
        <c:crossBetween val="between"/>
        <c:majorUnit val="100"/>
      </c:valAx>
      <c:valAx>
        <c:axId val="262706008"/>
        <c:scaling>
          <c:orientation val="minMax"/>
          <c:max val="10"/>
        </c:scaling>
        <c:delete val="1"/>
        <c:axPos val="r"/>
        <c:numFmt formatCode="General" sourceLinked="1"/>
        <c:majorTickMark val="out"/>
        <c:minorTickMark val="none"/>
        <c:tickLblPos val="nextTo"/>
        <c:crossAx val="262707184"/>
        <c:crosses val="max"/>
        <c:crossBetween val="midCat"/>
      </c:valAx>
      <c:valAx>
        <c:axId val="262707184"/>
        <c:scaling>
          <c:orientation val="minMax"/>
        </c:scaling>
        <c:delete val="1"/>
        <c:axPos val="b"/>
        <c:numFmt formatCode="General" sourceLinked="1"/>
        <c:majorTickMark val="out"/>
        <c:minorTickMark val="none"/>
        <c:tickLblPos val="nextTo"/>
        <c:crossAx val="262706008"/>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338421918356584"/>
          <c:y val="8.6075961384792843E-2"/>
          <c:w val="0.53390627098160337"/>
          <c:h val="0.88781810788016691"/>
        </c:manualLayout>
      </c:layout>
      <c:barChart>
        <c:barDir val="bar"/>
        <c:grouping val="clustered"/>
        <c:varyColors val="0"/>
        <c:ser>
          <c:idx val="1"/>
          <c:order val="0"/>
          <c:spPr>
            <a:solidFill>
              <a:srgbClr val="FF0000"/>
            </a:solidFill>
            <a:ln>
              <a:noFill/>
            </a:ln>
            <a:effectLst/>
          </c:spPr>
          <c:invertIfNegative val="0"/>
          <c:dLbls>
            <c:dLbl>
              <c:idx val="4"/>
              <c:layout>
                <c:manualLayout>
                  <c:x val="-2.8424455455057465E-2"/>
                  <c:y val="4.01915253513170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85-4680-88F4-812A135ABD0B}"/>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資料4_後期_女性!$A$51:$A$68</c:f>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子宮頸がん</c:v>
                </c:pt>
                <c:pt idx="16">
                  <c:v>子宮体がん・子宮がん</c:v>
                </c:pt>
                <c:pt idx="17">
                  <c:v>乳がん</c:v>
                </c:pt>
              </c:strCache>
            </c:strRef>
          </c:cat>
          <c:val>
            <c:numRef>
              <c:f>資料4_後期_女性!$F$51:$F$68</c:f>
              <c:numCache>
                <c:formatCode>0.0</c:formatCode>
                <c:ptCount val="18"/>
                <c:pt idx="0">
                  <c:v>112.2</c:v>
                </c:pt>
                <c:pt idx="1">
                  <c:v>118.8</c:v>
                </c:pt>
                <c:pt idx="2">
                  <c:v>88.6</c:v>
                </c:pt>
                <c:pt idx="3">
                  <c:v>0</c:v>
                </c:pt>
                <c:pt idx="4">
                  <c:v>293</c:v>
                </c:pt>
                <c:pt idx="5">
                  <c:v>0</c:v>
                </c:pt>
                <c:pt idx="6">
                  <c:v>118.8</c:v>
                </c:pt>
                <c:pt idx="7">
                  <c:v>90.7</c:v>
                </c:pt>
                <c:pt idx="8">
                  <c:v>0</c:v>
                </c:pt>
                <c:pt idx="9">
                  <c:v>124</c:v>
                </c:pt>
                <c:pt idx="10">
                  <c:v>62.7</c:v>
                </c:pt>
                <c:pt idx="11">
                  <c:v>82</c:v>
                </c:pt>
                <c:pt idx="12">
                  <c:v>82.9</c:v>
                </c:pt>
                <c:pt idx="13">
                  <c:v>118.7</c:v>
                </c:pt>
                <c:pt idx="14">
                  <c:v>32.4</c:v>
                </c:pt>
                <c:pt idx="15">
                  <c:v>85.8</c:v>
                </c:pt>
                <c:pt idx="16">
                  <c:v>131</c:v>
                </c:pt>
                <c:pt idx="17">
                  <c:v>67</c:v>
                </c:pt>
              </c:numCache>
            </c:numRef>
          </c:val>
          <c:extLst>
            <c:ext xmlns:c16="http://schemas.microsoft.com/office/drawing/2014/chart" uri="{C3380CC4-5D6E-409C-BE32-E72D297353CC}">
              <c16:uniqueId val="{00000000-BBAA-4815-A8B9-9B9A450124E4}"/>
            </c:ext>
          </c:extLst>
        </c:ser>
        <c:dLbls>
          <c:showLegendKey val="0"/>
          <c:showVal val="0"/>
          <c:showCatName val="0"/>
          <c:showSerName val="0"/>
          <c:showPercent val="0"/>
          <c:showBubbleSize val="0"/>
        </c:dLbls>
        <c:gapWidth val="100"/>
        <c:overlap val="100"/>
        <c:axId val="262712280"/>
        <c:axId val="262708360"/>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cat>
                  <c:strRef>
                    <c:extLst>
                      <c:ext uri="{02D57815-91ED-43cb-92C2-25804820EDAC}">
                        <c15:formulaRef>
                          <c15:sqref>資料4_後期_女性!$A$51:$A$68</c15:sqref>
                        </c15:formulaRef>
                      </c:ext>
                    </c:extLst>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子宮頸がん</c:v>
                      </c:pt>
                      <c:pt idx="16">
                        <c:v>子宮体がん・子宮がん</c:v>
                      </c:pt>
                      <c:pt idx="17">
                        <c:v>乳がん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BBAA-4815-A8B9-9B9A450124E4}"/>
                  </c:ext>
                </c:extLst>
              </c15:ser>
            </c15:filteredBarSeries>
          </c:ext>
        </c:extLst>
      </c:barChart>
      <c:scatterChart>
        <c:scatterStyle val="lineMarker"/>
        <c:varyColors val="0"/>
        <c:ser>
          <c:idx val="2"/>
          <c:order val="1"/>
          <c:tx>
            <c:v>基準線</c:v>
          </c:tx>
          <c:spPr>
            <a:ln w="19050" cap="rnd">
              <a:solidFill>
                <a:srgbClr val="ED7D31"/>
              </a:solidFill>
              <a:round/>
            </a:ln>
            <a:effectLst/>
          </c:spPr>
          <c:marker>
            <c:symbol val="none"/>
          </c:marker>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BBAA-4815-A8B9-9B9A450124E4}"/>
            </c:ext>
          </c:extLst>
        </c:ser>
        <c:dLbls>
          <c:showLegendKey val="0"/>
          <c:showVal val="0"/>
          <c:showCatName val="0"/>
          <c:showSerName val="0"/>
          <c:showPercent val="0"/>
          <c:showBubbleSize val="0"/>
        </c:dLbls>
        <c:axId val="262711104"/>
        <c:axId val="262710320"/>
      </c:scatterChart>
      <c:catAx>
        <c:axId val="26271228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708360"/>
        <c:crosses val="autoZero"/>
        <c:auto val="1"/>
        <c:lblAlgn val="ctr"/>
        <c:lblOffset val="100"/>
        <c:noMultiLvlLbl val="0"/>
      </c:catAx>
      <c:valAx>
        <c:axId val="262708360"/>
        <c:scaling>
          <c:orientation val="minMax"/>
          <c:max val="300"/>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712280"/>
        <c:crosses val="autoZero"/>
        <c:crossBetween val="between"/>
        <c:majorUnit val="100"/>
      </c:valAx>
      <c:valAx>
        <c:axId val="262710320"/>
        <c:scaling>
          <c:orientation val="minMax"/>
          <c:max val="10"/>
        </c:scaling>
        <c:delete val="1"/>
        <c:axPos val="r"/>
        <c:numFmt formatCode="General" sourceLinked="1"/>
        <c:majorTickMark val="out"/>
        <c:minorTickMark val="none"/>
        <c:tickLblPos val="nextTo"/>
        <c:crossAx val="262711104"/>
        <c:crosses val="max"/>
        <c:crossBetween val="midCat"/>
      </c:valAx>
      <c:valAx>
        <c:axId val="262711104"/>
        <c:scaling>
          <c:orientation val="minMax"/>
        </c:scaling>
        <c:delete val="1"/>
        <c:axPos val="b"/>
        <c:numFmt formatCode="General" sourceLinked="1"/>
        <c:majorTickMark val="out"/>
        <c:minorTickMark val="none"/>
        <c:tickLblPos val="nextTo"/>
        <c:crossAx val="26271032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46601307189542"/>
          <c:y val="6.274444444444445E-2"/>
          <c:w val="0.53390627098160337"/>
          <c:h val="0.79537839020122481"/>
        </c:manualLayout>
      </c:layout>
      <c:barChart>
        <c:barDir val="bar"/>
        <c:grouping val="clustered"/>
        <c:varyColors val="0"/>
        <c:ser>
          <c:idx val="1"/>
          <c:order val="0"/>
          <c:spPr>
            <a:solidFill>
              <a:srgbClr val="4472C4">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資料4_後期_男性!$A$73:$A$88</c:f>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前立腺がん</c:v>
                </c:pt>
              </c:strCache>
            </c:strRef>
          </c:cat>
          <c:val>
            <c:numRef>
              <c:f>資料4_後期_男性!$E$73:$E$88</c:f>
              <c:numCache>
                <c:formatCode>0.0</c:formatCode>
                <c:ptCount val="16"/>
                <c:pt idx="0">
                  <c:v>83.7</c:v>
                </c:pt>
                <c:pt idx="1">
                  <c:v>94.8</c:v>
                </c:pt>
                <c:pt idx="2">
                  <c:v>188.6</c:v>
                </c:pt>
                <c:pt idx="3">
                  <c:v>60.1</c:v>
                </c:pt>
                <c:pt idx="4">
                  <c:v>83.2</c:v>
                </c:pt>
                <c:pt idx="5">
                  <c:v>47.6</c:v>
                </c:pt>
                <c:pt idx="6">
                  <c:v>97.8</c:v>
                </c:pt>
                <c:pt idx="7">
                  <c:v>64.2</c:v>
                </c:pt>
                <c:pt idx="8">
                  <c:v>69.7</c:v>
                </c:pt>
                <c:pt idx="9">
                  <c:v>88.1</c:v>
                </c:pt>
                <c:pt idx="10">
                  <c:v>54.4</c:v>
                </c:pt>
                <c:pt idx="11">
                  <c:v>89.2</c:v>
                </c:pt>
                <c:pt idx="12">
                  <c:v>71.900000000000006</c:v>
                </c:pt>
                <c:pt idx="13">
                  <c:v>57.3</c:v>
                </c:pt>
                <c:pt idx="14">
                  <c:v>7.2</c:v>
                </c:pt>
                <c:pt idx="15">
                  <c:v>74.099999999999994</c:v>
                </c:pt>
              </c:numCache>
            </c:numRef>
          </c:val>
          <c:extLst>
            <c:ext xmlns:c16="http://schemas.microsoft.com/office/drawing/2014/chart" uri="{C3380CC4-5D6E-409C-BE32-E72D297353CC}">
              <c16:uniqueId val="{00000000-6D59-410E-A764-B96655864276}"/>
            </c:ext>
          </c:extLst>
        </c:ser>
        <c:dLbls>
          <c:showLegendKey val="0"/>
          <c:showVal val="1"/>
          <c:showCatName val="0"/>
          <c:showSerName val="0"/>
          <c:showPercent val="0"/>
          <c:showBubbleSize val="0"/>
        </c:dLbls>
        <c:gapWidth val="100"/>
        <c:overlap val="100"/>
        <c:axId val="262708752"/>
        <c:axId val="262709144"/>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資料4_後期_男性!$A$73:$A$88</c15:sqref>
                        </c15:formulaRef>
                      </c:ext>
                    </c:extLst>
                    <c:strCache>
                      <c:ptCount val="16"/>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前立腺がん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6D59-410E-A764-B96655864276}"/>
                  </c:ext>
                </c:extLst>
              </c15:ser>
            </c15:filteredBarSeries>
          </c:ext>
        </c:extLst>
      </c:barChart>
      <c:scatterChart>
        <c:scatterStyle val="lineMarker"/>
        <c:varyColors val="0"/>
        <c:ser>
          <c:idx val="2"/>
          <c:order val="1"/>
          <c:tx>
            <c:v>基準線</c:v>
          </c:tx>
          <c:spPr>
            <a:ln w="19050" cap="rnd">
              <a:solidFill>
                <a:srgbClr val="ED7D31"/>
              </a:solidFill>
              <a:round/>
            </a:ln>
            <a:effectLst/>
          </c:spPr>
          <c:marker>
            <c:symbol val="none"/>
          </c:marker>
          <c:dLbls>
            <c:delete val="1"/>
          </c:dLbls>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6D59-410E-A764-B96655864276}"/>
            </c:ext>
          </c:extLst>
        </c:ser>
        <c:dLbls>
          <c:showLegendKey val="0"/>
          <c:showVal val="1"/>
          <c:showCatName val="0"/>
          <c:showSerName val="0"/>
          <c:showPercent val="0"/>
          <c:showBubbleSize val="0"/>
        </c:dLbls>
        <c:axId val="262712672"/>
        <c:axId val="262709536"/>
      </c:scatterChart>
      <c:catAx>
        <c:axId val="26270875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709144"/>
        <c:crosses val="autoZero"/>
        <c:auto val="1"/>
        <c:lblAlgn val="ctr"/>
        <c:lblOffset val="100"/>
        <c:noMultiLvlLbl val="0"/>
      </c:catAx>
      <c:valAx>
        <c:axId val="262709144"/>
        <c:scaling>
          <c:orientation val="minMax"/>
          <c:max val="300"/>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708752"/>
        <c:crosses val="autoZero"/>
        <c:crossBetween val="between"/>
        <c:majorUnit val="100"/>
      </c:valAx>
      <c:valAx>
        <c:axId val="262709536"/>
        <c:scaling>
          <c:orientation val="minMax"/>
          <c:max val="10"/>
        </c:scaling>
        <c:delete val="1"/>
        <c:axPos val="r"/>
        <c:numFmt formatCode="General" sourceLinked="1"/>
        <c:majorTickMark val="out"/>
        <c:minorTickMark val="none"/>
        <c:tickLblPos val="nextTo"/>
        <c:crossAx val="262712672"/>
        <c:crosses val="max"/>
        <c:crossBetween val="midCat"/>
      </c:valAx>
      <c:valAx>
        <c:axId val="262712672"/>
        <c:scaling>
          <c:orientation val="minMax"/>
        </c:scaling>
        <c:delete val="1"/>
        <c:axPos val="b"/>
        <c:numFmt formatCode="General" sourceLinked="1"/>
        <c:majorTickMark val="out"/>
        <c:minorTickMark val="none"/>
        <c:tickLblPos val="nextTo"/>
        <c:crossAx val="262709536"/>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541456586390082"/>
          <c:y val="7.3225380439576257E-2"/>
          <c:w val="0.53390627098160337"/>
          <c:h val="0.84125590290561281"/>
        </c:manualLayout>
      </c:layout>
      <c:barChart>
        <c:barDir val="bar"/>
        <c:grouping val="clustered"/>
        <c:varyColors val="0"/>
        <c:ser>
          <c:idx val="1"/>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資料4_後期_女性!$A$75:$A$92</c:f>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子宮頸がん</c:v>
                </c:pt>
                <c:pt idx="16">
                  <c:v>子宮体がん・子宮がん</c:v>
                </c:pt>
                <c:pt idx="17">
                  <c:v>乳がん</c:v>
                </c:pt>
              </c:strCache>
            </c:strRef>
          </c:cat>
          <c:val>
            <c:numRef>
              <c:f>資料4_後期_女性!$F$75:$F$92</c:f>
              <c:numCache>
                <c:formatCode>0.0</c:formatCode>
                <c:ptCount val="18"/>
                <c:pt idx="0">
                  <c:v>85.9</c:v>
                </c:pt>
                <c:pt idx="1">
                  <c:v>139.30000000000001</c:v>
                </c:pt>
                <c:pt idx="2">
                  <c:v>93</c:v>
                </c:pt>
                <c:pt idx="3">
                  <c:v>75.3</c:v>
                </c:pt>
                <c:pt idx="4">
                  <c:v>66.2</c:v>
                </c:pt>
                <c:pt idx="5">
                  <c:v>40.9</c:v>
                </c:pt>
                <c:pt idx="6">
                  <c:v>88.2</c:v>
                </c:pt>
                <c:pt idx="7">
                  <c:v>111</c:v>
                </c:pt>
                <c:pt idx="8">
                  <c:v>180.7</c:v>
                </c:pt>
                <c:pt idx="9">
                  <c:v>102.3</c:v>
                </c:pt>
                <c:pt idx="10">
                  <c:v>63.2</c:v>
                </c:pt>
                <c:pt idx="11">
                  <c:v>11.6</c:v>
                </c:pt>
                <c:pt idx="12">
                  <c:v>73.5</c:v>
                </c:pt>
                <c:pt idx="13">
                  <c:v>125</c:v>
                </c:pt>
                <c:pt idx="14">
                  <c:v>8.6999999999999993</c:v>
                </c:pt>
                <c:pt idx="15">
                  <c:v>54.7</c:v>
                </c:pt>
                <c:pt idx="16">
                  <c:v>0</c:v>
                </c:pt>
                <c:pt idx="17">
                  <c:v>71</c:v>
                </c:pt>
              </c:numCache>
            </c:numRef>
          </c:val>
          <c:extLst>
            <c:ext xmlns:c16="http://schemas.microsoft.com/office/drawing/2014/chart" uri="{C3380CC4-5D6E-409C-BE32-E72D297353CC}">
              <c16:uniqueId val="{00000000-3C40-4033-AAF4-E2D45327C4B8}"/>
            </c:ext>
          </c:extLst>
        </c:ser>
        <c:dLbls>
          <c:showLegendKey val="0"/>
          <c:showVal val="0"/>
          <c:showCatName val="0"/>
          <c:showSerName val="0"/>
          <c:showPercent val="0"/>
          <c:showBubbleSize val="0"/>
        </c:dLbls>
        <c:gapWidth val="100"/>
        <c:overlap val="100"/>
        <c:axId val="262709928"/>
        <c:axId val="262706792"/>
        <c:extLst>
          <c:ext xmlns:c15="http://schemas.microsoft.com/office/drawing/2012/chart" uri="{02D57815-91ED-43cb-92C2-25804820EDAC}">
            <c15:filteredBarSeries>
              <c15:ser>
                <c:idx val="3"/>
                <c:order val="2"/>
                <c:tx>
                  <c:v>ダミー</c:v>
                </c:tx>
                <c:spPr>
                  <a:solidFill>
                    <a:schemeClr val="accent4"/>
                  </a:solidFill>
                  <a:ln>
                    <a:noFill/>
                  </a:ln>
                  <a:effectLst/>
                </c:spPr>
                <c:invertIfNegative val="0"/>
                <c:cat>
                  <c:strRef>
                    <c:extLst>
                      <c:ext uri="{02D57815-91ED-43cb-92C2-25804820EDAC}">
                        <c15:formulaRef>
                          <c15:sqref>資料4_後期_女性!$A$75:$A$92</c15:sqref>
                        </c15:formulaRef>
                      </c:ext>
                    </c:extLst>
                    <c:strCache>
                      <c:ptCount val="18"/>
                      <c:pt idx="0">
                        <c:v>全傷病計</c:v>
                      </c:pt>
                      <c:pt idx="1">
                        <c:v>脳梗塞</c:v>
                      </c:pt>
                      <c:pt idx="2">
                        <c:v>脳出血</c:v>
                      </c:pt>
                      <c:pt idx="3">
                        <c:v>脂質異常症</c:v>
                      </c:pt>
                      <c:pt idx="4">
                        <c:v>糖尿病</c:v>
                      </c:pt>
                      <c:pt idx="5">
                        <c:v>糖尿病網膜症</c:v>
                      </c:pt>
                      <c:pt idx="6">
                        <c:v>高血圧症</c:v>
                      </c:pt>
                      <c:pt idx="7">
                        <c:v>狭心症</c:v>
                      </c:pt>
                      <c:pt idx="8">
                        <c:v>心筋梗塞</c:v>
                      </c:pt>
                      <c:pt idx="9">
                        <c:v>関節疾患</c:v>
                      </c:pt>
                      <c:pt idx="10">
                        <c:v>慢性腎臓病（透析あり）</c:v>
                      </c:pt>
                      <c:pt idx="11">
                        <c:v>肺がん</c:v>
                      </c:pt>
                      <c:pt idx="12">
                        <c:v>胃がん</c:v>
                      </c:pt>
                      <c:pt idx="13">
                        <c:v>大腸がん</c:v>
                      </c:pt>
                      <c:pt idx="14">
                        <c:v>肝がん</c:v>
                      </c:pt>
                      <c:pt idx="15">
                        <c:v>子宮頸がん</c:v>
                      </c:pt>
                      <c:pt idx="16">
                        <c:v>子宮体がん・子宮がん</c:v>
                      </c:pt>
                      <c:pt idx="17">
                        <c:v>乳がん</c:v>
                      </c:pt>
                    </c:strCache>
                  </c:strRef>
                </c:cat>
                <c:val>
                  <c:numRef>
                    <c:extLst>
                      <c:ext uri="{02D57815-91ED-43cb-92C2-25804820EDAC}">
                        <c15:formulaRef>
                          <c15:sqref>資料4_国保_男性!$Q$48:$Q$62</c15:sqref>
                        </c15:formulaRef>
                      </c:ext>
                    </c:extLst>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val>
                <c:extLst>
                  <c:ext xmlns:c16="http://schemas.microsoft.com/office/drawing/2014/chart" uri="{C3380CC4-5D6E-409C-BE32-E72D297353CC}">
                    <c16:uniqueId val="{00000002-3C40-4033-AAF4-E2D45327C4B8}"/>
                  </c:ext>
                </c:extLst>
              </c15:ser>
            </c15:filteredBarSeries>
          </c:ext>
        </c:extLst>
      </c:barChart>
      <c:scatterChart>
        <c:scatterStyle val="lineMarker"/>
        <c:varyColors val="0"/>
        <c:ser>
          <c:idx val="2"/>
          <c:order val="1"/>
          <c:tx>
            <c:v>基準線</c:v>
          </c:tx>
          <c:spPr>
            <a:ln w="19050" cap="rnd">
              <a:solidFill>
                <a:srgbClr val="ED7D31"/>
              </a:solidFill>
              <a:round/>
            </a:ln>
            <a:effectLst/>
          </c:spPr>
          <c:marker>
            <c:symbol val="none"/>
          </c:marker>
          <c:xVal>
            <c:numRef>
              <c:f>資料4_国保_男性!$P$48:$P$62</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xVal>
          <c:yVal>
            <c:numRef>
              <c:f>資料4_国保_男性!$Q$48:$Q$62</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yVal>
          <c:smooth val="0"/>
          <c:extLst>
            <c:ext xmlns:c16="http://schemas.microsoft.com/office/drawing/2014/chart" uri="{C3380CC4-5D6E-409C-BE32-E72D297353CC}">
              <c16:uniqueId val="{00000001-3C40-4033-AAF4-E2D45327C4B8}"/>
            </c:ext>
          </c:extLst>
        </c:ser>
        <c:dLbls>
          <c:showLegendKey val="0"/>
          <c:showVal val="0"/>
          <c:showCatName val="0"/>
          <c:showSerName val="0"/>
          <c:showPercent val="0"/>
          <c:showBubbleSize val="0"/>
        </c:dLbls>
        <c:axId val="262710712"/>
        <c:axId val="262705224"/>
      </c:scatterChart>
      <c:catAx>
        <c:axId val="2627099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706792"/>
        <c:crosses val="autoZero"/>
        <c:auto val="1"/>
        <c:lblAlgn val="ctr"/>
        <c:lblOffset val="100"/>
        <c:noMultiLvlLbl val="0"/>
      </c:catAx>
      <c:valAx>
        <c:axId val="262706792"/>
        <c:scaling>
          <c:orientation val="minMax"/>
          <c:max val="300"/>
          <c:min val="0"/>
        </c:scaling>
        <c:delete val="0"/>
        <c:axPos val="t"/>
        <c:majorGridlines>
          <c:spPr>
            <a:ln w="9525" cap="flat" cmpd="sng" algn="ctr">
              <a:solidFill>
                <a:schemeClr val="bg2">
                  <a:lumMod val="7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2709928"/>
        <c:crosses val="autoZero"/>
        <c:crossBetween val="between"/>
        <c:majorUnit val="100"/>
      </c:valAx>
      <c:valAx>
        <c:axId val="262705224"/>
        <c:scaling>
          <c:orientation val="minMax"/>
          <c:max val="10"/>
        </c:scaling>
        <c:delete val="1"/>
        <c:axPos val="r"/>
        <c:numFmt formatCode="General" sourceLinked="1"/>
        <c:majorTickMark val="out"/>
        <c:minorTickMark val="none"/>
        <c:tickLblPos val="nextTo"/>
        <c:crossAx val="262710712"/>
        <c:crosses val="max"/>
        <c:crossBetween val="midCat"/>
      </c:valAx>
      <c:valAx>
        <c:axId val="262710712"/>
        <c:scaling>
          <c:orientation val="minMax"/>
        </c:scaling>
        <c:delete val="1"/>
        <c:axPos val="b"/>
        <c:numFmt formatCode="General" sourceLinked="1"/>
        <c:majorTickMark val="out"/>
        <c:minorTickMark val="none"/>
        <c:tickLblPos val="nextTo"/>
        <c:crossAx val="26270522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dirty="0">
                <a:latin typeface="+mn-ea"/>
                <a:ea typeface="+mn-ea"/>
              </a:rPr>
              <a:t>全国市町村の分布</a:t>
            </a:r>
          </a:p>
        </c:rich>
      </c:tx>
      <c:layout>
        <c:manualLayout>
          <c:xMode val="edge"/>
          <c:yMode val="edge"/>
          <c:x val="0.14490743329633762"/>
          <c:y val="5.23299534043656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32063204865616446"/>
          <c:y val="0.20626723300220789"/>
          <c:w val="0.55215164390845406"/>
          <c:h val="0.65593811055904472"/>
        </c:manualLayout>
      </c:layout>
      <c:barChart>
        <c:barDir val="bar"/>
        <c:grouping val="clustered"/>
        <c:varyColors val="0"/>
        <c:ser>
          <c:idx val="0"/>
          <c:order val="0"/>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4FBE-492D-94E7-E5040641724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3-4FBE-492D-94E7-E50406417240}"/>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5-4FBE-492D-94E7-E50406417240}"/>
              </c:ext>
            </c:extLst>
          </c:dPt>
          <c:cat>
            <c:strRef>
              <c:f>[那須町ジェネリックグラフ新経年変化付き使い方説明あり.xlsx]令和4全国集計!$L$1:$U$1</c:f>
              <c:strCache>
                <c:ptCount val="10"/>
                <c:pt idx="0">
                  <c:v>-55%</c:v>
                </c:pt>
                <c:pt idx="1">
                  <c:v>55%-60%</c:v>
                </c:pt>
                <c:pt idx="2">
                  <c:v>60%-65%</c:v>
                </c:pt>
                <c:pt idx="3">
                  <c:v>65%-70%</c:v>
                </c:pt>
                <c:pt idx="4">
                  <c:v>70%-75%</c:v>
                </c:pt>
                <c:pt idx="5">
                  <c:v>75%-80%</c:v>
                </c:pt>
                <c:pt idx="6">
                  <c:v>80%-85%</c:v>
                </c:pt>
                <c:pt idx="7">
                  <c:v>85%-90%</c:v>
                </c:pt>
                <c:pt idx="8">
                  <c:v>90%-95%</c:v>
                </c:pt>
                <c:pt idx="9">
                  <c:v>95%-100%</c:v>
                </c:pt>
              </c:strCache>
            </c:strRef>
          </c:cat>
          <c:val>
            <c:numRef>
              <c:f>[那須町ジェネリックグラフ新経年変化付き使い方説明あり.xlsx]令和4全国集計!$L$4:$U$4</c:f>
              <c:numCache>
                <c:formatCode>General</c:formatCode>
                <c:ptCount val="10"/>
                <c:pt idx="0" formatCode="0_);[Red]\(0\)">
                  <c:v>1</c:v>
                </c:pt>
                <c:pt idx="1">
                  <c:v>4</c:v>
                </c:pt>
                <c:pt idx="2">
                  <c:v>14</c:v>
                </c:pt>
                <c:pt idx="3">
                  <c:v>26</c:v>
                </c:pt>
                <c:pt idx="4">
                  <c:v>124</c:v>
                </c:pt>
                <c:pt idx="5">
                  <c:v>450</c:v>
                </c:pt>
                <c:pt idx="6">
                  <c:v>776</c:v>
                </c:pt>
                <c:pt idx="7">
                  <c:v>318</c:v>
                </c:pt>
                <c:pt idx="8">
                  <c:v>16</c:v>
                </c:pt>
                <c:pt idx="9">
                  <c:v>0</c:v>
                </c:pt>
              </c:numCache>
            </c:numRef>
          </c:val>
          <c:extLst>
            <c:ext xmlns:c16="http://schemas.microsoft.com/office/drawing/2014/chart" uri="{C3380CC4-5D6E-409C-BE32-E72D297353CC}">
              <c16:uniqueId val="{00000006-4FBE-492D-94E7-E50406417240}"/>
            </c:ext>
          </c:extLst>
        </c:ser>
        <c:dLbls>
          <c:showLegendKey val="0"/>
          <c:showVal val="0"/>
          <c:showCatName val="0"/>
          <c:showSerName val="0"/>
          <c:showPercent val="0"/>
          <c:showBubbleSize val="0"/>
        </c:dLbls>
        <c:gapWidth val="219"/>
        <c:axId val="262711888"/>
        <c:axId val="263309592"/>
      </c:barChart>
      <c:catAx>
        <c:axId val="26271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09592"/>
        <c:crosses val="autoZero"/>
        <c:auto val="1"/>
        <c:lblAlgn val="ctr"/>
        <c:lblOffset val="100"/>
        <c:noMultiLvlLbl val="0"/>
      </c:catAx>
      <c:valAx>
        <c:axId val="263309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a:t>（市町村）</a:t>
                </a:r>
              </a:p>
            </c:rich>
          </c:tx>
          <c:layout>
            <c:manualLayout>
              <c:xMode val="edge"/>
              <c:yMode val="edge"/>
              <c:x val="0.72904304845106027"/>
              <c:y val="0.923115772480347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271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dirty="0">
                <a:latin typeface="+mn-ea"/>
                <a:ea typeface="+mn-ea"/>
              </a:rPr>
              <a:t>ジェネリック医薬品使用割合の推移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lineChart>
        <c:grouping val="standard"/>
        <c:varyColors val="0"/>
        <c:ser>
          <c:idx val="2"/>
          <c:order val="0"/>
          <c:tx>
            <c:strRef>
              <c:f>[那須町ジェネリックグラフ新経年変化付き使い方説明あり.xlsx]グラフ!$N$27</c:f>
              <c:strCache>
                <c:ptCount val="1"/>
                <c:pt idx="0">
                  <c:v>那須町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
                  <c:y val="4.052684903748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B7-4BFA-80C8-6D0DF826FC8C}"/>
                </c:ext>
              </c:extLst>
            </c:dLbl>
            <c:dLbl>
              <c:idx val="1"/>
              <c:layout>
                <c:manualLayout>
                  <c:x val="-8.2861566316604703E-17"/>
                  <c:y val="5.6737588652482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B7-4BFA-80C8-6D0DF826FC8C}"/>
                </c:ext>
              </c:extLst>
            </c:dLbl>
            <c:dLbl>
              <c:idx val="2"/>
              <c:layout>
                <c:manualLayout>
                  <c:x val="-8.2861566316604703E-17"/>
                  <c:y val="2.8368794326241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B7-4BFA-80C8-6D0DF826FC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[那須町ジェネリックグラフ新経年変化付き使い方説明あり.xlsx]グラフ!$O$24:$R$24</c:f>
              <c:strCache>
                <c:ptCount val="4"/>
                <c:pt idx="0">
                  <c:v>R1</c:v>
                </c:pt>
                <c:pt idx="1">
                  <c:v>R2</c:v>
                </c:pt>
                <c:pt idx="2">
                  <c:v>R3</c:v>
                </c:pt>
                <c:pt idx="3">
                  <c:v>R4</c:v>
                </c:pt>
              </c:strCache>
            </c:strRef>
          </c:cat>
          <c:val>
            <c:numRef>
              <c:f>[那須町ジェネリックグラフ新経年変化付き使い方説明あり.xlsx]グラフ!$O$27:$R$27</c:f>
              <c:numCache>
                <c:formatCode>0.0%</c:formatCode>
                <c:ptCount val="4"/>
                <c:pt idx="0">
                  <c:v>0.75817598636899997</c:v>
                </c:pt>
                <c:pt idx="1">
                  <c:v>0.77605293422816535</c:v>
                </c:pt>
                <c:pt idx="2">
                  <c:v>0.77743260831706118</c:v>
                </c:pt>
                <c:pt idx="3">
                  <c:v>0.79628158920207592</c:v>
                </c:pt>
              </c:numCache>
            </c:numRef>
          </c:val>
          <c:smooth val="0"/>
          <c:extLst>
            <c:ext xmlns:c16="http://schemas.microsoft.com/office/drawing/2014/chart" uri="{C3380CC4-5D6E-409C-BE32-E72D297353CC}">
              <c16:uniqueId val="{00000003-31B7-4BFA-80C8-6D0DF826FC8C}"/>
            </c:ext>
          </c:extLst>
        </c:ser>
        <c:ser>
          <c:idx val="1"/>
          <c:order val="1"/>
          <c:tx>
            <c:strRef>
              <c:f>[那須町ジェネリックグラフ新経年変化付き使い方説明あり.xlsx]グラフ!$N$26</c:f>
              <c:strCache>
                <c:ptCount val="1"/>
                <c:pt idx="0">
                  <c:v>全国</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dLbls>
            <c:dLbl>
              <c:idx val="0"/>
              <c:layout>
                <c:manualLayout>
                  <c:x val="-8.3782256050987811E-2"/>
                  <c:y val="-4.2067582555308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B7-4BFA-80C8-6D0DF826FC8C}"/>
                </c:ext>
              </c:extLst>
            </c:dLbl>
            <c:dLbl>
              <c:idx val="1"/>
              <c:layout>
                <c:manualLayout>
                  <c:x val="-8.2861566316604703E-17"/>
                  <c:y val="3.242147922998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B7-4BFA-80C8-6D0DF826FC8C}"/>
                </c:ext>
              </c:extLst>
            </c:dLbl>
            <c:dLbl>
              <c:idx val="2"/>
              <c:layout>
                <c:manualLayout>
                  <c:x val="-2.2598870056498004E-3"/>
                  <c:y val="5.2684903748733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B7-4BFA-80C8-6D0DF826FC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[那須町ジェネリックグラフ新経年変化付き使い方説明あり.xlsx]グラフ!$O$24:$R$24</c:f>
              <c:strCache>
                <c:ptCount val="4"/>
                <c:pt idx="0">
                  <c:v>R1</c:v>
                </c:pt>
                <c:pt idx="1">
                  <c:v>R2</c:v>
                </c:pt>
                <c:pt idx="2">
                  <c:v>R3</c:v>
                </c:pt>
                <c:pt idx="3">
                  <c:v>R4</c:v>
                </c:pt>
              </c:strCache>
            </c:strRef>
          </c:cat>
          <c:val>
            <c:numRef>
              <c:f>[那須町ジェネリックグラフ新経年変化付き使い方説明あり.xlsx]グラフ!$O$26:$R$26</c:f>
              <c:numCache>
                <c:formatCode>0.0%</c:formatCode>
                <c:ptCount val="4"/>
                <c:pt idx="0">
                  <c:v>0.76031437339451446</c:v>
                </c:pt>
                <c:pt idx="1">
                  <c:v>0.7923578070146684</c:v>
                </c:pt>
                <c:pt idx="2">
                  <c:v>0.79920874782422702</c:v>
                </c:pt>
                <c:pt idx="3">
                  <c:v>0.80591974106250763</c:v>
                </c:pt>
              </c:numCache>
            </c:numRef>
          </c:val>
          <c:smooth val="0"/>
          <c:extLst>
            <c:ext xmlns:c16="http://schemas.microsoft.com/office/drawing/2014/chart" uri="{C3380CC4-5D6E-409C-BE32-E72D297353CC}">
              <c16:uniqueId val="{00000007-31B7-4BFA-80C8-6D0DF826FC8C}"/>
            </c:ext>
          </c:extLst>
        </c:ser>
        <c:ser>
          <c:idx val="0"/>
          <c:order val="2"/>
          <c:tx>
            <c:strRef>
              <c:f>[那須町ジェネリックグラフ新経年変化付き使い方説明あり.xlsx]グラフ!$N$25</c:f>
              <c:strCache>
                <c:ptCount val="1"/>
                <c:pt idx="0">
                  <c:v>栃木県</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3615819209039544E-2"/>
                  <c:y val="3.2421479229989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B7-4BFA-80C8-6D0DF826FC8C}"/>
                </c:ext>
              </c:extLst>
            </c:dLbl>
            <c:dLbl>
              <c:idx val="1"/>
              <c:layout>
                <c:manualLayout>
                  <c:x val="-8.2861566316604703E-17"/>
                  <c:y val="-4.0526849037487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B7-4BFA-80C8-6D0DF826FC8C}"/>
                </c:ext>
              </c:extLst>
            </c:dLbl>
            <c:dLbl>
              <c:idx val="2"/>
              <c:layout>
                <c:manualLayout>
                  <c:x val="-2.2598870056498004E-3"/>
                  <c:y val="-4.863221884498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B7-4BFA-80C8-6D0DF826FC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[那須町ジェネリックグラフ新経年変化付き使い方説明あり.xlsx]グラフ!$O$24:$R$24</c:f>
              <c:strCache>
                <c:ptCount val="4"/>
                <c:pt idx="0">
                  <c:v>R1</c:v>
                </c:pt>
                <c:pt idx="1">
                  <c:v>R2</c:v>
                </c:pt>
                <c:pt idx="2">
                  <c:v>R3</c:v>
                </c:pt>
                <c:pt idx="3">
                  <c:v>R4</c:v>
                </c:pt>
              </c:strCache>
            </c:strRef>
          </c:cat>
          <c:val>
            <c:numRef>
              <c:f>[那須町ジェネリックグラフ新経年変化付き使い方説明あり.xlsx]グラフ!$O$25:$R$25</c:f>
              <c:numCache>
                <c:formatCode>0.0%</c:formatCode>
                <c:ptCount val="4"/>
                <c:pt idx="0">
                  <c:v>0.75875760964241779</c:v>
                </c:pt>
                <c:pt idx="1">
                  <c:v>0.79639499627727084</c:v>
                </c:pt>
                <c:pt idx="2">
                  <c:v>0.80377051829153801</c:v>
                </c:pt>
                <c:pt idx="3">
                  <c:v>0.81203481111665932</c:v>
                </c:pt>
              </c:numCache>
            </c:numRef>
          </c:val>
          <c:smooth val="0"/>
          <c:extLst>
            <c:ext xmlns:c16="http://schemas.microsoft.com/office/drawing/2014/chart" uri="{C3380CC4-5D6E-409C-BE32-E72D297353CC}">
              <c16:uniqueId val="{0000000B-31B7-4BFA-80C8-6D0DF826FC8C}"/>
            </c:ext>
          </c:extLst>
        </c:ser>
        <c:dLbls>
          <c:showLegendKey val="0"/>
          <c:showVal val="0"/>
          <c:showCatName val="0"/>
          <c:showSerName val="0"/>
          <c:showPercent val="0"/>
          <c:showBubbleSize val="0"/>
        </c:dLbls>
        <c:marker val="1"/>
        <c:smooth val="0"/>
        <c:axId val="263309984"/>
        <c:axId val="263313512"/>
      </c:lineChart>
      <c:catAx>
        <c:axId val="26330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13512"/>
        <c:crosses val="autoZero"/>
        <c:auto val="1"/>
        <c:lblAlgn val="ctr"/>
        <c:lblOffset val="100"/>
        <c:noMultiLvlLbl val="0"/>
      </c:catAx>
      <c:valAx>
        <c:axId val="263313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0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多剤服用者の状況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cat>
            <c:strRef>
              <c:f>'7重複・多剤処方の状況集計'!$BT$49:$BW$49</c:f>
              <c:strCache>
                <c:ptCount val="4"/>
                <c:pt idx="0">
                  <c:v>7剤未満</c:v>
                </c:pt>
                <c:pt idx="1">
                  <c:v>7－10剤</c:v>
                </c:pt>
                <c:pt idx="2">
                  <c:v>11-14剤</c:v>
                </c:pt>
                <c:pt idx="3">
                  <c:v>15剤以上</c:v>
                </c:pt>
              </c:strCache>
            </c:strRef>
          </c:cat>
          <c:val>
            <c:numRef>
              <c:f>'7重複・多剤処方の状況集計'!$BT$50:$BW$50</c:f>
              <c:numCache>
                <c:formatCode>#,##0</c:formatCode>
                <c:ptCount val="4"/>
                <c:pt idx="0">
                  <c:v>3360</c:v>
                </c:pt>
                <c:pt idx="1">
                  <c:v>271</c:v>
                </c:pt>
                <c:pt idx="2">
                  <c:v>146</c:v>
                </c:pt>
                <c:pt idx="3">
                  <c:v>41</c:v>
                </c:pt>
              </c:numCache>
            </c:numRef>
          </c:val>
          <c:extLst>
            <c:ext xmlns:c16="http://schemas.microsoft.com/office/drawing/2014/chart" uri="{C3380CC4-5D6E-409C-BE32-E72D297353CC}">
              <c16:uniqueId val="{00000000-DC86-435F-B919-E61CD57EBC12}"/>
            </c:ext>
          </c:extLst>
        </c:ser>
        <c:dLbls>
          <c:showLegendKey val="0"/>
          <c:showVal val="0"/>
          <c:showCatName val="0"/>
          <c:showSerName val="0"/>
          <c:showPercent val="0"/>
          <c:showBubbleSize val="0"/>
        </c:dLbls>
        <c:gapWidth val="219"/>
        <c:overlap val="-27"/>
        <c:axId val="263312336"/>
        <c:axId val="263308416"/>
      </c:barChart>
      <c:catAx>
        <c:axId val="26331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08416"/>
        <c:crosses val="autoZero"/>
        <c:auto val="1"/>
        <c:lblAlgn val="ctr"/>
        <c:lblOffset val="100"/>
        <c:noMultiLvlLbl val="0"/>
      </c:catAx>
      <c:valAx>
        <c:axId val="263308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1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sz="1400" dirty="0">
                <a:latin typeface="ＭＳ Ｐゴシック" panose="020B0600070205080204" pitchFamily="50" charset="-128"/>
                <a:ea typeface="ＭＳ Ｐゴシック" panose="020B0600070205080204" pitchFamily="50" charset="-128"/>
              </a:rPr>
              <a:t>外来の重複頻回受診の状況</a:t>
            </a:r>
          </a:p>
        </c:rich>
      </c:tx>
      <c:layout>
        <c:manualLayout>
          <c:xMode val="edge"/>
          <c:yMode val="edge"/>
          <c:x val="0.15054779443344998"/>
          <c:y val="2.88248647368634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1444481797883105"/>
          <c:y val="0.21798860699112677"/>
          <c:w val="0.77521585663860981"/>
          <c:h val="0.46265042739860124"/>
        </c:manualLayout>
      </c:layout>
      <c:barChart>
        <c:barDir val="col"/>
        <c:grouping val="percentStacked"/>
        <c:varyColors val="0"/>
        <c:ser>
          <c:idx val="0"/>
          <c:order val="0"/>
          <c:tx>
            <c:strRef>
              <c:f>'6重複・頻回受診の状況元 '!$A$14</c:f>
              <c:strCache>
                <c:ptCount val="1"/>
                <c:pt idx="0">
                  <c:v>1医療機関</c:v>
                </c:pt>
              </c:strCache>
            </c:strRef>
          </c:tx>
          <c:spPr>
            <a:solidFill>
              <a:schemeClr val="accent1">
                <a:lumMod val="20000"/>
                <a:lumOff val="80000"/>
              </a:schemeClr>
            </a:solidFill>
            <a:ln>
              <a:noFill/>
            </a:ln>
            <a:effectLst/>
          </c:spPr>
          <c:invertIfNegative val="0"/>
          <c:cat>
            <c:strRef>
              <c:f>('6重複・頻回受診の状況元 '!$B$13,'6重複・頻回受診の状況元 '!$H$13,'6重複・頻回受診の状況元 '!$O$13)</c:f>
              <c:strCache>
                <c:ptCount val="3"/>
                <c:pt idx="0">
                  <c:v>1日以上</c:v>
                </c:pt>
                <c:pt idx="1">
                  <c:v>7日以上</c:v>
                </c:pt>
                <c:pt idx="2">
                  <c:v>14日以上</c:v>
                </c:pt>
              </c:strCache>
            </c:strRef>
          </c:cat>
          <c:val>
            <c:numRef>
              <c:f>('6重複・頻回受診の状況元 '!$B$14,'6重複・頻回受診の状況元 '!$H$14,'6重複・頻回受診の状況元 '!$O$14)</c:f>
              <c:numCache>
                <c:formatCode>#,##0</c:formatCode>
                <c:ptCount val="3"/>
                <c:pt idx="0">
                  <c:v>3102</c:v>
                </c:pt>
                <c:pt idx="1">
                  <c:v>37</c:v>
                </c:pt>
                <c:pt idx="2">
                  <c:v>7</c:v>
                </c:pt>
              </c:numCache>
            </c:numRef>
          </c:val>
          <c:extLst>
            <c:ext xmlns:c16="http://schemas.microsoft.com/office/drawing/2014/chart" uri="{C3380CC4-5D6E-409C-BE32-E72D297353CC}">
              <c16:uniqueId val="{00000000-366F-4A0B-A1B0-4C134800FFFF}"/>
            </c:ext>
          </c:extLst>
        </c:ser>
        <c:ser>
          <c:idx val="1"/>
          <c:order val="1"/>
          <c:tx>
            <c:strRef>
              <c:f>'6重複・頻回受診の状況元 '!$A$15</c:f>
              <c:strCache>
                <c:ptCount val="1"/>
                <c:pt idx="0">
                  <c:v>2医療機関</c:v>
                </c:pt>
              </c:strCache>
            </c:strRef>
          </c:tx>
          <c:spPr>
            <a:solidFill>
              <a:schemeClr val="accent1">
                <a:lumMod val="40000"/>
                <a:lumOff val="60000"/>
              </a:schemeClr>
            </a:solidFill>
            <a:ln>
              <a:noFill/>
            </a:ln>
            <a:effectLst/>
          </c:spPr>
          <c:invertIfNegative val="0"/>
          <c:cat>
            <c:strRef>
              <c:f>('6重複・頻回受診の状況元 '!$B$13,'6重複・頻回受診の状況元 '!$H$13,'6重複・頻回受診の状況元 '!$O$13)</c:f>
              <c:strCache>
                <c:ptCount val="3"/>
                <c:pt idx="0">
                  <c:v>1日以上</c:v>
                </c:pt>
                <c:pt idx="1">
                  <c:v>7日以上</c:v>
                </c:pt>
                <c:pt idx="2">
                  <c:v>14日以上</c:v>
                </c:pt>
              </c:strCache>
            </c:strRef>
          </c:cat>
          <c:val>
            <c:numRef>
              <c:f>('6重複・頻回受診の状況元 '!$B$15,'6重複・頻回受診の状況元 '!$H$15,'6重複・頻回受診の状況元 '!$O$15)</c:f>
              <c:numCache>
                <c:formatCode>#,##0</c:formatCode>
                <c:ptCount val="3"/>
                <c:pt idx="0">
                  <c:v>1156</c:v>
                </c:pt>
                <c:pt idx="1">
                  <c:v>22</c:v>
                </c:pt>
                <c:pt idx="2">
                  <c:v>5</c:v>
                </c:pt>
              </c:numCache>
            </c:numRef>
          </c:val>
          <c:extLst>
            <c:ext xmlns:c16="http://schemas.microsoft.com/office/drawing/2014/chart" uri="{C3380CC4-5D6E-409C-BE32-E72D297353CC}">
              <c16:uniqueId val="{00000001-366F-4A0B-A1B0-4C134800FFFF}"/>
            </c:ext>
          </c:extLst>
        </c:ser>
        <c:ser>
          <c:idx val="2"/>
          <c:order val="2"/>
          <c:tx>
            <c:strRef>
              <c:f>'6重複・頻回受診の状況元 '!$A$16</c:f>
              <c:strCache>
                <c:ptCount val="1"/>
                <c:pt idx="0">
                  <c:v>3医療機関</c:v>
                </c:pt>
              </c:strCache>
            </c:strRef>
          </c:tx>
          <c:spPr>
            <a:solidFill>
              <a:schemeClr val="accent1">
                <a:lumMod val="60000"/>
                <a:lumOff val="40000"/>
              </a:schemeClr>
            </a:solidFill>
            <a:ln>
              <a:noFill/>
            </a:ln>
            <a:effectLst/>
          </c:spPr>
          <c:invertIfNegative val="0"/>
          <c:cat>
            <c:strRef>
              <c:f>('6重複・頻回受診の状況元 '!$B$13,'6重複・頻回受診の状況元 '!$H$13,'6重複・頻回受診の状況元 '!$O$13)</c:f>
              <c:strCache>
                <c:ptCount val="3"/>
                <c:pt idx="0">
                  <c:v>1日以上</c:v>
                </c:pt>
                <c:pt idx="1">
                  <c:v>7日以上</c:v>
                </c:pt>
                <c:pt idx="2">
                  <c:v>14日以上</c:v>
                </c:pt>
              </c:strCache>
            </c:strRef>
          </c:cat>
          <c:val>
            <c:numRef>
              <c:f>('6重複・頻回受診の状況元 '!$B$16,'6重複・頻回受診の状況元 '!$H$16,'6重複・頻回受診の状況元 '!$O$16)</c:f>
              <c:numCache>
                <c:formatCode>#,##0</c:formatCode>
                <c:ptCount val="3"/>
                <c:pt idx="0">
                  <c:v>275</c:v>
                </c:pt>
                <c:pt idx="1">
                  <c:v>7</c:v>
                </c:pt>
                <c:pt idx="2">
                  <c:v>1</c:v>
                </c:pt>
              </c:numCache>
            </c:numRef>
          </c:val>
          <c:extLst>
            <c:ext xmlns:c16="http://schemas.microsoft.com/office/drawing/2014/chart" uri="{C3380CC4-5D6E-409C-BE32-E72D297353CC}">
              <c16:uniqueId val="{00000002-366F-4A0B-A1B0-4C134800FFFF}"/>
            </c:ext>
          </c:extLst>
        </c:ser>
        <c:ser>
          <c:idx val="3"/>
          <c:order val="3"/>
          <c:tx>
            <c:strRef>
              <c:f>'6重複・頻回受診の状況元 '!$A$17</c:f>
              <c:strCache>
                <c:ptCount val="1"/>
                <c:pt idx="0">
                  <c:v>4医療機関以上</c:v>
                </c:pt>
              </c:strCache>
            </c:strRef>
          </c:tx>
          <c:spPr>
            <a:solidFill>
              <a:schemeClr val="accent4"/>
            </a:solidFill>
            <a:ln>
              <a:noFill/>
            </a:ln>
            <a:effectLst/>
          </c:spPr>
          <c:invertIfNegative val="0"/>
          <c:cat>
            <c:strRef>
              <c:f>('6重複・頻回受診の状況元 '!$B$13,'6重複・頻回受診の状況元 '!$H$13,'6重複・頻回受診の状況元 '!$O$13)</c:f>
              <c:strCache>
                <c:ptCount val="3"/>
                <c:pt idx="0">
                  <c:v>1日以上</c:v>
                </c:pt>
                <c:pt idx="1">
                  <c:v>7日以上</c:v>
                </c:pt>
                <c:pt idx="2">
                  <c:v>14日以上</c:v>
                </c:pt>
              </c:strCache>
            </c:strRef>
          </c:cat>
          <c:val>
            <c:numRef>
              <c:f>('6重複・頻回受診の状況元 '!$B$17,'6重複・頻回受診の状況元 '!$H$17,'6重複・頻回受診の状況元 '!$O$17)</c:f>
              <c:numCache>
                <c:formatCode>#,##0</c:formatCode>
                <c:ptCount val="3"/>
                <c:pt idx="0">
                  <c:v>78</c:v>
                </c:pt>
                <c:pt idx="1">
                  <c:v>6</c:v>
                </c:pt>
                <c:pt idx="2">
                  <c:v>2</c:v>
                </c:pt>
              </c:numCache>
            </c:numRef>
          </c:val>
          <c:extLst>
            <c:ext xmlns:c16="http://schemas.microsoft.com/office/drawing/2014/chart" uri="{C3380CC4-5D6E-409C-BE32-E72D297353CC}">
              <c16:uniqueId val="{00000003-366F-4A0B-A1B0-4C134800FFFF}"/>
            </c:ext>
          </c:extLst>
        </c:ser>
        <c:dLbls>
          <c:showLegendKey val="0"/>
          <c:showVal val="0"/>
          <c:showCatName val="0"/>
          <c:showSerName val="0"/>
          <c:showPercent val="0"/>
          <c:showBubbleSize val="0"/>
        </c:dLbls>
        <c:gapWidth val="150"/>
        <c:overlap val="100"/>
        <c:axId val="263306064"/>
        <c:axId val="263310768"/>
        <c:extLst>
          <c:ext xmlns:c15="http://schemas.microsoft.com/office/drawing/2012/chart" uri="{02D57815-91ED-43cb-92C2-25804820EDAC}">
            <c15:filteredBarSeries>
              <c15:ser>
                <c:idx val="4"/>
                <c:order val="4"/>
                <c:tx>
                  <c:strRef>
                    <c:extLst>
                      <c:ext uri="{02D57815-91ED-43cb-92C2-25804820EDAC}">
                        <c15:formulaRef>
                          <c15:sqref>'6重複・頻回受診の状況元 '!$A$18</c15:sqref>
                        </c15:formulaRef>
                      </c:ext>
                    </c:extLst>
                    <c:strCache>
                      <c:ptCount val="1"/>
                      <c:pt idx="0">
                        <c:v>5医療機関</c:v>
                      </c:pt>
                    </c:strCache>
                  </c:strRef>
                </c:tx>
                <c:spPr>
                  <a:solidFill>
                    <a:schemeClr val="accent1"/>
                  </a:solidFill>
                  <a:ln>
                    <a:noFill/>
                  </a:ln>
                  <a:effectLst/>
                </c:spPr>
                <c:invertIfNegative val="0"/>
                <c:cat>
                  <c:strRef>
                    <c:extLst>
                      <c:ext uri="{02D57815-91ED-43cb-92C2-25804820EDAC}">
                        <c15:formulaRef>
                          <c15:sqref>('6重複・頻回受診の状況元 '!$B$13,'6重複・頻回受診の状況元 '!$H$13,'6重複・頻回受診の状況元 '!$O$13)</c15:sqref>
                        </c15:formulaRef>
                      </c:ext>
                    </c:extLst>
                    <c:strCache>
                      <c:ptCount val="3"/>
                      <c:pt idx="0">
                        <c:v>1日以上</c:v>
                      </c:pt>
                      <c:pt idx="1">
                        <c:v>7日以上</c:v>
                      </c:pt>
                      <c:pt idx="2">
                        <c:v>14日以上</c:v>
                      </c:pt>
                    </c:strCache>
                  </c:strRef>
                </c:cat>
                <c:val>
                  <c:numRef>
                    <c:extLst>
                      <c:ext uri="{02D57815-91ED-43cb-92C2-25804820EDAC}">
                        <c15:formulaRef>
                          <c15:sqref>('6重複・頻回受診の状況元 '!$B$18,'6重複・頻回受診の状況元 '!$H$18,'6重複・頻回受診の状況元 '!$O$18)</c15:sqref>
                        </c15:formulaRef>
                      </c:ext>
                    </c:extLst>
                    <c:numCache>
                      <c:formatCode>#,##0</c:formatCode>
                      <c:ptCount val="3"/>
                      <c:pt idx="0">
                        <c:v>9</c:v>
                      </c:pt>
                      <c:pt idx="1">
                        <c:v>0</c:v>
                      </c:pt>
                      <c:pt idx="2">
                        <c:v>0</c:v>
                      </c:pt>
                    </c:numCache>
                  </c:numRef>
                </c:val>
                <c:extLst>
                  <c:ext xmlns:c16="http://schemas.microsoft.com/office/drawing/2014/chart" uri="{C3380CC4-5D6E-409C-BE32-E72D297353CC}">
                    <c16:uniqueId val="{00000007-366F-4A0B-A1B0-4C134800FFFF}"/>
                  </c:ext>
                </c:extLst>
              </c15:ser>
            </c15:filteredBarSeries>
          </c:ext>
        </c:extLst>
      </c:barChart>
      <c:lineChart>
        <c:grouping val="standard"/>
        <c:varyColors val="0"/>
        <c:ser>
          <c:idx val="5"/>
          <c:order val="5"/>
          <c:tx>
            <c:strRef>
              <c:f>'6重複・頻回受診の状況元 '!$A$19</c:f>
              <c:strCache>
                <c:ptCount val="1"/>
                <c:pt idx="0">
                  <c:v>総数</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layout>
                <c:manualLayout>
                  <c:x val="-1.388888888888899E-2"/>
                  <c:y val="-5.7881127529573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6F-4A0B-A1B0-4C134800FFFF}"/>
                </c:ext>
              </c:extLst>
            </c:dLbl>
            <c:dLbl>
              <c:idx val="2"/>
              <c:layout>
                <c:manualLayout>
                  <c:x val="-2.5000000000000001E-2"/>
                  <c:y val="-4.9612395025348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6F-4A0B-A1B0-4C134800FF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('6重複・頻回受診の状況元 '!$B$13,'6重複・頻回受診の状況元 '!$H$13,'6重複・頻回受診の状況元 '!$O$13)</c:f>
              <c:strCache>
                <c:ptCount val="3"/>
                <c:pt idx="0">
                  <c:v>1日以上</c:v>
                </c:pt>
                <c:pt idx="1">
                  <c:v>7日以上</c:v>
                </c:pt>
                <c:pt idx="2">
                  <c:v>14日以上</c:v>
                </c:pt>
              </c:strCache>
            </c:strRef>
          </c:cat>
          <c:val>
            <c:numRef>
              <c:f>('6重複・頻回受診の状況元 '!$B$19,'6重複・頻回受診の状況元 '!$H$19,'6重複・頻回受診の状況元 '!$O$19)</c:f>
              <c:numCache>
                <c:formatCode>#,##0</c:formatCode>
                <c:ptCount val="3"/>
                <c:pt idx="0">
                  <c:v>4620</c:v>
                </c:pt>
                <c:pt idx="1">
                  <c:v>72</c:v>
                </c:pt>
                <c:pt idx="2">
                  <c:v>15</c:v>
                </c:pt>
              </c:numCache>
            </c:numRef>
          </c:val>
          <c:smooth val="0"/>
          <c:extLst>
            <c:ext xmlns:c16="http://schemas.microsoft.com/office/drawing/2014/chart" uri="{C3380CC4-5D6E-409C-BE32-E72D297353CC}">
              <c16:uniqueId val="{00000006-366F-4A0B-A1B0-4C134800FFFF}"/>
            </c:ext>
          </c:extLst>
        </c:ser>
        <c:dLbls>
          <c:showLegendKey val="0"/>
          <c:showVal val="0"/>
          <c:showCatName val="0"/>
          <c:showSerName val="0"/>
          <c:showPercent val="0"/>
          <c:showBubbleSize val="0"/>
        </c:dLbls>
        <c:marker val="1"/>
        <c:smooth val="0"/>
        <c:axId val="263306456"/>
        <c:axId val="263308808"/>
      </c:lineChart>
      <c:catAx>
        <c:axId val="26330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63308808"/>
        <c:crosses val="autoZero"/>
        <c:auto val="1"/>
        <c:lblAlgn val="ctr"/>
        <c:lblOffset val="100"/>
        <c:noMultiLvlLbl val="0"/>
      </c:catAx>
      <c:valAx>
        <c:axId val="263308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r>
                  <a:rPr lang="ja-JP" altLang="en-US" sz="800"/>
                  <a:t>（人）</a:t>
                </a:r>
              </a:p>
            </c:rich>
          </c:tx>
          <c:layout>
            <c:manualLayout>
              <c:xMode val="edge"/>
              <c:yMode val="edge"/>
              <c:x val="1.7527282766476341E-3"/>
              <c:y val="0.11031638882699825"/>
            </c:manualLayout>
          </c:layout>
          <c:overlay val="0"/>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06456"/>
        <c:crosses val="autoZero"/>
        <c:crossBetween val="between"/>
        <c:majorUnit val="1000"/>
      </c:valAx>
      <c:valAx>
        <c:axId val="2633107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06064"/>
        <c:crosses val="max"/>
        <c:crossBetween val="between"/>
        <c:majorUnit val="0.2"/>
      </c:valAx>
      <c:catAx>
        <c:axId val="263306064"/>
        <c:scaling>
          <c:orientation val="minMax"/>
        </c:scaling>
        <c:delete val="1"/>
        <c:axPos val="b"/>
        <c:numFmt formatCode="General" sourceLinked="1"/>
        <c:majorTickMark val="out"/>
        <c:minorTickMark val="none"/>
        <c:tickLblPos val="nextTo"/>
        <c:crossAx val="263310768"/>
        <c:crosses val="autoZero"/>
        <c:auto val="1"/>
        <c:lblAlgn val="ctr"/>
        <c:lblOffset val="100"/>
        <c:noMultiLvlLbl val="0"/>
      </c:catAx>
      <c:spPr>
        <a:noFill/>
        <a:ln>
          <a:noFill/>
        </a:ln>
        <a:effectLst/>
      </c:spPr>
    </c:plotArea>
    <c:legend>
      <c:legendPos val="b"/>
      <c:layout>
        <c:manualLayout>
          <c:xMode val="edge"/>
          <c:yMode val="edge"/>
          <c:x val="1.7241232543974871E-2"/>
          <c:y val="0.81376416728969048"/>
          <c:w val="0.93196644920782856"/>
          <c:h val="0.186235832710309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71905555724353E-2"/>
          <c:y val="0.10276776472729812"/>
          <c:w val="0.89134831782390833"/>
          <c:h val="0.68176281636529368"/>
        </c:manualLayout>
      </c:layout>
      <c:lineChart>
        <c:grouping val="standard"/>
        <c:varyColors val="0"/>
        <c:ser>
          <c:idx val="0"/>
          <c:order val="0"/>
          <c:tx>
            <c:strRef>
              <c:f>[基礎集計20231214.xlsx]表!$T$4</c:f>
              <c:strCache>
                <c:ptCount val="1"/>
                <c:pt idx="0">
                  <c:v>那須町</c:v>
                </c:pt>
              </c:strCache>
            </c:strRef>
          </c:tx>
          <c:spPr>
            <a:ln w="44450" cap="rnd">
              <a:solidFill>
                <a:schemeClr val="accent1"/>
              </a:solidFill>
              <a:round/>
            </a:ln>
            <a:effectLst/>
          </c:spPr>
          <c:marker>
            <c:symbol val="circle"/>
            <c:size val="5"/>
            <c:spPr>
              <a:solidFill>
                <a:schemeClr val="accent1"/>
              </a:solidFill>
              <a:ln w="19050">
                <a:solidFill>
                  <a:schemeClr val="accent1"/>
                </a:solidFill>
              </a:ln>
              <a:effectLst/>
            </c:spPr>
          </c:marker>
          <c:dPt>
            <c:idx val="3"/>
            <c:marker>
              <c:symbol val="circle"/>
              <c:size val="5"/>
              <c:spPr>
                <a:solidFill>
                  <a:schemeClr val="accent1"/>
                </a:solidFill>
                <a:ln w="19050">
                  <a:solidFill>
                    <a:schemeClr val="accent1"/>
                  </a:solidFill>
                </a:ln>
                <a:effectLst/>
              </c:spPr>
            </c:marker>
            <c:bubble3D val="0"/>
            <c:spPr>
              <a:ln w="34925" cap="rnd">
                <a:solidFill>
                  <a:schemeClr val="accent1"/>
                </a:solidFill>
                <a:round/>
              </a:ln>
              <a:effectLst/>
            </c:spPr>
            <c:extLst>
              <c:ext xmlns:c16="http://schemas.microsoft.com/office/drawing/2014/chart" uri="{C3380CC4-5D6E-409C-BE32-E72D297353CC}">
                <c16:uniqueId val="{00000001-75B6-4CD4-941E-D7EE5B703F0E}"/>
              </c:ext>
            </c:extLst>
          </c:dPt>
          <c:dLbls>
            <c:dLbl>
              <c:idx val="2"/>
              <c:layout>
                <c:manualLayout>
                  <c:x val="-0.13265378310818379"/>
                  <c:y val="7.3935471034355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B6-4CD4-941E-D7EE5B703F0E}"/>
                </c:ext>
              </c:extLst>
            </c:dLbl>
            <c:dLbl>
              <c:idx val="3"/>
              <c:layout>
                <c:manualLayout>
                  <c:x val="-5.3605923218639669E-2"/>
                  <c:y val="-8.5586467255924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B6-4CD4-941E-D7EE5B703F0E}"/>
                </c:ext>
              </c:extLst>
            </c:dLbl>
            <c:dLbl>
              <c:idx val="4"/>
              <c:layout>
                <c:manualLayout>
                  <c:x val="-4.6038028176008182E-2"/>
                  <c:y val="-7.96253608933586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B6-4CD4-941E-D7EE5B703F0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[基礎集計20231214.xlsx]表!$S$5:$S$9</c:f>
              <c:strCache>
                <c:ptCount val="5"/>
                <c:pt idx="0">
                  <c:v>H30</c:v>
                </c:pt>
                <c:pt idx="1">
                  <c:v>R01</c:v>
                </c:pt>
                <c:pt idx="2">
                  <c:v>R02</c:v>
                </c:pt>
                <c:pt idx="3">
                  <c:v>R03</c:v>
                </c:pt>
                <c:pt idx="4">
                  <c:v>R04</c:v>
                </c:pt>
              </c:strCache>
            </c:strRef>
          </c:cat>
          <c:val>
            <c:numRef>
              <c:f>[基礎集計20231214.xlsx]表!$T$5:$T$9</c:f>
              <c:numCache>
                <c:formatCode>General</c:formatCode>
                <c:ptCount val="5"/>
                <c:pt idx="0">
                  <c:v>43.7</c:v>
                </c:pt>
                <c:pt idx="1">
                  <c:v>43.4</c:v>
                </c:pt>
                <c:pt idx="2">
                  <c:v>31.1</c:v>
                </c:pt>
                <c:pt idx="3">
                  <c:v>39.6</c:v>
                </c:pt>
                <c:pt idx="4">
                  <c:v>40.200000000000003</c:v>
                </c:pt>
              </c:numCache>
            </c:numRef>
          </c:val>
          <c:smooth val="0"/>
          <c:extLst>
            <c:ext xmlns:c16="http://schemas.microsoft.com/office/drawing/2014/chart" uri="{C3380CC4-5D6E-409C-BE32-E72D297353CC}">
              <c16:uniqueId val="{00000004-75B6-4CD4-941E-D7EE5B703F0E}"/>
            </c:ext>
          </c:extLst>
        </c:ser>
        <c:ser>
          <c:idx val="2"/>
          <c:order val="1"/>
          <c:tx>
            <c:strRef>
              <c:f>[基礎集計20231214.xlsx]表!$V$4</c:f>
              <c:strCache>
                <c:ptCount val="1"/>
                <c:pt idx="0">
                  <c:v>全国</c:v>
                </c:pt>
              </c:strCache>
            </c:strRef>
          </c:tx>
          <c:spPr>
            <a:ln w="44450" cap="rnd">
              <a:solidFill>
                <a:schemeClr val="bg1">
                  <a:lumMod val="50000"/>
                </a:schemeClr>
              </a:solidFill>
              <a:prstDash val="sysDash"/>
              <a:round/>
            </a:ln>
            <a:effectLst/>
          </c:spPr>
          <c:marker>
            <c:symbol val="circle"/>
            <c:size val="5"/>
            <c:spPr>
              <a:solidFill>
                <a:schemeClr val="bg1">
                  <a:lumMod val="65000"/>
                </a:schemeClr>
              </a:solidFill>
              <a:ln w="19050">
                <a:solidFill>
                  <a:schemeClr val="bg1">
                    <a:lumMod val="50000"/>
                  </a:schemeClr>
                </a:solidFill>
              </a:ln>
              <a:effectLst/>
            </c:spPr>
          </c:marker>
          <c:dPt>
            <c:idx val="3"/>
            <c:marker>
              <c:symbol val="circle"/>
              <c:size val="5"/>
              <c:spPr>
                <a:solidFill>
                  <a:schemeClr val="bg1">
                    <a:lumMod val="65000"/>
                  </a:schemeClr>
                </a:solidFill>
                <a:ln w="19050">
                  <a:solidFill>
                    <a:schemeClr val="bg1">
                      <a:lumMod val="50000"/>
                    </a:schemeClr>
                  </a:solidFill>
                </a:ln>
                <a:effectLst/>
              </c:spPr>
            </c:marker>
            <c:bubble3D val="0"/>
            <c:spPr>
              <a:ln w="34925" cap="rnd">
                <a:solidFill>
                  <a:schemeClr val="bg1">
                    <a:lumMod val="50000"/>
                  </a:schemeClr>
                </a:solidFill>
                <a:prstDash val="sysDash"/>
                <a:round/>
              </a:ln>
              <a:effectLst/>
            </c:spPr>
            <c:extLst>
              <c:ext xmlns:c16="http://schemas.microsoft.com/office/drawing/2014/chart" uri="{C3380CC4-5D6E-409C-BE32-E72D297353CC}">
                <c16:uniqueId val="{00000006-75B6-4CD4-941E-D7EE5B703F0E}"/>
              </c:ext>
            </c:extLst>
          </c:dPt>
          <c:dLbls>
            <c:dLbl>
              <c:idx val="0"/>
              <c:layout>
                <c:manualLayout>
                  <c:x val="-9.7946481360652968E-2"/>
                  <c:y val="-2.3678189141878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7A-480F-AC21-7C298CA78D7A}"/>
                </c:ext>
              </c:extLst>
            </c:dLbl>
            <c:dLbl>
              <c:idx val="1"/>
              <c:layout>
                <c:manualLayout>
                  <c:x val="-4.44074304563166E-2"/>
                  <c:y val="-3.7119077806870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7A-480F-AC21-7C298CA78D7A}"/>
                </c:ext>
              </c:extLst>
            </c:dLbl>
            <c:dLbl>
              <c:idx val="2"/>
              <c:layout>
                <c:manualLayout>
                  <c:x val="-9.756824264935916E-3"/>
                  <c:y val="-0.102308865664246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B6-4CD4-941E-D7EE5B703F0E}"/>
                </c:ext>
              </c:extLst>
            </c:dLbl>
            <c:dLbl>
              <c:idx val="3"/>
              <c:layout>
                <c:manualLayout>
                  <c:x val="-5.3702807261782629E-2"/>
                  <c:y val="5.3828466038296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B6-4CD4-941E-D7EE5B703F0E}"/>
                </c:ext>
              </c:extLst>
            </c:dLbl>
            <c:dLbl>
              <c:idx val="4"/>
              <c:layout>
                <c:manualLayout>
                  <c:x val="1.1982500484166329E-2"/>
                  <c:y val="-2.6978282919950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98-4889-8D3B-BF11A88D59C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[基礎集計20231214.xlsx]表!$S$5:$S$9</c:f>
              <c:strCache>
                <c:ptCount val="5"/>
                <c:pt idx="0">
                  <c:v>H30</c:v>
                </c:pt>
                <c:pt idx="1">
                  <c:v>R01</c:v>
                </c:pt>
                <c:pt idx="2">
                  <c:v>R02</c:v>
                </c:pt>
                <c:pt idx="3">
                  <c:v>R03</c:v>
                </c:pt>
                <c:pt idx="4">
                  <c:v>R04</c:v>
                </c:pt>
              </c:strCache>
            </c:strRef>
          </c:cat>
          <c:val>
            <c:numRef>
              <c:f>[基礎集計20231214.xlsx]表!$V$5:$V$9</c:f>
              <c:numCache>
                <c:formatCode>General</c:formatCode>
                <c:ptCount val="5"/>
                <c:pt idx="0">
                  <c:v>37.9</c:v>
                </c:pt>
                <c:pt idx="1">
                  <c:v>38</c:v>
                </c:pt>
                <c:pt idx="2">
                  <c:v>33.700000000000003</c:v>
                </c:pt>
                <c:pt idx="3">
                  <c:v>36.4</c:v>
                </c:pt>
                <c:pt idx="4">
                  <c:v>37.6</c:v>
                </c:pt>
              </c:numCache>
            </c:numRef>
          </c:val>
          <c:smooth val="0"/>
          <c:extLst>
            <c:ext xmlns:c16="http://schemas.microsoft.com/office/drawing/2014/chart" uri="{C3380CC4-5D6E-409C-BE32-E72D297353CC}">
              <c16:uniqueId val="{00000008-75B6-4CD4-941E-D7EE5B703F0E}"/>
            </c:ext>
          </c:extLst>
        </c:ser>
        <c:ser>
          <c:idx val="4"/>
          <c:order val="2"/>
          <c:tx>
            <c:strRef>
              <c:f>[基礎集計20231214.xlsx]表!$X$4</c:f>
              <c:strCache>
                <c:ptCount val="1"/>
                <c:pt idx="0">
                  <c:v>栃木県</c:v>
                </c:pt>
              </c:strCache>
            </c:strRef>
          </c:tx>
          <c:spPr>
            <a:ln w="34925" cap="rnd">
              <a:solidFill>
                <a:schemeClr val="accent2"/>
              </a:solidFill>
              <a:round/>
            </a:ln>
            <a:effectLst/>
          </c:spPr>
          <c:marker>
            <c:symbol val="circle"/>
            <c:size val="5"/>
            <c:spPr>
              <a:solidFill>
                <a:schemeClr val="accent2"/>
              </a:solidFill>
              <a:ln w="19050">
                <a:solidFill>
                  <a:schemeClr val="accent2"/>
                </a:solidFill>
              </a:ln>
              <a:effectLst/>
            </c:spPr>
          </c:marker>
          <c:dLbls>
            <c:dLbl>
              <c:idx val="0"/>
              <c:layout>
                <c:manualLayout>
                  <c:x val="-6.4982048267302348E-2"/>
                  <c:y val="5.1566092835971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B6-4CD4-941E-D7EE5B703F0E}"/>
                </c:ext>
              </c:extLst>
            </c:dLbl>
            <c:dLbl>
              <c:idx val="1"/>
              <c:layout>
                <c:manualLayout>
                  <c:x val="-6.5812195580758681E-2"/>
                  <c:y val="5.7507953407741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B6-4CD4-941E-D7EE5B703F0E}"/>
                </c:ext>
              </c:extLst>
            </c:dLbl>
            <c:dLbl>
              <c:idx val="2"/>
              <c:layout>
                <c:manualLayout>
                  <c:x val="-1.9933277402573772E-2"/>
                  <c:y val="0.103482142668153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B6-4CD4-941E-D7EE5B703F0E}"/>
                </c:ext>
              </c:extLst>
            </c:dLbl>
            <c:dLbl>
              <c:idx val="3"/>
              <c:layout>
                <c:manualLayout>
                  <c:x val="-2.038859430011912E-2"/>
                  <c:y val="9.7279931024604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B6-4CD4-941E-D7EE5B703F0E}"/>
                </c:ext>
              </c:extLst>
            </c:dLbl>
            <c:dLbl>
              <c:idx val="4"/>
              <c:layout>
                <c:manualLayout>
                  <c:x val="-1.0721184643728118E-2"/>
                  <c:y val="3.1936744682059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B6-4CD4-941E-D7EE5B703F0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[基礎集計20231214.xlsx]表!$S$5:$S$9</c:f>
              <c:strCache>
                <c:ptCount val="5"/>
                <c:pt idx="0">
                  <c:v>H30</c:v>
                </c:pt>
                <c:pt idx="1">
                  <c:v>R01</c:v>
                </c:pt>
                <c:pt idx="2">
                  <c:v>R02</c:v>
                </c:pt>
                <c:pt idx="3">
                  <c:v>R03</c:v>
                </c:pt>
                <c:pt idx="4">
                  <c:v>R04</c:v>
                </c:pt>
              </c:strCache>
            </c:strRef>
          </c:cat>
          <c:val>
            <c:numRef>
              <c:f>[基礎集計20231214.xlsx]表!$X$5:$X$9</c:f>
              <c:numCache>
                <c:formatCode>General</c:formatCode>
                <c:ptCount val="5"/>
                <c:pt idx="0">
                  <c:v>36.6</c:v>
                </c:pt>
                <c:pt idx="1">
                  <c:v>36.9</c:v>
                </c:pt>
                <c:pt idx="2">
                  <c:v>30.8</c:v>
                </c:pt>
                <c:pt idx="3">
                  <c:v>34.5</c:v>
                </c:pt>
                <c:pt idx="4">
                  <c:v>36.1</c:v>
                </c:pt>
              </c:numCache>
            </c:numRef>
          </c:val>
          <c:smooth val="0"/>
          <c:extLst>
            <c:ext xmlns:c16="http://schemas.microsoft.com/office/drawing/2014/chart" uri="{C3380CC4-5D6E-409C-BE32-E72D297353CC}">
              <c16:uniqueId val="{0000000E-75B6-4CD4-941E-D7EE5B703F0E}"/>
            </c:ext>
          </c:extLst>
        </c:ser>
        <c:dLbls>
          <c:showLegendKey val="0"/>
          <c:showVal val="0"/>
          <c:showCatName val="0"/>
          <c:showSerName val="0"/>
          <c:showPercent val="0"/>
          <c:showBubbleSize val="0"/>
        </c:dLbls>
        <c:marker val="1"/>
        <c:smooth val="0"/>
        <c:axId val="263307240"/>
        <c:axId val="263307632"/>
      </c:lineChart>
      <c:catAx>
        <c:axId val="263307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263307632"/>
        <c:crosses val="autoZero"/>
        <c:auto val="1"/>
        <c:lblAlgn val="ctr"/>
        <c:lblOffset val="100"/>
        <c:noMultiLvlLbl val="0"/>
      </c:catAx>
      <c:valAx>
        <c:axId val="26330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solidFill>
                    <a:latin typeface="+mn-lt"/>
                    <a:ea typeface="+mn-ea"/>
                    <a:cs typeface="+mn-cs"/>
                  </a:defRPr>
                </a:pPr>
                <a:r>
                  <a:rPr lang="ja-JP" sz="800">
                    <a:solidFill>
                      <a:schemeClr val="tx1"/>
                    </a:solidFill>
                  </a:rPr>
                  <a:t>（％）</a:t>
                </a:r>
                <a:endParaRPr lang="en-US" sz="800">
                  <a:solidFill>
                    <a:schemeClr val="tx1"/>
                  </a:solidFill>
                </a:endParaRPr>
              </a:p>
            </c:rich>
          </c:tx>
          <c:layout>
            <c:manualLayout>
              <c:xMode val="edge"/>
              <c:yMode val="edge"/>
              <c:x val="1.6514100418617818E-2"/>
              <c:y val="1.2687518857999305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263307240"/>
        <c:crosses val="autoZero"/>
        <c:crossBetween val="between"/>
        <c:majorUnit val="10"/>
      </c:valAx>
      <c:spPr>
        <a:noFill/>
        <a:ln>
          <a:noFill/>
        </a:ln>
        <a:effectLst/>
      </c:spPr>
    </c:plotArea>
    <c:legend>
      <c:legendPos val="b"/>
      <c:layout>
        <c:manualLayout>
          <c:xMode val="edge"/>
          <c:yMode val="edge"/>
          <c:x val="0.22043113165853101"/>
          <c:y val="0.89817005871640598"/>
          <c:w val="0.6085743654935768"/>
          <c:h val="7.5220443563907655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ea"/>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男性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グラフ出力用!$A$5</c:f>
              <c:strCache>
                <c:ptCount val="1"/>
                <c:pt idx="0">
                  <c:v>那須町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グラフ出力用!$K$4:$M$4</c:f>
              <c:strCache>
                <c:ptCount val="3"/>
                <c:pt idx="0">
                  <c:v>総 数</c:v>
                </c:pt>
                <c:pt idx="1">
                  <c:v>脳内出血</c:v>
                </c:pt>
                <c:pt idx="2">
                  <c:v>脳梗塞</c:v>
                </c:pt>
              </c:strCache>
            </c:strRef>
          </c:cat>
          <c:val>
            <c:numRef>
              <c:f>グラフ出力用!$K$5:$M$5</c:f>
              <c:numCache>
                <c:formatCode>0</c:formatCode>
                <c:ptCount val="3"/>
                <c:pt idx="0">
                  <c:v>131.751</c:v>
                </c:pt>
                <c:pt idx="1">
                  <c:v>144.696</c:v>
                </c:pt>
                <c:pt idx="2">
                  <c:v>115.22499999999999</c:v>
                </c:pt>
              </c:numCache>
            </c:numRef>
          </c:val>
          <c:extLst>
            <c:ext xmlns:c16="http://schemas.microsoft.com/office/drawing/2014/chart" uri="{C3380CC4-5D6E-409C-BE32-E72D297353CC}">
              <c16:uniqueId val="{00000000-1B88-4522-8C09-D51491260310}"/>
            </c:ext>
          </c:extLst>
        </c:ser>
        <c:ser>
          <c:idx val="1"/>
          <c:order val="1"/>
          <c:tx>
            <c:strRef>
              <c:f>グラフ出力用!$A$6</c:f>
              <c:strCache>
                <c:ptCount val="1"/>
                <c:pt idx="0">
                  <c:v>栃木県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グラフ出力用!$K$4:$M$4</c:f>
              <c:strCache>
                <c:ptCount val="3"/>
                <c:pt idx="0">
                  <c:v>総 数</c:v>
                </c:pt>
                <c:pt idx="1">
                  <c:v>脳内出血</c:v>
                </c:pt>
                <c:pt idx="2">
                  <c:v>脳梗塞</c:v>
                </c:pt>
              </c:strCache>
            </c:strRef>
          </c:cat>
          <c:val>
            <c:numRef>
              <c:f>グラフ出力用!$K$6:$M$6</c:f>
              <c:numCache>
                <c:formatCode>0</c:formatCode>
                <c:ptCount val="3"/>
                <c:pt idx="0">
                  <c:v>125.041</c:v>
                </c:pt>
                <c:pt idx="1">
                  <c:v>128.46299999999999</c:v>
                </c:pt>
                <c:pt idx="2">
                  <c:v>121.88500000000001</c:v>
                </c:pt>
              </c:numCache>
            </c:numRef>
          </c:val>
          <c:extLst>
            <c:ext xmlns:c16="http://schemas.microsoft.com/office/drawing/2014/chart" uri="{C3380CC4-5D6E-409C-BE32-E72D297353CC}">
              <c16:uniqueId val="{00000001-1B88-4522-8C09-D51491260310}"/>
            </c:ext>
          </c:extLst>
        </c:ser>
        <c:dLbls>
          <c:dLblPos val="outEnd"/>
          <c:showLegendKey val="0"/>
          <c:showVal val="1"/>
          <c:showCatName val="0"/>
          <c:showSerName val="0"/>
          <c:showPercent val="0"/>
          <c:showBubbleSize val="0"/>
        </c:dLbls>
        <c:gapWidth val="219"/>
        <c:overlap val="-27"/>
        <c:axId val="257559320"/>
        <c:axId val="257557360"/>
      </c:barChart>
      <c:catAx>
        <c:axId val="25755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7557360"/>
        <c:crosses val="autoZero"/>
        <c:auto val="1"/>
        <c:lblAlgn val="ctr"/>
        <c:lblOffset val="100"/>
        <c:noMultiLvlLbl val="0"/>
      </c:catAx>
      <c:valAx>
        <c:axId val="257557360"/>
        <c:scaling>
          <c:orientation val="minMax"/>
          <c:max val="19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7559320"/>
        <c:crosses val="autoZero"/>
        <c:crossBetween val="between"/>
        <c:majorUnit val="4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0359584940151"/>
          <c:y val="5.1653732897327019E-2"/>
          <c:w val="0.82946201557207588"/>
          <c:h val="0.71138060777623469"/>
        </c:manualLayout>
      </c:layout>
      <c:barChart>
        <c:barDir val="bar"/>
        <c:grouping val="clustered"/>
        <c:varyColors val="0"/>
        <c:ser>
          <c:idx val="0"/>
          <c:order val="0"/>
          <c:tx>
            <c:strRef>
              <c:f>グラフ!$DA$9</c:f>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グラフ!$DB$8:$DF$8</c:f>
              <c:strCache>
                <c:ptCount val="5"/>
                <c:pt idx="0">
                  <c:v>40～ 49歳</c:v>
                </c:pt>
                <c:pt idx="1">
                  <c:v>50～ 59歳</c:v>
                </c:pt>
                <c:pt idx="2">
                  <c:v>60～ 64歳</c:v>
                </c:pt>
                <c:pt idx="3">
                  <c:v>65～ 69歳</c:v>
                </c:pt>
                <c:pt idx="4">
                  <c:v>70～ 74歳</c:v>
                </c:pt>
              </c:strCache>
            </c:strRef>
          </c:cat>
          <c:val>
            <c:numRef>
              <c:f>グラフ!$DB$9:$DF$9</c:f>
              <c:numCache>
                <c:formatCode>0.0</c:formatCode>
                <c:ptCount val="5"/>
                <c:pt idx="0">
                  <c:v>22.95</c:v>
                </c:pt>
                <c:pt idx="1">
                  <c:v>28.45</c:v>
                </c:pt>
                <c:pt idx="2">
                  <c:v>34.200000000000003</c:v>
                </c:pt>
                <c:pt idx="3">
                  <c:v>42.2</c:v>
                </c:pt>
                <c:pt idx="4">
                  <c:v>43.7</c:v>
                </c:pt>
              </c:numCache>
            </c:numRef>
          </c:val>
          <c:extLst>
            <c:ext xmlns:c16="http://schemas.microsoft.com/office/drawing/2014/chart" uri="{C3380CC4-5D6E-409C-BE32-E72D297353CC}">
              <c16:uniqueId val="{00000000-23C4-451B-95AD-C307D2905DD2}"/>
            </c:ext>
          </c:extLst>
        </c:ser>
        <c:ser>
          <c:idx val="1"/>
          <c:order val="1"/>
          <c:tx>
            <c:strRef>
              <c:f>グラフ!$DA$10</c:f>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グラフ!$DB$8:$DF$8</c:f>
              <c:strCache>
                <c:ptCount val="5"/>
                <c:pt idx="0">
                  <c:v>40～ 49歳</c:v>
                </c:pt>
                <c:pt idx="1">
                  <c:v>50～ 59歳</c:v>
                </c:pt>
                <c:pt idx="2">
                  <c:v>60～ 64歳</c:v>
                </c:pt>
                <c:pt idx="3">
                  <c:v>65～ 69歳</c:v>
                </c:pt>
                <c:pt idx="4">
                  <c:v>70～ 74歳</c:v>
                </c:pt>
              </c:strCache>
            </c:strRef>
          </c:cat>
          <c:val>
            <c:numRef>
              <c:f>グラフ!$DB$10:$DF$10</c:f>
              <c:numCache>
                <c:formatCode>0.0</c:formatCode>
                <c:ptCount val="5"/>
                <c:pt idx="0">
                  <c:v>30.5</c:v>
                </c:pt>
                <c:pt idx="1">
                  <c:v>33.950000000000003</c:v>
                </c:pt>
                <c:pt idx="2">
                  <c:v>45</c:v>
                </c:pt>
                <c:pt idx="3">
                  <c:v>46.8</c:v>
                </c:pt>
                <c:pt idx="4">
                  <c:v>47.7</c:v>
                </c:pt>
              </c:numCache>
            </c:numRef>
          </c:val>
          <c:extLst>
            <c:ext xmlns:c16="http://schemas.microsoft.com/office/drawing/2014/chart" uri="{C3380CC4-5D6E-409C-BE32-E72D297353CC}">
              <c16:uniqueId val="{00000001-23C4-451B-95AD-C307D2905DD2}"/>
            </c:ext>
          </c:extLst>
        </c:ser>
        <c:dLbls>
          <c:dLblPos val="outEnd"/>
          <c:showLegendKey val="0"/>
          <c:showVal val="1"/>
          <c:showCatName val="0"/>
          <c:showSerName val="0"/>
          <c:showPercent val="0"/>
          <c:showBubbleSize val="0"/>
        </c:dLbls>
        <c:gapWidth val="182"/>
        <c:axId val="263311944"/>
        <c:axId val="264665104"/>
      </c:barChart>
      <c:catAx>
        <c:axId val="263311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4665104"/>
        <c:crosses val="autoZero"/>
        <c:auto val="1"/>
        <c:lblAlgn val="ctr"/>
        <c:lblOffset val="100"/>
        <c:noMultiLvlLbl val="0"/>
      </c:catAx>
      <c:valAx>
        <c:axId val="264665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a:t>（％）</a:t>
                </a:r>
              </a:p>
            </c:rich>
          </c:tx>
          <c:layout>
            <c:manualLayout>
              <c:xMode val="edge"/>
              <c:yMode val="edge"/>
              <c:x val="0.92122171879353065"/>
              <c:y val="0.848489655203013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3311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81845919145691"/>
          <c:y val="8.4214473190851138E-2"/>
          <c:w val="0.60730386583777096"/>
          <c:h val="0.77482683687300558"/>
        </c:manualLayout>
      </c:layout>
      <c:barChart>
        <c:barDir val="bar"/>
        <c:grouping val="clustered"/>
        <c:varyColors val="0"/>
        <c:ser>
          <c:idx val="0"/>
          <c:order val="0"/>
          <c:tx>
            <c:strRef>
              <c:f>'5'!$C$2</c:f>
              <c:strCache>
                <c:ptCount val="1"/>
                <c:pt idx="0">
                  <c:v>那須町</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'5'!$B$7:$B$13</c:f>
              <c:strCache>
                <c:ptCount val="7"/>
                <c:pt idx="0">
                  <c:v>40～44歳</c:v>
                </c:pt>
                <c:pt idx="1">
                  <c:v>45～49歳</c:v>
                </c:pt>
                <c:pt idx="2">
                  <c:v>50～54歳</c:v>
                </c:pt>
                <c:pt idx="3">
                  <c:v>55～59歳</c:v>
                </c:pt>
                <c:pt idx="4">
                  <c:v>60～64歳</c:v>
                </c:pt>
                <c:pt idx="5">
                  <c:v>65～69歳</c:v>
                </c:pt>
                <c:pt idx="6">
                  <c:v>70～74歳</c:v>
                </c:pt>
              </c:strCache>
            </c:strRef>
          </c:cat>
          <c:val>
            <c:numRef>
              <c:f>'5'!$G$7:$G$13</c:f>
              <c:numCache>
                <c:formatCode>#,##0.0_ </c:formatCode>
                <c:ptCount val="7"/>
                <c:pt idx="0">
                  <c:v>2.1</c:v>
                </c:pt>
                <c:pt idx="1">
                  <c:v>7.8</c:v>
                </c:pt>
                <c:pt idx="2">
                  <c:v>9.3000000000000007</c:v>
                </c:pt>
                <c:pt idx="3">
                  <c:v>11.1</c:v>
                </c:pt>
                <c:pt idx="4">
                  <c:v>12.5</c:v>
                </c:pt>
                <c:pt idx="5">
                  <c:v>15.5</c:v>
                </c:pt>
                <c:pt idx="6">
                  <c:v>18.600000000000001</c:v>
                </c:pt>
              </c:numCache>
            </c:numRef>
          </c:val>
          <c:extLst>
            <c:ext xmlns:c16="http://schemas.microsoft.com/office/drawing/2014/chart" uri="{C3380CC4-5D6E-409C-BE32-E72D297353CC}">
              <c16:uniqueId val="{00000000-8D1F-458C-8D79-2A70D7D0D1DC}"/>
            </c:ext>
          </c:extLst>
        </c:ser>
        <c:ser>
          <c:idx val="1"/>
          <c:order val="1"/>
          <c:tx>
            <c:strRef>
              <c:f>'5'!$L$2</c:f>
              <c:strCache>
                <c:ptCount val="1"/>
                <c:pt idx="0">
                  <c:v>栃木県</c:v>
                </c:pt>
              </c:strCache>
            </c:strRef>
          </c:tx>
          <c:spPr>
            <a:solidFill>
              <a:srgbClr val="ED7D31"/>
            </a:solidFill>
            <a:ln>
              <a:no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'5'!$B$7:$B$13</c:f>
              <c:strCache>
                <c:ptCount val="7"/>
                <c:pt idx="0">
                  <c:v>40～44歳</c:v>
                </c:pt>
                <c:pt idx="1">
                  <c:v>45～49歳</c:v>
                </c:pt>
                <c:pt idx="2">
                  <c:v>50～54歳</c:v>
                </c:pt>
                <c:pt idx="3">
                  <c:v>55～59歳</c:v>
                </c:pt>
                <c:pt idx="4">
                  <c:v>60～64歳</c:v>
                </c:pt>
                <c:pt idx="5">
                  <c:v>65～69歳</c:v>
                </c:pt>
                <c:pt idx="6">
                  <c:v>70～74歳</c:v>
                </c:pt>
              </c:strCache>
            </c:strRef>
          </c:cat>
          <c:val>
            <c:numRef>
              <c:f>'5'!$N$7:$N$13</c:f>
              <c:numCache>
                <c:formatCode>#,##0.0_ </c:formatCode>
                <c:ptCount val="7"/>
                <c:pt idx="0">
                  <c:v>9.3000000000000007</c:v>
                </c:pt>
                <c:pt idx="1">
                  <c:v>12.6</c:v>
                </c:pt>
                <c:pt idx="2">
                  <c:v>14.6</c:v>
                </c:pt>
                <c:pt idx="3">
                  <c:v>17</c:v>
                </c:pt>
                <c:pt idx="4">
                  <c:v>18.399999999999999</c:v>
                </c:pt>
                <c:pt idx="5">
                  <c:v>21.1</c:v>
                </c:pt>
                <c:pt idx="6">
                  <c:v>22.8</c:v>
                </c:pt>
              </c:numCache>
            </c:numRef>
          </c:val>
          <c:extLst>
            <c:ext xmlns:c16="http://schemas.microsoft.com/office/drawing/2014/chart" uri="{C3380CC4-5D6E-409C-BE32-E72D297353CC}">
              <c16:uniqueId val="{00000001-8D1F-458C-8D79-2A70D7D0D1DC}"/>
            </c:ext>
          </c:extLst>
        </c:ser>
        <c:dLbls>
          <c:showLegendKey val="0"/>
          <c:showVal val="0"/>
          <c:showCatName val="0"/>
          <c:showSerName val="0"/>
          <c:showPercent val="0"/>
          <c:showBubbleSize val="0"/>
        </c:dLbls>
        <c:gapWidth val="150"/>
        <c:axId val="264658440"/>
        <c:axId val="264662360"/>
      </c:barChart>
      <c:catAx>
        <c:axId val="26465844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64662360"/>
        <c:crosses val="autoZero"/>
        <c:auto val="1"/>
        <c:lblAlgn val="ctr"/>
        <c:lblOffset val="100"/>
        <c:noMultiLvlLbl val="0"/>
      </c:catAx>
      <c:valAx>
        <c:axId val="264662360"/>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4658440"/>
        <c:crosses val="autoZero"/>
        <c:crossBetween val="between"/>
        <c:majorUnit val="10"/>
      </c:valAx>
      <c:spPr>
        <a:noFill/>
        <a:ln>
          <a:noFill/>
        </a:ln>
        <a:effectLst/>
      </c:spPr>
    </c:plotArea>
    <c:legend>
      <c:legendPos val="r"/>
      <c:layout>
        <c:manualLayout>
          <c:xMode val="edge"/>
          <c:yMode val="edge"/>
          <c:x val="0.66294953711542914"/>
          <c:y val="0.69438565527694063"/>
          <c:w val="0.17905805840742828"/>
          <c:h val="0.1415152897537336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latin typeface="メイリオ" panose="020B0604030504040204" pitchFamily="50" charset="-128"/>
          <a:ea typeface="メイリオ" panose="020B0604030504040204" pitchFamily="50" charset="-128"/>
        </a:defRPr>
      </a:pPr>
      <a:endParaRPr lang="ja-JP"/>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7510582506506"/>
          <c:y val="7.4690748288981965E-2"/>
          <c:w val="0.71307343986021376"/>
          <c:h val="0.76291961730814817"/>
        </c:manualLayout>
      </c:layout>
      <c:lineChart>
        <c:grouping val="standard"/>
        <c:varyColors val="0"/>
        <c:ser>
          <c:idx val="0"/>
          <c:order val="0"/>
          <c:tx>
            <c:strRef>
              <c:f>'5'!$I$59</c:f>
              <c:strCache>
                <c:ptCount val="1"/>
                <c:pt idx="0">
                  <c:v>那須町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8947963927344966E-2"/>
                  <c:y val="5.183761357335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76-4496-8209-AFB89C00D741}"/>
                </c:ext>
              </c:extLst>
            </c:dLbl>
            <c:dLbl>
              <c:idx val="1"/>
              <c:layout>
                <c:manualLayout>
                  <c:x val="-6.0836438759422067E-2"/>
                  <c:y val="4.785010483694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76-4496-8209-AFB89C00D741}"/>
                </c:ext>
              </c:extLst>
            </c:dLbl>
            <c:dLbl>
              <c:idx val="2"/>
              <c:layout>
                <c:manualLayout>
                  <c:x val="-6.489220134338361E-2"/>
                  <c:y val="5.183761357335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76-4496-8209-AFB89C00D741}"/>
                </c:ext>
              </c:extLst>
            </c:dLbl>
            <c:dLbl>
              <c:idx val="3"/>
              <c:layout>
                <c:manualLayout>
                  <c:x val="-7.3003726511306627E-2"/>
                  <c:y val="4.7850104836942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76-4496-8209-AFB89C00D74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'5'!$J$57:$M$58</c:f>
              <c:strCache>
                <c:ptCount val="4"/>
                <c:pt idx="0">
                  <c:v>H30</c:v>
                </c:pt>
                <c:pt idx="1">
                  <c:v>R01</c:v>
                </c:pt>
                <c:pt idx="2">
                  <c:v>R02</c:v>
                </c:pt>
                <c:pt idx="3">
                  <c:v>R03</c:v>
                </c:pt>
              </c:strCache>
            </c:strRef>
          </c:cat>
          <c:val>
            <c:numRef>
              <c:f>'5'!$J$59:$M$59</c:f>
              <c:numCache>
                <c:formatCode>#,##0.0_);[Red]\(#,##0.0\)</c:formatCode>
                <c:ptCount val="4"/>
                <c:pt idx="0">
                  <c:v>15.3</c:v>
                </c:pt>
                <c:pt idx="1">
                  <c:v>14.8</c:v>
                </c:pt>
                <c:pt idx="2">
                  <c:v>15.3</c:v>
                </c:pt>
                <c:pt idx="3">
                  <c:v>15</c:v>
                </c:pt>
              </c:numCache>
            </c:numRef>
          </c:val>
          <c:smooth val="0"/>
          <c:extLst>
            <c:ext xmlns:c16="http://schemas.microsoft.com/office/drawing/2014/chart" uri="{C3380CC4-5D6E-409C-BE32-E72D297353CC}">
              <c16:uniqueId val="{00000004-A876-4496-8209-AFB89C00D741}"/>
            </c:ext>
          </c:extLst>
        </c:ser>
        <c:ser>
          <c:idx val="1"/>
          <c:order val="1"/>
          <c:tx>
            <c:strRef>
              <c:f>'5'!$I$60</c:f>
              <c:strCache>
                <c:ptCount val="1"/>
                <c:pt idx="0">
                  <c:v>栃木県</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prstDash val="sysDot"/>
              </a:ln>
              <a:effectLst/>
            </c:spPr>
          </c:marker>
          <c:dLbls>
            <c:dLbl>
              <c:idx val="0"/>
              <c:layout>
                <c:manualLayout>
                  <c:x val="-4.8669151007537652E-2"/>
                  <c:y val="-4.7850104836942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76-4496-8209-AFB89C00D741}"/>
                </c:ext>
              </c:extLst>
            </c:dLbl>
            <c:dLbl>
              <c:idx val="1"/>
              <c:layout>
                <c:manualLayout>
                  <c:x val="-5.6780676175460669E-2"/>
                  <c:y val="-6.7787648519001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76-4496-8209-AFB89C00D741}"/>
                </c:ext>
              </c:extLst>
            </c:dLbl>
            <c:dLbl>
              <c:idx val="2"/>
              <c:layout>
                <c:manualLayout>
                  <c:x val="-4.0557625839614711E-2"/>
                  <c:y val="-5.9812631046177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76-4496-8209-AFB89C00D741}"/>
                </c:ext>
              </c:extLst>
            </c:dLbl>
            <c:dLbl>
              <c:idx val="3"/>
              <c:layout>
                <c:manualLayout>
                  <c:x val="-2.4334575503768975E-2"/>
                  <c:y val="-6.3800139782589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76-4496-8209-AFB89C00D74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'5'!$J$57:$M$58</c:f>
              <c:strCache>
                <c:ptCount val="4"/>
                <c:pt idx="0">
                  <c:v>H30</c:v>
                </c:pt>
                <c:pt idx="1">
                  <c:v>R01</c:v>
                </c:pt>
                <c:pt idx="2">
                  <c:v>R02</c:v>
                </c:pt>
                <c:pt idx="3">
                  <c:v>R03</c:v>
                </c:pt>
              </c:strCache>
            </c:strRef>
          </c:cat>
          <c:val>
            <c:numRef>
              <c:f>'5'!$J$60:$M$60</c:f>
              <c:numCache>
                <c:formatCode>#,##0.0_);[Red]\(#,##0.0\)</c:formatCode>
                <c:ptCount val="4"/>
                <c:pt idx="0">
                  <c:v>18.5</c:v>
                </c:pt>
                <c:pt idx="1">
                  <c:v>19.100000000000001</c:v>
                </c:pt>
                <c:pt idx="2">
                  <c:v>20.399999999999999</c:v>
                </c:pt>
                <c:pt idx="3">
                  <c:v>20.3</c:v>
                </c:pt>
              </c:numCache>
            </c:numRef>
          </c:val>
          <c:smooth val="0"/>
          <c:extLst>
            <c:ext xmlns:c16="http://schemas.microsoft.com/office/drawing/2014/chart" uri="{C3380CC4-5D6E-409C-BE32-E72D297353CC}">
              <c16:uniqueId val="{00000009-A876-4496-8209-AFB89C00D741}"/>
            </c:ext>
          </c:extLst>
        </c:ser>
        <c:dLbls>
          <c:showLegendKey val="0"/>
          <c:showVal val="0"/>
          <c:showCatName val="0"/>
          <c:showSerName val="0"/>
          <c:showPercent val="0"/>
          <c:showBubbleSize val="0"/>
        </c:dLbls>
        <c:marker val="1"/>
        <c:smooth val="0"/>
        <c:axId val="264661968"/>
        <c:axId val="264663536"/>
      </c:lineChart>
      <c:catAx>
        <c:axId val="2646619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64663536"/>
        <c:crosses val="autoZero"/>
        <c:auto val="1"/>
        <c:lblAlgn val="ctr"/>
        <c:lblOffset val="100"/>
        <c:noMultiLvlLbl val="0"/>
      </c:catAx>
      <c:valAx>
        <c:axId val="264663536"/>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466196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年齢階級別の</a:t>
            </a:r>
            <a:r>
              <a:rPr lang="en-US" altLang="ja-JP"/>
              <a:t>3</a:t>
            </a:r>
            <a:r>
              <a:rPr lang="ja-JP" altLang="en-US"/>
              <a:t>年間通算受診回数</a:t>
            </a: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023832428882921"/>
          <c:y val="0.14054148990598447"/>
          <c:w val="0.85309796377370739"/>
          <c:h val="0.64007359908698802"/>
        </c:manualLayout>
      </c:layout>
      <c:barChart>
        <c:barDir val="bar"/>
        <c:grouping val="percentStacked"/>
        <c:varyColors val="0"/>
        <c:ser>
          <c:idx val="0"/>
          <c:order val="0"/>
          <c:tx>
            <c:strRef>
              <c:f>'1_特定健診受診状況分析'!$BA$47</c:f>
              <c:strCache>
                <c:ptCount val="1"/>
                <c:pt idx="0">
                  <c:v>3回</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'1_特定健診受診状況分析'!$AZ$57:$AZ$59</c:f>
              <c:strCache>
                <c:ptCount val="3"/>
                <c:pt idx="0">
                  <c:v>40-59歳</c:v>
                </c:pt>
                <c:pt idx="1">
                  <c:v>60-64歳</c:v>
                </c:pt>
                <c:pt idx="2">
                  <c:v>65-74歳</c:v>
                </c:pt>
              </c:strCache>
            </c:strRef>
          </c:cat>
          <c:val>
            <c:numRef>
              <c:f>'1_特定健診受診状況分析'!$BA$57:$BA$59</c:f>
              <c:numCache>
                <c:formatCode>0.0%</c:formatCode>
                <c:ptCount val="3"/>
                <c:pt idx="0">
                  <c:v>0.12628255722178375</c:v>
                </c:pt>
                <c:pt idx="1">
                  <c:v>0.19724770642201836</c:v>
                </c:pt>
                <c:pt idx="2">
                  <c:v>0.25444957152274228</c:v>
                </c:pt>
              </c:numCache>
            </c:numRef>
          </c:val>
          <c:extLst>
            <c:ext xmlns:c16="http://schemas.microsoft.com/office/drawing/2014/chart" uri="{C3380CC4-5D6E-409C-BE32-E72D297353CC}">
              <c16:uniqueId val="{00000000-B627-433A-A058-613DDAF7690D}"/>
            </c:ext>
          </c:extLst>
        </c:ser>
        <c:ser>
          <c:idx val="1"/>
          <c:order val="1"/>
          <c:tx>
            <c:strRef>
              <c:f>'1_特定健診受診状況分析'!$BB$47</c:f>
              <c:strCache>
                <c:ptCount val="1"/>
                <c:pt idx="0">
                  <c:v>2回</c:v>
                </c:pt>
              </c:strCache>
            </c:strRef>
          </c:tx>
          <c:spPr>
            <a:solidFill>
              <a:schemeClr val="accent2"/>
            </a:solidFill>
            <a:ln>
              <a:noFill/>
            </a:ln>
            <a:effectLst/>
          </c:spPr>
          <c:invertIfNegative val="0"/>
          <c:dLbls>
            <c:dLbl>
              <c:idx val="0"/>
              <c:layout>
                <c:manualLayout>
                  <c:x val="0"/>
                  <c:y val="-5.51026961740974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9C-4C25-8AFD-16EF7B17BE3D}"/>
                </c:ext>
              </c:extLst>
            </c:dLbl>
            <c:dLbl>
              <c:idx val="1"/>
              <c:layout>
                <c:manualLayout>
                  <c:x val="4.5389015302914606E-3"/>
                  <c:y val="-3.673763761573108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9C-4C25-8AFD-16EF7B17BE3D}"/>
                </c:ext>
              </c:extLst>
            </c:dLbl>
            <c:dLbl>
              <c:idx val="2"/>
              <c:layout>
                <c:manualLayout>
                  <c:x val="-2.2752733149674765E-3"/>
                  <c:y val="-7.713963836928508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2933120274154639"/>
                      <c:h val="7.4872944039841516E-2"/>
                    </c:manualLayout>
                  </c15:layout>
                </c:ext>
                <c:ext xmlns:c16="http://schemas.microsoft.com/office/drawing/2014/chart" uri="{C3380CC4-5D6E-409C-BE32-E72D297353CC}">
                  <c16:uniqueId val="{00000002-3A9C-4C25-8AFD-16EF7B17BE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'1_特定健診受診状況分析'!$AZ$57:$AZ$59</c:f>
              <c:strCache>
                <c:ptCount val="3"/>
                <c:pt idx="0">
                  <c:v>40-59歳</c:v>
                </c:pt>
                <c:pt idx="1">
                  <c:v>60-64歳</c:v>
                </c:pt>
                <c:pt idx="2">
                  <c:v>65-74歳</c:v>
                </c:pt>
              </c:strCache>
            </c:strRef>
          </c:cat>
          <c:val>
            <c:numRef>
              <c:f>'1_特定健診受診状況分析'!$BB$57:$BB$59</c:f>
              <c:numCache>
                <c:formatCode>0.0%</c:formatCode>
                <c:ptCount val="3"/>
                <c:pt idx="0">
                  <c:v>0.12470402525651145</c:v>
                </c:pt>
                <c:pt idx="1">
                  <c:v>0.10779816513761468</c:v>
                </c:pt>
                <c:pt idx="2">
                  <c:v>0.18127883981542517</c:v>
                </c:pt>
              </c:numCache>
            </c:numRef>
          </c:val>
          <c:extLst>
            <c:ext xmlns:c16="http://schemas.microsoft.com/office/drawing/2014/chart" uri="{C3380CC4-5D6E-409C-BE32-E72D297353CC}">
              <c16:uniqueId val="{00000001-B627-433A-A058-613DDAF7690D}"/>
            </c:ext>
          </c:extLst>
        </c:ser>
        <c:ser>
          <c:idx val="2"/>
          <c:order val="2"/>
          <c:tx>
            <c:strRef>
              <c:f>'1_特定健診受診状況分析'!$BC$47</c:f>
              <c:strCache>
                <c:ptCount val="1"/>
                <c:pt idx="0">
                  <c:v>1回</c:v>
                </c:pt>
              </c:strCache>
            </c:strRef>
          </c:tx>
          <c:spPr>
            <a:solidFill>
              <a:schemeClr val="accent3"/>
            </a:solidFill>
            <a:ln>
              <a:noFill/>
            </a:ln>
            <a:effectLst/>
          </c:spPr>
          <c:invertIfNegative val="0"/>
          <c:dLbls>
            <c:dLbl>
              <c:idx val="0"/>
              <c:layout>
                <c:manualLayout>
                  <c:x val="4.176586134229249E-17"/>
                  <c:y val="8.081551969336824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9C-4C25-8AFD-16EF7B17BE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'1_特定健診受診状況分析'!$AZ$57:$AZ$59</c:f>
              <c:strCache>
                <c:ptCount val="3"/>
                <c:pt idx="0">
                  <c:v>40-59歳</c:v>
                </c:pt>
                <c:pt idx="1">
                  <c:v>60-64歳</c:v>
                </c:pt>
                <c:pt idx="2">
                  <c:v>65-74歳</c:v>
                </c:pt>
              </c:strCache>
            </c:strRef>
          </c:cat>
          <c:val>
            <c:numRef>
              <c:f>'1_特定健診受診状況分析'!$BC$57:$BC$59</c:f>
              <c:numCache>
                <c:formatCode>0.0%</c:formatCode>
                <c:ptCount val="3"/>
                <c:pt idx="0">
                  <c:v>0.13812154696132597</c:v>
                </c:pt>
                <c:pt idx="1">
                  <c:v>0.15137614678899083</c:v>
                </c:pt>
                <c:pt idx="2">
                  <c:v>0.14139749505603164</c:v>
                </c:pt>
              </c:numCache>
            </c:numRef>
          </c:val>
          <c:extLst>
            <c:ext xmlns:c16="http://schemas.microsoft.com/office/drawing/2014/chart" uri="{C3380CC4-5D6E-409C-BE32-E72D297353CC}">
              <c16:uniqueId val="{00000002-B627-433A-A058-613DDAF7690D}"/>
            </c:ext>
          </c:extLst>
        </c:ser>
        <c:ser>
          <c:idx val="3"/>
          <c:order val="3"/>
          <c:tx>
            <c:strRef>
              <c:f>'1_特定健診受診状況分析'!$BD$47</c:f>
              <c:strCache>
                <c:ptCount val="1"/>
                <c:pt idx="0">
                  <c:v>0回</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'1_特定健診受診状況分析'!$AZ$57:$AZ$59</c:f>
              <c:strCache>
                <c:ptCount val="3"/>
                <c:pt idx="0">
                  <c:v>40-59歳</c:v>
                </c:pt>
                <c:pt idx="1">
                  <c:v>60-64歳</c:v>
                </c:pt>
                <c:pt idx="2">
                  <c:v>65-74歳</c:v>
                </c:pt>
              </c:strCache>
            </c:strRef>
          </c:cat>
          <c:val>
            <c:numRef>
              <c:f>'1_特定健診受診状況分析'!$BD$57:$BD$59</c:f>
              <c:numCache>
                <c:formatCode>0.0%</c:formatCode>
                <c:ptCount val="3"/>
                <c:pt idx="0">
                  <c:v>0.61089187056037886</c:v>
                </c:pt>
                <c:pt idx="1">
                  <c:v>0.54357798165137616</c:v>
                </c:pt>
                <c:pt idx="2">
                  <c:v>0.42287409360580092</c:v>
                </c:pt>
              </c:numCache>
            </c:numRef>
          </c:val>
          <c:extLst>
            <c:ext xmlns:c16="http://schemas.microsoft.com/office/drawing/2014/chart" uri="{C3380CC4-5D6E-409C-BE32-E72D297353CC}">
              <c16:uniqueId val="{00000003-B627-433A-A058-613DDAF7690D}"/>
            </c:ext>
          </c:extLst>
        </c:ser>
        <c:dLbls>
          <c:dLblPos val="ctr"/>
          <c:showLegendKey val="0"/>
          <c:showVal val="1"/>
          <c:showCatName val="0"/>
          <c:showSerName val="0"/>
          <c:showPercent val="0"/>
          <c:showBubbleSize val="0"/>
        </c:dLbls>
        <c:gapWidth val="150"/>
        <c:overlap val="100"/>
        <c:axId val="264663144"/>
        <c:axId val="264659224"/>
      </c:barChart>
      <c:catAx>
        <c:axId val="264663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4659224"/>
        <c:crosses val="autoZero"/>
        <c:auto val="1"/>
        <c:lblAlgn val="ctr"/>
        <c:lblOffset val="100"/>
        <c:noMultiLvlLbl val="0"/>
      </c:catAx>
      <c:valAx>
        <c:axId val="264659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4663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400" b="0" i="0" u="none" strike="noStrike" kern="1200" spc="0" baseline="0" dirty="0">
                <a:solidFill>
                  <a:schemeClr val="tx1"/>
                </a:solidFill>
                <a:effectLst/>
                <a:latin typeface="ＭＳ ゴシック" panose="020B0609070205080204" pitchFamily="49" charset="-128"/>
                <a:ea typeface="ＭＳ ゴシック" panose="020B0609070205080204" pitchFamily="49" charset="-128"/>
              </a:rPr>
              <a:t>年齢階級別の</a:t>
            </a:r>
            <a:r>
              <a:rPr lang="en-US" altLang="ja-JP" sz="1400" b="0" i="0" u="none" strike="noStrike" kern="1200" spc="0" baseline="0" dirty="0">
                <a:solidFill>
                  <a:schemeClr val="tx1"/>
                </a:solidFill>
                <a:effectLst/>
                <a:latin typeface="ＭＳ ゴシック" panose="020B0609070205080204" pitchFamily="49" charset="-128"/>
                <a:ea typeface="ＭＳ ゴシック" panose="020B0609070205080204" pitchFamily="49" charset="-128"/>
              </a:rPr>
              <a:t>3</a:t>
            </a:r>
            <a:r>
              <a:rPr lang="ja-JP" altLang="ja-JP" sz="1400" b="0" i="0" u="none" strike="noStrike" kern="1200" spc="0" baseline="0" dirty="0">
                <a:solidFill>
                  <a:schemeClr val="tx1"/>
                </a:solidFill>
                <a:effectLst/>
                <a:latin typeface="ＭＳ ゴシック" panose="020B0609070205080204" pitchFamily="49" charset="-128"/>
                <a:ea typeface="ＭＳ ゴシック" panose="020B0609070205080204" pitchFamily="49" charset="-128"/>
              </a:rPr>
              <a:t>年間通算受診回数</a:t>
            </a:r>
            <a:endParaRPr lang="ja-JP" altLang="ja-JP" sz="1100" b="0" i="0" u="none" strike="noStrike" kern="1200" spc="0" baseline="0" dirty="0">
              <a:solidFill>
                <a:schemeClr val="tx1"/>
              </a:solidFill>
              <a:effectLst/>
              <a:latin typeface="ＭＳ ゴシック" panose="020B0609070205080204" pitchFamily="49" charset="-128"/>
              <a:ea typeface="ＭＳ ゴシック" panose="020B0609070205080204" pitchFamily="49"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'1_特定健診受診状況分析'!$J$27</c:f>
              <c:strCache>
                <c:ptCount val="1"/>
                <c:pt idx="0">
                  <c:v>0回</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'1_特定健診受診状況分析'!$I$28:$I$32</c:f>
              <c:strCache>
                <c:ptCount val="5"/>
                <c:pt idx="0">
                  <c:v>40～49歳</c:v>
                </c:pt>
                <c:pt idx="1">
                  <c:v>50～59歳</c:v>
                </c:pt>
                <c:pt idx="2">
                  <c:v>60～64歳</c:v>
                </c:pt>
                <c:pt idx="3">
                  <c:v>65～69歳</c:v>
                </c:pt>
                <c:pt idx="4">
                  <c:v>70～74歳</c:v>
                </c:pt>
              </c:strCache>
            </c:strRef>
          </c:cat>
          <c:val>
            <c:numRef>
              <c:f>'1_特定健診受診状況分析'!$J$28:$J$32</c:f>
              <c:numCache>
                <c:formatCode>0.0_ </c:formatCode>
                <c:ptCount val="5"/>
                <c:pt idx="0">
                  <c:v>61.585365853658537</c:v>
                </c:pt>
                <c:pt idx="1">
                  <c:v>60.774193548387103</c:v>
                </c:pt>
                <c:pt idx="2">
                  <c:v>54.276827371695177</c:v>
                </c:pt>
                <c:pt idx="3">
                  <c:v>44.961240310077521</c:v>
                </c:pt>
                <c:pt idx="4">
                  <c:v>41.024413595021542</c:v>
                </c:pt>
              </c:numCache>
            </c:numRef>
          </c:val>
          <c:extLst>
            <c:ext xmlns:c16="http://schemas.microsoft.com/office/drawing/2014/chart" uri="{C3380CC4-5D6E-409C-BE32-E72D297353CC}">
              <c16:uniqueId val="{00000000-A458-417C-B799-A130F936E556}"/>
            </c:ext>
          </c:extLst>
        </c:ser>
        <c:ser>
          <c:idx val="1"/>
          <c:order val="1"/>
          <c:tx>
            <c:strRef>
              <c:f>'1_特定健診受診状況分析'!$K$27</c:f>
              <c:strCache>
                <c:ptCount val="1"/>
                <c:pt idx="0">
                  <c:v>1回</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'1_特定健診受診状況分析'!$I$28:$I$32</c:f>
              <c:strCache>
                <c:ptCount val="5"/>
                <c:pt idx="0">
                  <c:v>40～49歳</c:v>
                </c:pt>
                <c:pt idx="1">
                  <c:v>50～59歳</c:v>
                </c:pt>
                <c:pt idx="2">
                  <c:v>60～64歳</c:v>
                </c:pt>
                <c:pt idx="3">
                  <c:v>65～69歳</c:v>
                </c:pt>
                <c:pt idx="4">
                  <c:v>70～74歳</c:v>
                </c:pt>
              </c:strCache>
            </c:strRef>
          </c:cat>
          <c:val>
            <c:numRef>
              <c:f>'1_特定健診受診状況分析'!$K$28:$K$32</c:f>
              <c:numCache>
                <c:formatCode>0.0_ </c:formatCode>
                <c:ptCount val="5"/>
                <c:pt idx="0">
                  <c:v>14.02439024390244</c:v>
                </c:pt>
                <c:pt idx="1">
                  <c:v>13.67741935483871</c:v>
                </c:pt>
                <c:pt idx="2">
                  <c:v>14.618973561430792</c:v>
                </c:pt>
                <c:pt idx="3">
                  <c:v>13.530655391120508</c:v>
                </c:pt>
                <c:pt idx="4">
                  <c:v>14.217328865485879</c:v>
                </c:pt>
              </c:numCache>
            </c:numRef>
          </c:val>
          <c:extLst>
            <c:ext xmlns:c16="http://schemas.microsoft.com/office/drawing/2014/chart" uri="{C3380CC4-5D6E-409C-BE32-E72D297353CC}">
              <c16:uniqueId val="{00000001-A458-417C-B799-A130F936E556}"/>
            </c:ext>
          </c:extLst>
        </c:ser>
        <c:ser>
          <c:idx val="2"/>
          <c:order val="2"/>
          <c:tx>
            <c:strRef>
              <c:f>'1_特定健診受診状況分析'!$L$27</c:f>
              <c:strCache>
                <c:ptCount val="1"/>
                <c:pt idx="0">
                  <c:v>2回</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'1_特定健診受診状況分析'!$I$28:$I$32</c:f>
              <c:strCache>
                <c:ptCount val="5"/>
                <c:pt idx="0">
                  <c:v>40～49歳</c:v>
                </c:pt>
                <c:pt idx="1">
                  <c:v>50～59歳</c:v>
                </c:pt>
                <c:pt idx="2">
                  <c:v>60～64歳</c:v>
                </c:pt>
                <c:pt idx="3">
                  <c:v>65～69歳</c:v>
                </c:pt>
                <c:pt idx="4">
                  <c:v>70～74歳</c:v>
                </c:pt>
              </c:strCache>
            </c:strRef>
          </c:cat>
          <c:val>
            <c:numRef>
              <c:f>'1_特定健診受診状況分析'!$L$28:$L$32</c:f>
              <c:numCache>
                <c:formatCode>0.0_ </c:formatCode>
                <c:ptCount val="5"/>
                <c:pt idx="0">
                  <c:v>11.38211382113821</c:v>
                </c:pt>
                <c:pt idx="1">
                  <c:v>13.161290322580646</c:v>
                </c:pt>
                <c:pt idx="2">
                  <c:v>12.441679626749611</c:v>
                </c:pt>
                <c:pt idx="3">
                  <c:v>17.40662438336857</c:v>
                </c:pt>
                <c:pt idx="4">
                  <c:v>18.764959310674964</c:v>
                </c:pt>
              </c:numCache>
            </c:numRef>
          </c:val>
          <c:extLst>
            <c:ext xmlns:c16="http://schemas.microsoft.com/office/drawing/2014/chart" uri="{C3380CC4-5D6E-409C-BE32-E72D297353CC}">
              <c16:uniqueId val="{00000002-A458-417C-B799-A130F936E556}"/>
            </c:ext>
          </c:extLst>
        </c:ser>
        <c:ser>
          <c:idx val="3"/>
          <c:order val="3"/>
          <c:tx>
            <c:strRef>
              <c:f>'1_特定健診受診状況分析'!$M$27</c:f>
              <c:strCache>
                <c:ptCount val="1"/>
                <c:pt idx="0">
                  <c:v>3回</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'1_特定健診受診状況分析'!$I$28:$I$32</c:f>
              <c:strCache>
                <c:ptCount val="5"/>
                <c:pt idx="0">
                  <c:v>40～49歳</c:v>
                </c:pt>
                <c:pt idx="1">
                  <c:v>50～59歳</c:v>
                </c:pt>
                <c:pt idx="2">
                  <c:v>60～64歳</c:v>
                </c:pt>
                <c:pt idx="3">
                  <c:v>65～69歳</c:v>
                </c:pt>
                <c:pt idx="4">
                  <c:v>70～74歳</c:v>
                </c:pt>
              </c:strCache>
            </c:strRef>
          </c:cat>
          <c:val>
            <c:numRef>
              <c:f>'1_特定健診受診状況分析'!$M$28:$M$32</c:f>
              <c:numCache>
                <c:formatCode>0.0_ </c:formatCode>
                <c:ptCount val="5"/>
                <c:pt idx="0">
                  <c:v>13.008130081300814</c:v>
                </c:pt>
                <c:pt idx="1">
                  <c:v>12.387096774193548</c:v>
                </c:pt>
                <c:pt idx="2">
                  <c:v>18.662519440124417</c:v>
                </c:pt>
                <c:pt idx="3">
                  <c:v>24.101479915433405</c:v>
                </c:pt>
                <c:pt idx="4">
                  <c:v>25.993298228817618</c:v>
                </c:pt>
              </c:numCache>
            </c:numRef>
          </c:val>
          <c:extLst>
            <c:ext xmlns:c16="http://schemas.microsoft.com/office/drawing/2014/chart" uri="{C3380CC4-5D6E-409C-BE32-E72D297353CC}">
              <c16:uniqueId val="{00000003-A458-417C-B799-A130F936E556}"/>
            </c:ext>
          </c:extLst>
        </c:ser>
        <c:dLbls>
          <c:dLblPos val="ctr"/>
          <c:showLegendKey val="0"/>
          <c:showVal val="1"/>
          <c:showCatName val="0"/>
          <c:showSerName val="0"/>
          <c:showPercent val="0"/>
          <c:showBubbleSize val="0"/>
        </c:dLbls>
        <c:gapWidth val="150"/>
        <c:overlap val="100"/>
        <c:axId val="264660400"/>
        <c:axId val="264659616"/>
      </c:barChart>
      <c:catAx>
        <c:axId val="264660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4659616"/>
        <c:crosses val="autoZero"/>
        <c:auto val="1"/>
        <c:lblAlgn val="ctr"/>
        <c:lblOffset val="100"/>
        <c:noMultiLvlLbl val="0"/>
      </c:catAx>
      <c:valAx>
        <c:axId val="264659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466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28920149762414"/>
          <c:y val="7.4690663667041621E-2"/>
          <c:w val="0.79114875857839695"/>
          <c:h val="0.76152702224646807"/>
        </c:manualLayout>
      </c:layout>
      <c:lineChart>
        <c:grouping val="standard"/>
        <c:varyColors val="0"/>
        <c:ser>
          <c:idx val="0"/>
          <c:order val="0"/>
          <c:tx>
            <c:strRef>
              <c:f>'6'!$I$57</c:f>
              <c:strCache>
                <c:ptCount val="1"/>
                <c:pt idx="0">
                  <c:v>那須町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'6'!$J$55:$M$56</c:f>
              <c:strCache>
                <c:ptCount val="4"/>
                <c:pt idx="0">
                  <c:v>H30</c:v>
                </c:pt>
                <c:pt idx="1">
                  <c:v>R01</c:v>
                </c:pt>
                <c:pt idx="2">
                  <c:v>R02</c:v>
                </c:pt>
                <c:pt idx="3">
                  <c:v>R03</c:v>
                </c:pt>
              </c:strCache>
            </c:strRef>
          </c:cat>
          <c:val>
            <c:numRef>
              <c:f>'6'!$J$57:$M$57</c:f>
              <c:numCache>
                <c:formatCode>#,##0.0_);[Red]\(#,##0.0\)</c:formatCode>
                <c:ptCount val="4"/>
                <c:pt idx="0">
                  <c:v>12.6</c:v>
                </c:pt>
                <c:pt idx="1">
                  <c:v>12.9</c:v>
                </c:pt>
                <c:pt idx="2">
                  <c:v>13.9</c:v>
                </c:pt>
                <c:pt idx="3">
                  <c:v>13.1</c:v>
                </c:pt>
              </c:numCache>
            </c:numRef>
          </c:val>
          <c:smooth val="0"/>
          <c:extLst>
            <c:ext xmlns:c16="http://schemas.microsoft.com/office/drawing/2014/chart" uri="{C3380CC4-5D6E-409C-BE32-E72D297353CC}">
              <c16:uniqueId val="{00000000-5F18-41A7-97B3-D006415592A2}"/>
            </c:ext>
          </c:extLst>
        </c:ser>
        <c:ser>
          <c:idx val="1"/>
          <c:order val="1"/>
          <c:tx>
            <c:strRef>
              <c:f>'6'!$I$58</c:f>
              <c:strCache>
                <c:ptCount val="1"/>
                <c:pt idx="0">
                  <c:v>栃木県</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'6'!$J$55:$M$56</c:f>
              <c:strCache>
                <c:ptCount val="4"/>
                <c:pt idx="0">
                  <c:v>H30</c:v>
                </c:pt>
                <c:pt idx="1">
                  <c:v>R01</c:v>
                </c:pt>
                <c:pt idx="2">
                  <c:v>R02</c:v>
                </c:pt>
                <c:pt idx="3">
                  <c:v>R03</c:v>
                </c:pt>
              </c:strCache>
            </c:strRef>
          </c:cat>
          <c:val>
            <c:numRef>
              <c:f>'6'!$J$58:$M$58</c:f>
              <c:numCache>
                <c:formatCode>#,##0.0_);[Red]\(#,##0.0\)</c:formatCode>
                <c:ptCount val="4"/>
                <c:pt idx="0">
                  <c:v>11.6</c:v>
                </c:pt>
                <c:pt idx="1">
                  <c:v>11.5</c:v>
                </c:pt>
                <c:pt idx="2">
                  <c:v>11.8</c:v>
                </c:pt>
                <c:pt idx="3">
                  <c:v>12</c:v>
                </c:pt>
              </c:numCache>
            </c:numRef>
          </c:val>
          <c:smooth val="0"/>
          <c:extLst>
            <c:ext xmlns:c16="http://schemas.microsoft.com/office/drawing/2014/chart" uri="{C3380CC4-5D6E-409C-BE32-E72D297353CC}">
              <c16:uniqueId val="{00000001-5F18-41A7-97B3-D006415592A2}"/>
            </c:ext>
          </c:extLst>
        </c:ser>
        <c:dLbls>
          <c:dLblPos val="t"/>
          <c:showLegendKey val="0"/>
          <c:showVal val="1"/>
          <c:showCatName val="0"/>
          <c:showSerName val="0"/>
          <c:showPercent val="0"/>
          <c:showBubbleSize val="0"/>
        </c:dLbls>
        <c:marker val="1"/>
        <c:smooth val="0"/>
        <c:axId val="264660008"/>
        <c:axId val="264664712"/>
      </c:lineChart>
      <c:catAx>
        <c:axId val="2646600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4664712"/>
        <c:crosses val="autoZero"/>
        <c:auto val="1"/>
        <c:lblAlgn val="ctr"/>
        <c:lblOffset val="100"/>
        <c:noMultiLvlLbl val="0"/>
      </c:catAx>
      <c:valAx>
        <c:axId val="26466471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4660008"/>
        <c:crosses val="autoZero"/>
        <c:crossBetween val="between"/>
        <c:majorUnit val="10"/>
      </c:valAx>
      <c:spPr>
        <a:noFill/>
        <a:ln>
          <a:noFill/>
        </a:ln>
        <a:effectLst/>
      </c:spPr>
    </c:plotArea>
    <c:legend>
      <c:legendPos val="r"/>
      <c:layout>
        <c:manualLayout>
          <c:xMode val="edge"/>
          <c:yMode val="edge"/>
          <c:x val="0.17726799858049425"/>
          <c:y val="0.91645097546420762"/>
          <c:w val="0.63936651136706457"/>
          <c:h val="6.338284007246747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12338964625658"/>
          <c:y val="4.8337367083620381E-2"/>
          <c:w val="0.6287071838990943"/>
          <c:h val="0.84196519890619403"/>
        </c:manualLayout>
      </c:layout>
      <c:barChart>
        <c:barDir val="bar"/>
        <c:grouping val="clustered"/>
        <c:varyColors val="0"/>
        <c:ser>
          <c:idx val="0"/>
          <c:order val="0"/>
          <c:tx>
            <c:strRef>
              <c:f>'6'!$C$2</c:f>
              <c:strCache>
                <c:ptCount val="1"/>
                <c:pt idx="0">
                  <c:v>那須町</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'6'!$B$7:$B$13</c:f>
              <c:strCache>
                <c:ptCount val="7"/>
                <c:pt idx="0">
                  <c:v>40～44歳</c:v>
                </c:pt>
                <c:pt idx="1">
                  <c:v>45～49歳</c:v>
                </c:pt>
                <c:pt idx="2">
                  <c:v>50～54歳</c:v>
                </c:pt>
                <c:pt idx="3">
                  <c:v>55～59歳</c:v>
                </c:pt>
                <c:pt idx="4">
                  <c:v>60～64歳</c:v>
                </c:pt>
                <c:pt idx="5">
                  <c:v>65～69歳</c:v>
                </c:pt>
                <c:pt idx="6">
                  <c:v>70～74歳</c:v>
                </c:pt>
              </c:strCache>
            </c:strRef>
          </c:cat>
          <c:val>
            <c:numRef>
              <c:f>'6'!$G$7:$G$13</c:f>
              <c:numCache>
                <c:formatCode>#,##0.0_ </c:formatCode>
                <c:ptCount val="7"/>
                <c:pt idx="0">
                  <c:v>14.7</c:v>
                </c:pt>
                <c:pt idx="1">
                  <c:v>16.7</c:v>
                </c:pt>
                <c:pt idx="2">
                  <c:v>15.5</c:v>
                </c:pt>
                <c:pt idx="3">
                  <c:v>15.9</c:v>
                </c:pt>
                <c:pt idx="4">
                  <c:v>13.1</c:v>
                </c:pt>
                <c:pt idx="5">
                  <c:v>14</c:v>
                </c:pt>
                <c:pt idx="6">
                  <c:v>11.3</c:v>
                </c:pt>
              </c:numCache>
            </c:numRef>
          </c:val>
          <c:extLst>
            <c:ext xmlns:c16="http://schemas.microsoft.com/office/drawing/2014/chart" uri="{C3380CC4-5D6E-409C-BE32-E72D297353CC}">
              <c16:uniqueId val="{00000000-41CF-48AF-96C0-4709C25FBDF9}"/>
            </c:ext>
          </c:extLst>
        </c:ser>
        <c:ser>
          <c:idx val="1"/>
          <c:order val="1"/>
          <c:tx>
            <c:strRef>
              <c:f>'6'!$L$2</c:f>
              <c:strCache>
                <c:ptCount val="1"/>
                <c:pt idx="0">
                  <c:v>栃木県</c:v>
                </c:pt>
              </c:strCache>
            </c:strRef>
          </c:tx>
          <c:spPr>
            <a:solidFill>
              <a:srgbClr val="ED7D31"/>
            </a:solidFill>
            <a:ln>
              <a:noFill/>
              <a:prstDash val="sysDot"/>
            </a:ln>
            <a:effectLst/>
          </c:spPr>
          <c:invertIfNegative val="0"/>
          <c:dLbls>
            <c:dLbl>
              <c:idx val="6"/>
              <c:layout>
                <c:manualLayout>
                  <c:x val="5.456914544503394E-2"/>
                  <c:y val="3.07285670664283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CF-48AF-96C0-4709C25FBDF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'6'!$B$7:$B$13</c:f>
              <c:strCache>
                <c:ptCount val="7"/>
                <c:pt idx="0">
                  <c:v>40～44歳</c:v>
                </c:pt>
                <c:pt idx="1">
                  <c:v>45～49歳</c:v>
                </c:pt>
                <c:pt idx="2">
                  <c:v>50～54歳</c:v>
                </c:pt>
                <c:pt idx="3">
                  <c:v>55～59歳</c:v>
                </c:pt>
                <c:pt idx="4">
                  <c:v>60～64歳</c:v>
                </c:pt>
                <c:pt idx="5">
                  <c:v>65～69歳</c:v>
                </c:pt>
                <c:pt idx="6">
                  <c:v>70～74歳</c:v>
                </c:pt>
              </c:strCache>
            </c:strRef>
          </c:cat>
          <c:val>
            <c:numRef>
              <c:f>'6'!$N$7:$N$13</c:f>
              <c:numCache>
                <c:formatCode>#,##0.0_ </c:formatCode>
                <c:ptCount val="7"/>
                <c:pt idx="0">
                  <c:v>12.6</c:v>
                </c:pt>
                <c:pt idx="1">
                  <c:v>14.4</c:v>
                </c:pt>
                <c:pt idx="2">
                  <c:v>14.2</c:v>
                </c:pt>
                <c:pt idx="3">
                  <c:v>12.2</c:v>
                </c:pt>
                <c:pt idx="4">
                  <c:v>11.5</c:v>
                </c:pt>
                <c:pt idx="5">
                  <c:v>11.8</c:v>
                </c:pt>
                <c:pt idx="6">
                  <c:v>11.7</c:v>
                </c:pt>
              </c:numCache>
            </c:numRef>
          </c:val>
          <c:extLst>
            <c:ext xmlns:c16="http://schemas.microsoft.com/office/drawing/2014/chart" uri="{C3380CC4-5D6E-409C-BE32-E72D297353CC}">
              <c16:uniqueId val="{00000002-41CF-48AF-96C0-4709C25FBDF9}"/>
            </c:ext>
          </c:extLst>
        </c:ser>
        <c:dLbls>
          <c:showLegendKey val="0"/>
          <c:showVal val="0"/>
          <c:showCatName val="0"/>
          <c:showSerName val="0"/>
          <c:showPercent val="0"/>
          <c:showBubbleSize val="0"/>
        </c:dLbls>
        <c:gapWidth val="150"/>
        <c:axId val="264661576"/>
        <c:axId val="403760408"/>
      </c:barChart>
      <c:catAx>
        <c:axId val="26466157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03760408"/>
        <c:crosses val="autoZero"/>
        <c:auto val="1"/>
        <c:lblAlgn val="ctr"/>
        <c:lblOffset val="100"/>
        <c:noMultiLvlLbl val="0"/>
      </c:catAx>
      <c:valAx>
        <c:axId val="403760408"/>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64661576"/>
        <c:crosses val="autoZero"/>
        <c:crossBetween val="between"/>
        <c:majorUnit val="10"/>
      </c:valAx>
      <c:spPr>
        <a:noFill/>
        <a:ln>
          <a:noFill/>
        </a:ln>
        <a:effectLst/>
      </c:spPr>
    </c:plotArea>
    <c:legend>
      <c:legendPos val="r"/>
      <c:layout>
        <c:manualLayout>
          <c:xMode val="edge"/>
          <c:yMode val="edge"/>
          <c:x val="0.68407398852147328"/>
          <c:y val="0.71735735353128038"/>
          <c:w val="0.16152608105669031"/>
          <c:h val="0.1491308319700419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800">
          <a:latin typeface="メイリオ" panose="020B0604030504040204" pitchFamily="50" charset="-128"/>
          <a:ea typeface="メイリオ" panose="020B0604030504040204" pitchFamily="50" charset="-128"/>
        </a:defRPr>
      </a:pPr>
      <a:endParaRPr lang="ja-JP"/>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積極的支援</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グラフ!$DR$15</c:f>
              <c:strCache>
                <c:ptCount val="1"/>
                <c:pt idx="0">
                  <c:v>終了</c:v>
                </c:pt>
              </c:strCache>
            </c:strRef>
          </c:tx>
          <c:spPr>
            <a:solidFill>
              <a:schemeClr val="accent1"/>
            </a:solidFill>
            <a:ln>
              <a:noFill/>
            </a:ln>
            <a:effectLst/>
          </c:spPr>
          <c:invertIfNegative val="0"/>
          <c:dLbls>
            <c:dLbl>
              <c:idx val="0"/>
              <c:layout>
                <c:manualLayout>
                  <c:x val="7.2368411055613896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35-4A4B-817B-9AA1679AFC4D}"/>
                </c:ext>
              </c:extLst>
            </c:dLbl>
            <c:dLbl>
              <c:idx val="1"/>
              <c:layout>
                <c:manualLayout>
                  <c:x val="6.75438503185729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35-4A4B-817B-9AA1679AFC4D}"/>
                </c:ext>
              </c:extLst>
            </c:dLbl>
            <c:dLbl>
              <c:idx val="2"/>
              <c:layout>
                <c:manualLayout>
                  <c:x val="7.23684110556138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35-4A4B-817B-9AA1679AFC4D}"/>
                </c:ext>
              </c:extLst>
            </c:dLbl>
            <c:dLbl>
              <c:idx val="3"/>
              <c:layout>
                <c:manualLayout>
                  <c:x val="7.7192971792654733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35-4A4B-817B-9AA1679AFC4D}"/>
                </c:ext>
              </c:extLst>
            </c:dLbl>
            <c:dLbl>
              <c:idx val="4"/>
              <c:layout>
                <c:manualLayout>
                  <c:x val="7.23684110556138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35-4A4B-817B-9AA1679AFC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グラフ!$DS$13:$DW$13</c:f>
              <c:strCache>
                <c:ptCount val="5"/>
                <c:pt idx="0">
                  <c:v>H30</c:v>
                </c:pt>
                <c:pt idx="1">
                  <c:v>R01</c:v>
                </c:pt>
                <c:pt idx="2">
                  <c:v>R02</c:v>
                </c:pt>
                <c:pt idx="3">
                  <c:v>R03</c:v>
                </c:pt>
                <c:pt idx="4">
                  <c:v>R04</c:v>
                </c:pt>
              </c:strCache>
            </c:strRef>
          </c:cat>
          <c:val>
            <c:numRef>
              <c:f>グラフ!$DS$15:$DW$15</c:f>
              <c:numCache>
                <c:formatCode>General</c:formatCode>
                <c:ptCount val="5"/>
                <c:pt idx="0">
                  <c:v>30.1</c:v>
                </c:pt>
                <c:pt idx="1">
                  <c:v>19.399999999999999</c:v>
                </c:pt>
                <c:pt idx="2">
                  <c:v>8.6999999999999993</c:v>
                </c:pt>
                <c:pt idx="3">
                  <c:v>19.3</c:v>
                </c:pt>
                <c:pt idx="4">
                  <c:v>40.4</c:v>
                </c:pt>
              </c:numCache>
            </c:numRef>
          </c:val>
          <c:extLst>
            <c:ext xmlns:c16="http://schemas.microsoft.com/office/drawing/2014/chart" uri="{C3380CC4-5D6E-409C-BE32-E72D297353CC}">
              <c16:uniqueId val="{00000005-1F35-4A4B-817B-9AA1679AFC4D}"/>
            </c:ext>
          </c:extLst>
        </c:ser>
        <c:ser>
          <c:idx val="1"/>
          <c:order val="1"/>
          <c:tx>
            <c:strRef>
              <c:f>グラフ!$DR$16</c:f>
              <c:strCache>
                <c:ptCount val="1"/>
                <c:pt idx="0">
                  <c:v>脱落</c:v>
                </c:pt>
              </c:strCache>
            </c:strRef>
          </c:tx>
          <c:spPr>
            <a:solidFill>
              <a:schemeClr val="accent2"/>
            </a:solidFill>
            <a:ln>
              <a:noFill/>
            </a:ln>
            <a:effectLst/>
          </c:spPr>
          <c:invertIfNegative val="0"/>
          <c:dLbls>
            <c:dLbl>
              <c:idx val="0"/>
              <c:layout>
                <c:manualLayout>
                  <c:x val="-2.2112314601425716E-17"/>
                  <c:y val="-5.092592592592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35-4A4B-817B-9AA1679AFC4D}"/>
                </c:ext>
              </c:extLst>
            </c:dLbl>
            <c:dLbl>
              <c:idx val="1"/>
              <c:layout>
                <c:manualLayout>
                  <c:x val="9.6491214740818069E-3"/>
                  <c:y val="-5.5555555555555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35-4A4B-817B-9AA1679AFC4D}"/>
                </c:ext>
              </c:extLst>
            </c:dLbl>
            <c:dLbl>
              <c:idx val="2"/>
              <c:layout>
                <c:manualLayout>
                  <c:x val="4.824560737040926E-3"/>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35-4A4B-817B-9AA1679AFC4D}"/>
                </c:ext>
              </c:extLst>
            </c:dLbl>
            <c:dLbl>
              <c:idx val="3"/>
              <c:layout>
                <c:manualLayout>
                  <c:x val="4.8245607370408375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35-4A4B-817B-9AA1679AFC4D}"/>
                </c:ext>
              </c:extLst>
            </c:dLbl>
            <c:dLbl>
              <c:idx val="4"/>
              <c:layout>
                <c:manualLayout>
                  <c:x val="-1.7689851681140573E-16"/>
                  <c:y val="-7.407407407407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35-4A4B-817B-9AA1679AFC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グラフ!$DS$13:$DW$13</c:f>
              <c:strCache>
                <c:ptCount val="5"/>
                <c:pt idx="0">
                  <c:v>H30</c:v>
                </c:pt>
                <c:pt idx="1">
                  <c:v>R01</c:v>
                </c:pt>
                <c:pt idx="2">
                  <c:v>R02</c:v>
                </c:pt>
                <c:pt idx="3">
                  <c:v>R03</c:v>
                </c:pt>
                <c:pt idx="4">
                  <c:v>R04</c:v>
                </c:pt>
              </c:strCache>
            </c:strRef>
          </c:cat>
          <c:val>
            <c:numRef>
              <c:f>グラフ!$DS$16:$DW$16</c:f>
              <c:numCache>
                <c:formatCode>General</c:formatCode>
                <c:ptCount val="5"/>
                <c:pt idx="0">
                  <c:v>4.1000000000000014</c:v>
                </c:pt>
                <c:pt idx="1">
                  <c:v>1.6000000000000014</c:v>
                </c:pt>
                <c:pt idx="2">
                  <c:v>4.3000000000000007</c:v>
                </c:pt>
                <c:pt idx="3">
                  <c:v>5.3000000000000007</c:v>
                </c:pt>
                <c:pt idx="4">
                  <c:v>6.3999999999999986</c:v>
                </c:pt>
              </c:numCache>
            </c:numRef>
          </c:val>
          <c:extLst>
            <c:ext xmlns:c16="http://schemas.microsoft.com/office/drawing/2014/chart" uri="{C3380CC4-5D6E-409C-BE32-E72D297353CC}">
              <c16:uniqueId val="{0000000B-1F35-4A4B-817B-9AA1679AFC4D}"/>
            </c:ext>
          </c:extLst>
        </c:ser>
        <c:dLbls>
          <c:showLegendKey val="0"/>
          <c:showVal val="0"/>
          <c:showCatName val="0"/>
          <c:showSerName val="0"/>
          <c:showPercent val="0"/>
          <c:showBubbleSize val="0"/>
        </c:dLbls>
        <c:gapWidth val="150"/>
        <c:overlap val="100"/>
        <c:axId val="403760016"/>
        <c:axId val="403757664"/>
      </c:barChart>
      <c:catAx>
        <c:axId val="40376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57664"/>
        <c:crosses val="autoZero"/>
        <c:auto val="1"/>
        <c:lblAlgn val="ctr"/>
        <c:lblOffset val="100"/>
        <c:noMultiLvlLbl val="0"/>
      </c:catAx>
      <c:valAx>
        <c:axId val="40375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6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動機付け支援</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グラフ!$DR$18</c:f>
              <c:strCache>
                <c:ptCount val="1"/>
                <c:pt idx="0">
                  <c:v>終了</c:v>
                </c:pt>
              </c:strCache>
            </c:strRef>
          </c:tx>
          <c:spPr>
            <a:solidFill>
              <a:schemeClr val="accent1"/>
            </a:solidFill>
            <a:ln>
              <a:noFill/>
            </a:ln>
            <a:effectLst/>
          </c:spPr>
          <c:invertIfNegative val="0"/>
          <c:dLbls>
            <c:dLbl>
              <c:idx val="0"/>
              <c:layout>
                <c:manualLayout>
                  <c:x val="7.719297179265481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B5-4E5B-A9E0-4FD683462D29}"/>
                </c:ext>
              </c:extLst>
            </c:dLbl>
            <c:dLbl>
              <c:idx val="1"/>
              <c:layout>
                <c:manualLayout>
                  <c:x val="8.201753252969573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B5-4E5B-A9E0-4FD683462D29}"/>
                </c:ext>
              </c:extLst>
            </c:dLbl>
            <c:dLbl>
              <c:idx val="2"/>
              <c:layout>
                <c:manualLayout>
                  <c:x val="8.2017532529695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B5-4E5B-A9E0-4FD683462D29}"/>
                </c:ext>
              </c:extLst>
            </c:dLbl>
            <c:dLbl>
              <c:idx val="3"/>
              <c:layout>
                <c:manualLayout>
                  <c:x val="8.2017532529695653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B5-4E5B-A9E0-4FD683462D29}"/>
                </c:ext>
              </c:extLst>
            </c:dLbl>
            <c:dLbl>
              <c:idx val="4"/>
              <c:layout>
                <c:manualLayout>
                  <c:x val="8.201753252969556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B5-4E5B-A9E0-4FD683462D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グラフ!$DS$13:$DW$13</c:f>
              <c:strCache>
                <c:ptCount val="5"/>
                <c:pt idx="0">
                  <c:v>H30</c:v>
                </c:pt>
                <c:pt idx="1">
                  <c:v>R01</c:v>
                </c:pt>
                <c:pt idx="2">
                  <c:v>R02</c:v>
                </c:pt>
                <c:pt idx="3">
                  <c:v>R03</c:v>
                </c:pt>
                <c:pt idx="4">
                  <c:v>R04</c:v>
                </c:pt>
              </c:strCache>
            </c:strRef>
          </c:cat>
          <c:val>
            <c:numRef>
              <c:f>グラフ!$DS$18:$DW$18</c:f>
              <c:numCache>
                <c:formatCode>General</c:formatCode>
                <c:ptCount val="5"/>
                <c:pt idx="0">
                  <c:v>38.5</c:v>
                </c:pt>
                <c:pt idx="1">
                  <c:v>37</c:v>
                </c:pt>
                <c:pt idx="2">
                  <c:v>26.5</c:v>
                </c:pt>
                <c:pt idx="3">
                  <c:v>40.799999999999997</c:v>
                </c:pt>
                <c:pt idx="4">
                  <c:v>53.6</c:v>
                </c:pt>
              </c:numCache>
            </c:numRef>
          </c:val>
          <c:extLst>
            <c:ext xmlns:c16="http://schemas.microsoft.com/office/drawing/2014/chart" uri="{C3380CC4-5D6E-409C-BE32-E72D297353CC}">
              <c16:uniqueId val="{00000005-C3B5-4E5B-A9E0-4FD683462D29}"/>
            </c:ext>
          </c:extLst>
        </c:ser>
        <c:ser>
          <c:idx val="1"/>
          <c:order val="1"/>
          <c:tx>
            <c:strRef>
              <c:f>グラフ!$DR$19</c:f>
              <c:strCache>
                <c:ptCount val="1"/>
                <c:pt idx="0">
                  <c:v>脱落</c:v>
                </c:pt>
              </c:strCache>
            </c:strRef>
          </c:tx>
          <c:spPr>
            <a:solidFill>
              <a:schemeClr val="accent2"/>
            </a:solidFill>
            <a:ln>
              <a:noFill/>
            </a:ln>
            <a:effectLst/>
          </c:spPr>
          <c:invertIfNegative val="0"/>
          <c:dLbls>
            <c:dLbl>
              <c:idx val="0"/>
              <c:layout>
                <c:manualLayout>
                  <c:x val="-2.2112314601425716E-17"/>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B5-4E5B-A9E0-4FD683462D29}"/>
                </c:ext>
              </c:extLst>
            </c:dLbl>
            <c:dLbl>
              <c:idx val="1"/>
              <c:layout>
                <c:manualLayout>
                  <c:x val="-4.4224629202851432E-17"/>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B5-4E5B-A9E0-4FD683462D29}"/>
                </c:ext>
              </c:extLst>
            </c:dLbl>
            <c:dLbl>
              <c:idx val="2"/>
              <c:layout>
                <c:manualLayout>
                  <c:x val="0"/>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B5-4E5B-A9E0-4FD683462D29}"/>
                </c:ext>
              </c:extLst>
            </c:dLbl>
            <c:dLbl>
              <c:idx val="3"/>
              <c:layout>
                <c:manualLayout>
                  <c:x val="0"/>
                  <c:y val="-6.944444444444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B5-4E5B-A9E0-4FD683462D29}"/>
                </c:ext>
              </c:extLst>
            </c:dLbl>
            <c:dLbl>
              <c:idx val="4"/>
              <c:layout>
                <c:manualLayout>
                  <c:x val="-1.7689851681140573E-16"/>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B5-4E5B-A9E0-4FD683462D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グラフ!$DS$13:$DW$13</c:f>
              <c:strCache>
                <c:ptCount val="5"/>
                <c:pt idx="0">
                  <c:v>H30</c:v>
                </c:pt>
                <c:pt idx="1">
                  <c:v>R01</c:v>
                </c:pt>
                <c:pt idx="2">
                  <c:v>R02</c:v>
                </c:pt>
                <c:pt idx="3">
                  <c:v>R03</c:v>
                </c:pt>
                <c:pt idx="4">
                  <c:v>R04</c:v>
                </c:pt>
              </c:strCache>
            </c:strRef>
          </c:cat>
          <c:val>
            <c:numRef>
              <c:f>グラフ!$DS$19:$DW$19</c:f>
              <c:numCache>
                <c:formatCode>General</c:formatCode>
                <c:ptCount val="5"/>
                <c:pt idx="0">
                  <c:v>2.5</c:v>
                </c:pt>
                <c:pt idx="1">
                  <c:v>1.1000000000000014</c:v>
                </c:pt>
                <c:pt idx="2">
                  <c:v>8.2999999999999972</c:v>
                </c:pt>
                <c:pt idx="3">
                  <c:v>6.4000000000000057</c:v>
                </c:pt>
                <c:pt idx="4">
                  <c:v>2.6999999999999957</c:v>
                </c:pt>
              </c:numCache>
            </c:numRef>
          </c:val>
          <c:extLst>
            <c:ext xmlns:c16="http://schemas.microsoft.com/office/drawing/2014/chart" uri="{C3380CC4-5D6E-409C-BE32-E72D297353CC}">
              <c16:uniqueId val="{0000000B-C3B5-4E5B-A9E0-4FD683462D29}"/>
            </c:ext>
          </c:extLst>
        </c:ser>
        <c:dLbls>
          <c:showLegendKey val="0"/>
          <c:showVal val="0"/>
          <c:showCatName val="0"/>
          <c:showSerName val="0"/>
          <c:showPercent val="0"/>
          <c:showBubbleSize val="0"/>
        </c:dLbls>
        <c:gapWidth val="150"/>
        <c:overlap val="100"/>
        <c:axId val="403761584"/>
        <c:axId val="403761976"/>
      </c:barChart>
      <c:catAx>
        <c:axId val="40376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61976"/>
        <c:crosses val="autoZero"/>
        <c:auto val="1"/>
        <c:lblAlgn val="ctr"/>
        <c:lblOffset val="100"/>
        <c:noMultiLvlLbl val="0"/>
      </c:catAx>
      <c:valAx>
        <c:axId val="403761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6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93511052082345E-2"/>
          <c:y val="0.11748264912233522"/>
          <c:w val="0.8747175789773266"/>
          <c:h val="0.71459196274058479"/>
        </c:manualLayout>
      </c:layout>
      <c:lineChart>
        <c:grouping val="standard"/>
        <c:varyColors val="0"/>
        <c:ser>
          <c:idx val="0"/>
          <c:order val="0"/>
          <c:tx>
            <c:strRef>
              <c:f>表!$AC$4</c:f>
              <c:strCache>
                <c:ptCount val="1"/>
                <c:pt idx="0">
                  <c:v>那須町</c:v>
                </c:pt>
              </c:strCache>
            </c:strRef>
          </c:tx>
          <c:spPr>
            <a:ln w="34925" cap="rnd">
              <a:solidFill>
                <a:schemeClr val="accent1"/>
              </a:solidFill>
              <a:round/>
            </a:ln>
            <a:effectLst/>
          </c:spPr>
          <c:marker>
            <c:symbol val="circle"/>
            <c:size val="5"/>
            <c:spPr>
              <a:solidFill>
                <a:schemeClr val="accent1"/>
              </a:solidFill>
              <a:ln w="19050">
                <a:solidFill>
                  <a:schemeClr val="accent1"/>
                </a:solidFill>
              </a:ln>
              <a:effectLst/>
            </c:spPr>
          </c:marker>
          <c:dLbls>
            <c:dLbl>
              <c:idx val="1"/>
              <c:layout>
                <c:manualLayout>
                  <c:x val="-4.0227092291231913E-2"/>
                  <c:y val="-7.2836486683281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BD-4985-B446-2C52715BD70C}"/>
                </c:ext>
              </c:extLst>
            </c:dLbl>
            <c:dLbl>
              <c:idx val="2"/>
              <c:layout>
                <c:manualLayout>
                  <c:x val="-5.2604659150072446E-2"/>
                  <c:y val="9.3620967724351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BD-4985-B446-2C52715BD70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表!$AB$5:$AB$9</c:f>
              <c:strCache>
                <c:ptCount val="5"/>
                <c:pt idx="0">
                  <c:v>H30</c:v>
                </c:pt>
                <c:pt idx="1">
                  <c:v>R01</c:v>
                </c:pt>
                <c:pt idx="2">
                  <c:v>R02</c:v>
                </c:pt>
                <c:pt idx="3">
                  <c:v>R03</c:v>
                </c:pt>
                <c:pt idx="4">
                  <c:v>R04</c:v>
                </c:pt>
              </c:strCache>
            </c:strRef>
          </c:cat>
          <c:val>
            <c:numRef>
              <c:f>表!$AC$5:$AC$9</c:f>
              <c:numCache>
                <c:formatCode>General</c:formatCode>
                <c:ptCount val="5"/>
                <c:pt idx="0">
                  <c:v>36.799999999999997</c:v>
                </c:pt>
                <c:pt idx="1">
                  <c:v>34.9</c:v>
                </c:pt>
                <c:pt idx="2">
                  <c:v>23.2</c:v>
                </c:pt>
                <c:pt idx="3">
                  <c:v>36.799999999999997</c:v>
                </c:pt>
                <c:pt idx="4">
                  <c:v>54.6</c:v>
                </c:pt>
              </c:numCache>
            </c:numRef>
          </c:val>
          <c:smooth val="0"/>
          <c:extLst>
            <c:ext xmlns:c16="http://schemas.microsoft.com/office/drawing/2014/chart" uri="{C3380CC4-5D6E-409C-BE32-E72D297353CC}">
              <c16:uniqueId val="{00000001-0CBD-4985-B446-2C52715BD70C}"/>
            </c:ext>
          </c:extLst>
        </c:ser>
        <c:ser>
          <c:idx val="4"/>
          <c:order val="1"/>
          <c:tx>
            <c:strRef>
              <c:f>表!$AG$4</c:f>
              <c:strCache>
                <c:ptCount val="1"/>
                <c:pt idx="0">
                  <c:v>栃木県</c:v>
                </c:pt>
              </c:strCache>
            </c:strRef>
          </c:tx>
          <c:spPr>
            <a:ln w="34925" cap="rnd">
              <a:solidFill>
                <a:schemeClr val="accent2"/>
              </a:solidFill>
              <a:round/>
            </a:ln>
            <a:effectLst/>
          </c:spPr>
          <c:marker>
            <c:symbol val="circle"/>
            <c:size val="5"/>
            <c:spPr>
              <a:solidFill>
                <a:schemeClr val="accent2"/>
              </a:solidFill>
              <a:ln w="19050">
                <a:solidFill>
                  <a:schemeClr val="accent2"/>
                </a:solidFill>
              </a:ln>
              <a:effectLst/>
            </c:spPr>
          </c:marker>
          <c:dLbls>
            <c:dLbl>
              <c:idx val="0"/>
              <c:layout>
                <c:manualLayout>
                  <c:x val="-0.10459043995720285"/>
                  <c:y val="-2.7126801601140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BD-4985-B446-2C52715BD70C}"/>
                </c:ext>
              </c:extLst>
            </c:dLbl>
            <c:dLbl>
              <c:idx val="1"/>
              <c:layout>
                <c:manualLayout>
                  <c:x val="-6.1887834294207416E-4"/>
                  <c:y val="-4.1191320087953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BD-4985-B446-2C52715BD70C}"/>
                </c:ext>
              </c:extLst>
            </c:dLbl>
            <c:dLbl>
              <c:idx val="3"/>
              <c:layout>
                <c:manualLayout>
                  <c:x val="-2.0422985317087038E-2"/>
                  <c:y val="-3.41590608445466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BD-4985-B446-2C52715BD70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表!$AB$5:$AB$9</c:f>
              <c:strCache>
                <c:ptCount val="5"/>
                <c:pt idx="0">
                  <c:v>H30</c:v>
                </c:pt>
                <c:pt idx="1">
                  <c:v>R01</c:v>
                </c:pt>
                <c:pt idx="2">
                  <c:v>R02</c:v>
                </c:pt>
                <c:pt idx="3">
                  <c:v>R03</c:v>
                </c:pt>
                <c:pt idx="4">
                  <c:v>R04</c:v>
                </c:pt>
              </c:strCache>
            </c:strRef>
          </c:cat>
          <c:val>
            <c:numRef>
              <c:f>表!$AG$5:$AG$9</c:f>
              <c:numCache>
                <c:formatCode>General</c:formatCode>
                <c:ptCount val="5"/>
                <c:pt idx="0">
                  <c:v>33.5</c:v>
                </c:pt>
                <c:pt idx="1">
                  <c:v>31.2</c:v>
                </c:pt>
                <c:pt idx="2">
                  <c:v>31.4</c:v>
                </c:pt>
                <c:pt idx="3">
                  <c:v>30.4</c:v>
                </c:pt>
                <c:pt idx="4">
                  <c:v>30.5</c:v>
                </c:pt>
              </c:numCache>
            </c:numRef>
          </c:val>
          <c:smooth val="0"/>
          <c:extLst>
            <c:ext xmlns:c16="http://schemas.microsoft.com/office/drawing/2014/chart" uri="{C3380CC4-5D6E-409C-BE32-E72D297353CC}">
              <c16:uniqueId val="{00000005-0CBD-4985-B446-2C52715BD70C}"/>
            </c:ext>
          </c:extLst>
        </c:ser>
        <c:ser>
          <c:idx val="2"/>
          <c:order val="2"/>
          <c:tx>
            <c:strRef>
              <c:f>表!$AE$4</c:f>
              <c:strCache>
                <c:ptCount val="1"/>
                <c:pt idx="0">
                  <c:v>全国</c:v>
                </c:pt>
              </c:strCache>
            </c:strRef>
          </c:tx>
          <c:spPr>
            <a:ln w="34925" cap="rnd">
              <a:solidFill>
                <a:schemeClr val="accent3"/>
              </a:solidFill>
              <a:prstDash val="dash"/>
              <a:round/>
            </a:ln>
            <a:effectLst/>
          </c:spPr>
          <c:marker>
            <c:symbol val="circle"/>
            <c:size val="5"/>
            <c:spPr>
              <a:solidFill>
                <a:schemeClr val="accent3"/>
              </a:solidFill>
              <a:ln w="19050">
                <a:solidFill>
                  <a:schemeClr val="accent3"/>
                </a:solidFill>
              </a:ln>
              <a:effectLst/>
            </c:spPr>
          </c:marker>
          <c:dLbls>
            <c:dLbl>
              <c:idx val="2"/>
              <c:layout>
                <c:manualLayout>
                  <c:x val="-8.0454184582463735E-3"/>
                  <c:y val="-5.7265709548960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BD-4985-B446-2C52715BD70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表!$AB$5:$AB$9</c:f>
              <c:strCache>
                <c:ptCount val="5"/>
                <c:pt idx="0">
                  <c:v>H30</c:v>
                </c:pt>
                <c:pt idx="1">
                  <c:v>R01</c:v>
                </c:pt>
                <c:pt idx="2">
                  <c:v>R02</c:v>
                </c:pt>
                <c:pt idx="3">
                  <c:v>R03</c:v>
                </c:pt>
                <c:pt idx="4">
                  <c:v>R04</c:v>
                </c:pt>
              </c:strCache>
            </c:strRef>
          </c:cat>
          <c:val>
            <c:numRef>
              <c:f>表!$AE$5:$AE$9</c:f>
              <c:numCache>
                <c:formatCode>General</c:formatCode>
                <c:ptCount val="5"/>
                <c:pt idx="0">
                  <c:v>28.8</c:v>
                </c:pt>
                <c:pt idx="1">
                  <c:v>29.3</c:v>
                </c:pt>
                <c:pt idx="2">
                  <c:v>27.9</c:v>
                </c:pt>
                <c:pt idx="3">
                  <c:v>27.9</c:v>
                </c:pt>
                <c:pt idx="4">
                  <c:v>24.6</c:v>
                </c:pt>
              </c:numCache>
            </c:numRef>
          </c:val>
          <c:smooth val="0"/>
          <c:extLst>
            <c:ext xmlns:c16="http://schemas.microsoft.com/office/drawing/2014/chart" uri="{C3380CC4-5D6E-409C-BE32-E72D297353CC}">
              <c16:uniqueId val="{00000007-0CBD-4985-B446-2C52715BD70C}"/>
            </c:ext>
          </c:extLst>
        </c:ser>
        <c:dLbls>
          <c:showLegendKey val="0"/>
          <c:showVal val="0"/>
          <c:showCatName val="0"/>
          <c:showSerName val="0"/>
          <c:showPercent val="0"/>
          <c:showBubbleSize val="0"/>
        </c:dLbls>
        <c:marker val="1"/>
        <c:smooth val="0"/>
        <c:axId val="403758840"/>
        <c:axId val="403758056"/>
      </c:lineChart>
      <c:catAx>
        <c:axId val="40375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403758056"/>
        <c:crosses val="autoZero"/>
        <c:auto val="1"/>
        <c:lblAlgn val="ctr"/>
        <c:lblOffset val="100"/>
        <c:noMultiLvlLbl val="0"/>
      </c:catAx>
      <c:valAx>
        <c:axId val="403758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solidFill>
                    <a:latin typeface="+mn-lt"/>
                    <a:ea typeface="+mn-ea"/>
                    <a:cs typeface="+mn-cs"/>
                  </a:defRPr>
                </a:pPr>
                <a:r>
                  <a:rPr lang="ja-JP" sz="900">
                    <a:solidFill>
                      <a:schemeClr val="tx1"/>
                    </a:solidFill>
                  </a:rPr>
                  <a:t>（％）</a:t>
                </a:r>
              </a:p>
            </c:rich>
          </c:tx>
          <c:layout>
            <c:manualLayout>
              <c:xMode val="edge"/>
              <c:yMode val="edge"/>
              <c:x val="1.9142150800087871E-2"/>
              <c:y val="3.5133389306163818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403758840"/>
        <c:crosses val="autoZero"/>
        <c:crossBetween val="between"/>
      </c:valAx>
      <c:spPr>
        <a:noFill/>
        <a:ln>
          <a:noFill/>
        </a:ln>
        <a:effectLst/>
      </c:spPr>
    </c:plotArea>
    <c:legend>
      <c:legendPos val="b"/>
      <c:layout>
        <c:manualLayout>
          <c:xMode val="edge"/>
          <c:yMode val="edge"/>
          <c:x val="0.24337005864627623"/>
          <c:y val="0.91905398947818961"/>
          <c:w val="0.57755637202014942"/>
          <c:h val="4.232002870386149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ea"/>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女性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グラフ出力用!$A$11</c:f>
              <c:strCache>
                <c:ptCount val="1"/>
                <c:pt idx="0">
                  <c:v>那須町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グラフ出力用!$K$10:$M$10</c:f>
              <c:strCache>
                <c:ptCount val="3"/>
                <c:pt idx="0">
                  <c:v>総 数</c:v>
                </c:pt>
                <c:pt idx="1">
                  <c:v>脳内出血</c:v>
                </c:pt>
                <c:pt idx="2">
                  <c:v>脳梗塞</c:v>
                </c:pt>
              </c:strCache>
            </c:strRef>
          </c:cat>
          <c:val>
            <c:numRef>
              <c:f>グラフ出力用!$K$11:$M$11</c:f>
              <c:numCache>
                <c:formatCode>0</c:formatCode>
                <c:ptCount val="3"/>
                <c:pt idx="0">
                  <c:v>109.09099999999999</c:v>
                </c:pt>
                <c:pt idx="1">
                  <c:v>130.25299999999999</c:v>
                </c:pt>
                <c:pt idx="2">
                  <c:v>105.432</c:v>
                </c:pt>
              </c:numCache>
            </c:numRef>
          </c:val>
          <c:extLst>
            <c:ext xmlns:c16="http://schemas.microsoft.com/office/drawing/2014/chart" uri="{C3380CC4-5D6E-409C-BE32-E72D297353CC}">
              <c16:uniqueId val="{00000000-ACC8-468E-B433-375FE3272E48}"/>
            </c:ext>
          </c:extLst>
        </c:ser>
        <c:ser>
          <c:idx val="1"/>
          <c:order val="1"/>
          <c:tx>
            <c:strRef>
              <c:f>グラフ出力用!$A$12</c:f>
              <c:strCache>
                <c:ptCount val="1"/>
                <c:pt idx="0">
                  <c:v>栃木県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グラフ出力用!$K$10:$M$10</c:f>
              <c:strCache>
                <c:ptCount val="3"/>
                <c:pt idx="0">
                  <c:v>総 数</c:v>
                </c:pt>
                <c:pt idx="1">
                  <c:v>脳内出血</c:v>
                </c:pt>
                <c:pt idx="2">
                  <c:v>脳梗塞</c:v>
                </c:pt>
              </c:strCache>
            </c:strRef>
          </c:cat>
          <c:val>
            <c:numRef>
              <c:f>グラフ出力用!$K$12:$M$12</c:f>
              <c:numCache>
                <c:formatCode>0</c:formatCode>
                <c:ptCount val="3"/>
                <c:pt idx="0">
                  <c:v>134.85499999999999</c:v>
                </c:pt>
                <c:pt idx="1">
                  <c:v>141.572</c:v>
                </c:pt>
                <c:pt idx="2">
                  <c:v>131.6</c:v>
                </c:pt>
              </c:numCache>
            </c:numRef>
          </c:val>
          <c:extLst>
            <c:ext xmlns:c16="http://schemas.microsoft.com/office/drawing/2014/chart" uri="{C3380CC4-5D6E-409C-BE32-E72D297353CC}">
              <c16:uniqueId val="{00000001-ACC8-468E-B433-375FE3272E48}"/>
            </c:ext>
          </c:extLst>
        </c:ser>
        <c:dLbls>
          <c:dLblPos val="outEnd"/>
          <c:showLegendKey val="0"/>
          <c:showVal val="1"/>
          <c:showCatName val="0"/>
          <c:showSerName val="0"/>
          <c:showPercent val="0"/>
          <c:showBubbleSize val="0"/>
        </c:dLbls>
        <c:gapWidth val="219"/>
        <c:overlap val="-27"/>
        <c:axId val="257556184"/>
        <c:axId val="257562064"/>
      </c:barChart>
      <c:catAx>
        <c:axId val="25755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7562064"/>
        <c:crosses val="autoZero"/>
        <c:auto val="1"/>
        <c:lblAlgn val="ctr"/>
        <c:lblOffset val="100"/>
        <c:noMultiLvlLbl val="0"/>
      </c:catAx>
      <c:valAx>
        <c:axId val="257562064"/>
        <c:scaling>
          <c:orientation val="minMax"/>
          <c:max val="19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7556184"/>
        <c:crosses val="autoZero"/>
        <c:crossBetween val="between"/>
        <c:majorUnit val="4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1217294292514"/>
          <c:y val="0.19708822353010833"/>
          <c:w val="0.85559108810340734"/>
          <c:h val="0.73698554164417951"/>
        </c:manualLayout>
      </c:layout>
      <c:barChart>
        <c:barDir val="col"/>
        <c:grouping val="clustered"/>
        <c:varyColors val="0"/>
        <c:ser>
          <c:idx val="0"/>
          <c:order val="0"/>
          <c:tx>
            <c:strRef>
              <c:f>'2_特定保健指導'!$BU$105</c:f>
              <c:strCache>
                <c:ptCount val="1"/>
                <c:pt idx="0">
                  <c:v>体重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('2_特定保健指導'!$BV$104,'2_特定保健指導'!$BX$104:$BZ$104)</c:f>
              <c:strCache>
                <c:ptCount val="4"/>
                <c:pt idx="0">
                  <c:v>平均</c:v>
                </c:pt>
                <c:pt idx="1">
                  <c:v>H30</c:v>
                </c:pt>
                <c:pt idx="2">
                  <c:v>R01</c:v>
                </c:pt>
                <c:pt idx="3">
                  <c:v>R02</c:v>
                </c:pt>
              </c:strCache>
              <c:extLst/>
            </c:strRef>
          </c:cat>
          <c:val>
            <c:numRef>
              <c:f>('2_特定保健指導'!$BV$105,'2_特定保健指導'!$BX$105:$BZ$105)</c:f>
              <c:numCache>
                <c:formatCode>0.00</c:formatCode>
                <c:ptCount val="4"/>
                <c:pt idx="1">
                  <c:v>-0.47582417582417619</c:v>
                </c:pt>
                <c:pt idx="2">
                  <c:v>-0.26071428571428484</c:v>
                </c:pt>
                <c:pt idx="3">
                  <c:v>-0.54400000000000093</c:v>
                </c:pt>
              </c:numCache>
              <c:extLst/>
            </c:numRef>
          </c:val>
          <c:extLst>
            <c:ext xmlns:c16="http://schemas.microsoft.com/office/drawing/2014/chart" uri="{C3380CC4-5D6E-409C-BE32-E72D297353CC}">
              <c16:uniqueId val="{00000000-45AE-4DD2-9D12-9F00C9B46798}"/>
            </c:ext>
          </c:extLst>
        </c:ser>
        <c:dLbls>
          <c:showLegendKey val="0"/>
          <c:showVal val="1"/>
          <c:showCatName val="0"/>
          <c:showSerName val="0"/>
          <c:showPercent val="0"/>
          <c:showBubbleSize val="0"/>
        </c:dLbls>
        <c:gapWidth val="243"/>
        <c:axId val="403756488"/>
        <c:axId val="403762760"/>
      </c:barChart>
      <c:barChart>
        <c:barDir val="col"/>
        <c:grouping val="clustered"/>
        <c:varyColors val="0"/>
        <c:ser>
          <c:idx val="1"/>
          <c:order val="1"/>
          <c:tx>
            <c:strRef>
              <c:f>'2_特定保健指導'!$BU$106</c:f>
              <c:strCache>
                <c:ptCount val="1"/>
                <c:pt idx="0">
                  <c:v>ダミー</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('2_特定保健指導'!$BV$104,'2_特定保健指導'!$BX$104:$BZ$104)</c:f>
              <c:strCache>
                <c:ptCount val="4"/>
                <c:pt idx="0">
                  <c:v>平均</c:v>
                </c:pt>
                <c:pt idx="1">
                  <c:v>H30</c:v>
                </c:pt>
                <c:pt idx="2">
                  <c:v>R01</c:v>
                </c:pt>
                <c:pt idx="3">
                  <c:v>R02</c:v>
                </c:pt>
              </c:strCache>
              <c:extLst/>
            </c:strRef>
          </c:cat>
          <c:val>
            <c:numRef>
              <c:f>('2_特定保健指導'!$BV$106,'2_特定保健指導'!$BX$106:$BZ$106)</c:f>
              <c:numCache>
                <c:formatCode>General</c:formatCode>
                <c:ptCount val="4"/>
                <c:pt idx="0" formatCode="0.00">
                  <c:v>-0.43197969543147219</c:v>
                </c:pt>
              </c:numCache>
              <c:extLst/>
            </c:numRef>
          </c:val>
          <c:extLst>
            <c:ext xmlns:c16="http://schemas.microsoft.com/office/drawing/2014/chart" uri="{C3380CC4-5D6E-409C-BE32-E72D297353CC}">
              <c16:uniqueId val="{00000001-45AE-4DD2-9D12-9F00C9B46798}"/>
            </c:ext>
          </c:extLst>
        </c:ser>
        <c:dLbls>
          <c:showLegendKey val="0"/>
          <c:showVal val="1"/>
          <c:showCatName val="0"/>
          <c:showSerName val="0"/>
          <c:showPercent val="0"/>
          <c:showBubbleSize val="0"/>
        </c:dLbls>
        <c:gapWidth val="50"/>
        <c:axId val="403759232"/>
        <c:axId val="403755312"/>
      </c:barChart>
      <c:catAx>
        <c:axId val="403756488"/>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62760"/>
        <c:crosses val="autoZero"/>
        <c:auto val="1"/>
        <c:lblAlgn val="ctr"/>
        <c:lblOffset val="100"/>
        <c:noMultiLvlLbl val="0"/>
      </c:catAx>
      <c:valAx>
        <c:axId val="403762760"/>
        <c:scaling>
          <c:orientation val="minMax"/>
          <c:max val="1"/>
          <c:min val="-5"/>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56488"/>
        <c:crosses val="autoZero"/>
        <c:crossBetween val="between"/>
      </c:valAx>
      <c:valAx>
        <c:axId val="403755312"/>
        <c:scaling>
          <c:orientation val="minMax"/>
          <c:min val="-0.8"/>
        </c:scaling>
        <c:delete val="1"/>
        <c:axPos val="r"/>
        <c:numFmt formatCode="0.00" sourceLinked="1"/>
        <c:majorTickMark val="out"/>
        <c:minorTickMark val="none"/>
        <c:tickLblPos val="nextTo"/>
        <c:crossAx val="403759232"/>
        <c:crosses val="max"/>
        <c:crossBetween val="between"/>
      </c:valAx>
      <c:catAx>
        <c:axId val="403759232"/>
        <c:scaling>
          <c:orientation val="minMax"/>
        </c:scaling>
        <c:delete val="1"/>
        <c:axPos val="b"/>
        <c:numFmt formatCode="General" sourceLinked="1"/>
        <c:majorTickMark val="out"/>
        <c:minorTickMark val="none"/>
        <c:tickLblPos val="nextTo"/>
        <c:crossAx val="40375531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3976090333874"/>
          <c:y val="0.20260175639811689"/>
          <c:w val="0.83869486403298721"/>
          <c:h val="0.73917671338836799"/>
        </c:manualLayout>
      </c:layout>
      <c:barChart>
        <c:barDir val="col"/>
        <c:grouping val="clustered"/>
        <c:varyColors val="0"/>
        <c:ser>
          <c:idx val="0"/>
          <c:order val="0"/>
          <c:tx>
            <c:strRef>
              <c:f>'2_特定保健指導'!$BU$101</c:f>
              <c:strCache>
                <c:ptCount val="1"/>
                <c:pt idx="0">
                  <c:v>体重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('2_特定保健指導'!$BV$100,'2_特定保健指導'!$BX$100:$BZ$100)</c:f>
              <c:strCache>
                <c:ptCount val="4"/>
                <c:pt idx="0">
                  <c:v>平均</c:v>
                </c:pt>
                <c:pt idx="1">
                  <c:v>H30</c:v>
                </c:pt>
                <c:pt idx="2">
                  <c:v>R01</c:v>
                </c:pt>
                <c:pt idx="3">
                  <c:v>R02</c:v>
                </c:pt>
              </c:strCache>
              <c:extLst/>
            </c:strRef>
          </c:cat>
          <c:val>
            <c:numRef>
              <c:f>('2_特定保健指導'!$BV$101,'2_特定保健指導'!$BX$101:$BZ$101)</c:f>
              <c:numCache>
                <c:formatCode>0.00</c:formatCode>
                <c:ptCount val="4"/>
                <c:pt idx="1">
                  <c:v>-0.5266666666666675</c:v>
                </c:pt>
                <c:pt idx="2">
                  <c:v>-1.6999999999999957</c:v>
                </c:pt>
                <c:pt idx="3">
                  <c:v>-1.6714285714285728</c:v>
                </c:pt>
              </c:numCache>
              <c:extLst/>
            </c:numRef>
          </c:val>
          <c:extLst>
            <c:ext xmlns:c16="http://schemas.microsoft.com/office/drawing/2014/chart" uri="{C3380CC4-5D6E-409C-BE32-E72D297353CC}">
              <c16:uniqueId val="{00000000-6A38-4DE1-BDD9-8911B5A04D90}"/>
            </c:ext>
          </c:extLst>
        </c:ser>
        <c:dLbls>
          <c:showLegendKey val="0"/>
          <c:showVal val="1"/>
          <c:showCatName val="0"/>
          <c:showSerName val="0"/>
          <c:showPercent val="0"/>
          <c:showBubbleSize val="0"/>
        </c:dLbls>
        <c:gapWidth val="215"/>
        <c:overlap val="100"/>
        <c:axId val="403761192"/>
        <c:axId val="403756880"/>
      </c:barChart>
      <c:barChart>
        <c:barDir val="col"/>
        <c:grouping val="clustered"/>
        <c:varyColors val="0"/>
        <c:ser>
          <c:idx val="1"/>
          <c:order val="1"/>
          <c:tx>
            <c:strRef>
              <c:f>'2_特定保健指導'!$BU$102</c:f>
              <c:strCache>
                <c:ptCount val="1"/>
                <c:pt idx="0">
                  <c:v>ダミー</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('2_特定保健指導'!$BV$100,'2_特定保健指導'!$BX$100:$BZ$100)</c:f>
              <c:strCache>
                <c:ptCount val="4"/>
                <c:pt idx="0">
                  <c:v>平均</c:v>
                </c:pt>
                <c:pt idx="1">
                  <c:v>H30</c:v>
                </c:pt>
                <c:pt idx="2">
                  <c:v>R01</c:v>
                </c:pt>
                <c:pt idx="3">
                  <c:v>R02</c:v>
                </c:pt>
              </c:strCache>
              <c:extLst/>
            </c:strRef>
          </c:cat>
          <c:val>
            <c:numRef>
              <c:f>('2_特定保健指導'!$BV$102,'2_特定保健指導'!$BX$102:$BZ$102)</c:f>
              <c:numCache>
                <c:formatCode>General</c:formatCode>
                <c:ptCount val="4"/>
                <c:pt idx="0" formatCode="0.00">
                  <c:v>-1.0153846153846156</c:v>
                </c:pt>
              </c:numCache>
              <c:extLst/>
            </c:numRef>
          </c:val>
          <c:extLst>
            <c:ext xmlns:c16="http://schemas.microsoft.com/office/drawing/2014/chart" uri="{C3380CC4-5D6E-409C-BE32-E72D297353CC}">
              <c16:uniqueId val="{00000001-6A38-4DE1-BDD9-8911B5A04D90}"/>
            </c:ext>
          </c:extLst>
        </c:ser>
        <c:dLbls>
          <c:showLegendKey val="0"/>
          <c:showVal val="1"/>
          <c:showCatName val="0"/>
          <c:showSerName val="0"/>
          <c:showPercent val="0"/>
          <c:showBubbleSize val="0"/>
        </c:dLbls>
        <c:gapWidth val="43"/>
        <c:overlap val="100"/>
        <c:axId val="403917792"/>
        <c:axId val="403756096"/>
      </c:barChart>
      <c:catAx>
        <c:axId val="40376119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56880"/>
        <c:crosses val="autoZero"/>
        <c:auto val="1"/>
        <c:lblAlgn val="ctr"/>
        <c:lblOffset val="100"/>
        <c:noMultiLvlLbl val="0"/>
      </c:catAx>
      <c:valAx>
        <c:axId val="403756880"/>
        <c:scaling>
          <c:orientation val="minMax"/>
          <c:max val="1"/>
          <c:min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761192"/>
        <c:crosses val="autoZero"/>
        <c:crossBetween val="between"/>
      </c:valAx>
      <c:valAx>
        <c:axId val="403756096"/>
        <c:scaling>
          <c:orientation val="minMax"/>
        </c:scaling>
        <c:delete val="1"/>
        <c:axPos val="r"/>
        <c:numFmt formatCode="0.00" sourceLinked="1"/>
        <c:majorTickMark val="none"/>
        <c:minorTickMark val="none"/>
        <c:tickLblPos val="nextTo"/>
        <c:crossAx val="403917792"/>
        <c:crosses val="max"/>
        <c:crossBetween val="between"/>
      </c:valAx>
      <c:catAx>
        <c:axId val="403917792"/>
        <c:scaling>
          <c:orientation val="minMax"/>
        </c:scaling>
        <c:delete val="1"/>
        <c:axPos val="b"/>
        <c:numFmt formatCode="General" sourceLinked="1"/>
        <c:majorTickMark val="none"/>
        <c:minorTickMark val="none"/>
        <c:tickLblPos val="nextTo"/>
        <c:crossAx val="4037560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グラフ!$DZ$14</c:f>
              <c:strCache>
                <c:ptCount val="1"/>
                <c:pt idx="0">
                  <c:v>男性</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1666666666666692E-2"/>
                  <c:y val="7.7380988648757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E8-4019-8E12-25DC724EFEA1}"/>
                </c:ext>
              </c:extLst>
            </c:dLbl>
            <c:dLbl>
              <c:idx val="1"/>
              <c:layout>
                <c:manualLayout>
                  <c:x val="-4.7222222222222276E-2"/>
                  <c:y val="5.9523837422120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E8-4019-8E12-25DC724EFEA1}"/>
                </c:ext>
              </c:extLst>
            </c:dLbl>
            <c:dLbl>
              <c:idx val="2"/>
              <c:layout>
                <c:manualLayout>
                  <c:x val="-3.3333333333333437E-2"/>
                  <c:y val="-6.5476221164333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E8-4019-8E12-25DC724EFEA1}"/>
                </c:ext>
              </c:extLst>
            </c:dLbl>
            <c:dLbl>
              <c:idx val="3"/>
              <c:layout>
                <c:manualLayout>
                  <c:x val="-3.888888888888889E-2"/>
                  <c:y val="-5.9523837422121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E8-4019-8E12-25DC724EFEA1}"/>
                </c:ext>
              </c:extLst>
            </c:dLbl>
            <c:dLbl>
              <c:idx val="4"/>
              <c:layout>
                <c:manualLayout>
                  <c:x val="-3.6111111111111212E-2"/>
                  <c:y val="8.9285756133181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E8-4019-8E12-25DC724EFE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グラフ!$EA$13:$EE$13</c:f>
              <c:strCache>
                <c:ptCount val="5"/>
                <c:pt idx="0">
                  <c:v>H30</c:v>
                </c:pt>
                <c:pt idx="1">
                  <c:v>R01</c:v>
                </c:pt>
                <c:pt idx="2">
                  <c:v>R02</c:v>
                </c:pt>
                <c:pt idx="3">
                  <c:v>R03</c:v>
                </c:pt>
                <c:pt idx="4">
                  <c:v>R04</c:v>
                </c:pt>
              </c:strCache>
            </c:strRef>
          </c:cat>
          <c:val>
            <c:numRef>
              <c:f>グラフ!$EA$14:$EE$14</c:f>
              <c:numCache>
                <c:formatCode>General</c:formatCode>
                <c:ptCount val="5"/>
                <c:pt idx="0">
                  <c:v>35.200000000000003</c:v>
                </c:pt>
                <c:pt idx="1">
                  <c:v>35</c:v>
                </c:pt>
                <c:pt idx="2">
                  <c:v>24.3</c:v>
                </c:pt>
                <c:pt idx="3">
                  <c:v>37</c:v>
                </c:pt>
                <c:pt idx="4" formatCode="#,##0.0_ ">
                  <c:v>52.307692307692314</c:v>
                </c:pt>
              </c:numCache>
            </c:numRef>
          </c:val>
          <c:smooth val="0"/>
          <c:extLst>
            <c:ext xmlns:c16="http://schemas.microsoft.com/office/drawing/2014/chart" uri="{C3380CC4-5D6E-409C-BE32-E72D297353CC}">
              <c16:uniqueId val="{00000005-12E8-4019-8E12-25DC724EFEA1}"/>
            </c:ext>
          </c:extLst>
        </c:ser>
        <c:ser>
          <c:idx val="1"/>
          <c:order val="1"/>
          <c:tx>
            <c:strRef>
              <c:f>グラフ!$DZ$15</c:f>
              <c:strCache>
                <c:ptCount val="1"/>
                <c:pt idx="0">
                  <c:v>女性</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7222222222222249E-2"/>
                  <c:y val="-6.5476221164333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E8-4019-8E12-25DC724EFEA1}"/>
                </c:ext>
              </c:extLst>
            </c:dLbl>
            <c:dLbl>
              <c:idx val="1"/>
              <c:layout>
                <c:manualLayout>
                  <c:x val="-4.7222222222222276E-2"/>
                  <c:y val="-7.1428604906545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E8-4019-8E12-25DC724EFEA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グラフ!$EA$13:$EE$13</c:f>
              <c:strCache>
                <c:ptCount val="5"/>
                <c:pt idx="0">
                  <c:v>H30</c:v>
                </c:pt>
                <c:pt idx="1">
                  <c:v>R01</c:v>
                </c:pt>
                <c:pt idx="2">
                  <c:v>R02</c:v>
                </c:pt>
                <c:pt idx="3">
                  <c:v>R03</c:v>
                </c:pt>
                <c:pt idx="4">
                  <c:v>R04</c:v>
                </c:pt>
              </c:strCache>
            </c:strRef>
          </c:cat>
          <c:val>
            <c:numRef>
              <c:f>グラフ!$EA$15:$EE$15</c:f>
              <c:numCache>
                <c:formatCode>General</c:formatCode>
                <c:ptCount val="5"/>
                <c:pt idx="0">
                  <c:v>40.799999999999997</c:v>
                </c:pt>
                <c:pt idx="1">
                  <c:v>34.799999999999997</c:v>
                </c:pt>
                <c:pt idx="2">
                  <c:v>20.8</c:v>
                </c:pt>
                <c:pt idx="3">
                  <c:v>36.5</c:v>
                </c:pt>
                <c:pt idx="4" formatCode="#,##0.0_ ">
                  <c:v>48.648648648648653</c:v>
                </c:pt>
              </c:numCache>
            </c:numRef>
          </c:val>
          <c:smooth val="0"/>
          <c:extLst>
            <c:ext xmlns:c16="http://schemas.microsoft.com/office/drawing/2014/chart" uri="{C3380CC4-5D6E-409C-BE32-E72D297353CC}">
              <c16:uniqueId val="{00000008-12E8-4019-8E12-25DC724EFEA1}"/>
            </c:ext>
          </c:extLst>
        </c:ser>
        <c:dLbls>
          <c:showLegendKey val="0"/>
          <c:showVal val="0"/>
          <c:showCatName val="0"/>
          <c:showSerName val="0"/>
          <c:showPercent val="0"/>
          <c:showBubbleSize val="0"/>
        </c:dLbls>
        <c:marker val="1"/>
        <c:smooth val="0"/>
        <c:axId val="403916616"/>
        <c:axId val="403918184"/>
      </c:lineChart>
      <c:catAx>
        <c:axId val="40391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8184"/>
        <c:crosses val="autoZero"/>
        <c:auto val="1"/>
        <c:lblAlgn val="ctr"/>
        <c:lblOffset val="100"/>
        <c:noMultiLvlLbl val="0"/>
      </c:catAx>
      <c:valAx>
        <c:axId val="403918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6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166688888888889"/>
          <c:y val="6.5544017094017096E-2"/>
          <c:w val="0.64572199999999991"/>
          <c:h val="0.90460555555555555"/>
        </c:manualLayout>
      </c:layout>
      <c:barChart>
        <c:barDir val="bar"/>
        <c:grouping val="clustered"/>
        <c:varyColors val="0"/>
        <c:ser>
          <c:idx val="0"/>
          <c:order val="0"/>
          <c:tx>
            <c:strRef>
              <c:f>資料3_国保!$B$7</c:f>
              <c:strCache>
                <c:ptCount val="1"/>
                <c:pt idx="0">
                  <c:v>那須町</c:v>
                </c:pt>
              </c:strCache>
            </c:strRef>
          </c:tx>
          <c:spPr>
            <a:solidFill>
              <a:schemeClr val="accent1"/>
            </a:solidFill>
            <a:ln>
              <a:noFill/>
            </a:ln>
            <a:effectLst/>
          </c:spPr>
          <c:invertIfNegative val="0"/>
          <c:dLbls>
            <c:dLbl>
              <c:idx val="4"/>
              <c:layout>
                <c:manualLayout>
                  <c:x val="1.67865707434052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CE-409A-8094-9EF22AC2492E}"/>
                </c:ext>
              </c:extLst>
            </c:dLbl>
            <c:dLbl>
              <c:idx val="5"/>
              <c:layout>
                <c:manualLayout>
                  <c:x val="3.3573141486810461E-2"/>
                  <c:y val="7.75172455348117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CE-409A-8094-9EF22AC2492E}"/>
                </c:ext>
              </c:extLst>
            </c:dLbl>
            <c:dLbl>
              <c:idx val="6"/>
              <c:layout>
                <c:manualLayout>
                  <c:x val="4.316546762589919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CE-409A-8094-9EF22AC249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(資料3_国保!$A$7,資料3_国保!$A$9,資料3_国保!$A$11,資料3_国保!$A$13,資料3_国保!$A$15,資料3_国保!$A$17,資料3_国保!$A$19,資料3_国保!$A$21,資料3_国保!$A$23,資料3_国保!$A$25,資料3_国保!$A$27,資料3_国保!$A$29)</c:f>
              <c:strCache>
                <c:ptCount val="12"/>
                <c:pt idx="0">
                  <c:v>BMI</c:v>
                </c:pt>
                <c:pt idx="1">
                  <c:v>腹囲</c:v>
                </c:pt>
                <c:pt idx="2">
                  <c:v>中性脂肪</c:v>
                </c:pt>
                <c:pt idx="3">
                  <c:v>HDLコレステロール</c:v>
                </c:pt>
                <c:pt idx="4">
                  <c:v>LDLコレステロール</c:v>
                </c:pt>
                <c:pt idx="5">
                  <c:v>血糖</c:v>
                </c:pt>
                <c:pt idx="6">
                  <c:v>HbA1c</c:v>
                </c:pt>
                <c:pt idx="7">
                  <c:v>最大（収縮期）血圧</c:v>
                </c:pt>
                <c:pt idx="8">
                  <c:v>最小（拡張期）血圧</c:v>
                </c:pt>
                <c:pt idx="9">
                  <c:v>ALT(GPT)</c:v>
                </c:pt>
                <c:pt idx="10">
                  <c:v>尿酸</c:v>
                </c:pt>
                <c:pt idx="11">
                  <c:v>クレアチニン</c:v>
                </c:pt>
              </c:strCache>
            </c:strRef>
          </c:cat>
          <c:val>
            <c:numRef>
              <c:f>(資料3_国保!$F$7,資料3_国保!$F$9,資料3_国保!$F$11,資料3_国保!$F$13,資料3_国保!$F$15,資料3_国保!$F$17,資料3_国保!$F$19,資料3_国保!$F$21,資料3_国保!$F$23,資料3_国保!$F$25,資料3_国保!$F$27,資料3_国保!$F$29)</c:f>
              <c:numCache>
                <c:formatCode>0.0</c:formatCode>
                <c:ptCount val="12"/>
                <c:pt idx="0">
                  <c:v>32.4</c:v>
                </c:pt>
                <c:pt idx="1">
                  <c:v>53.6</c:v>
                </c:pt>
                <c:pt idx="2">
                  <c:v>23.5</c:v>
                </c:pt>
                <c:pt idx="3">
                  <c:v>7.4</c:v>
                </c:pt>
                <c:pt idx="4">
                  <c:v>48.6</c:v>
                </c:pt>
                <c:pt idx="5">
                  <c:v>40.799999999999997</c:v>
                </c:pt>
                <c:pt idx="6">
                  <c:v>56</c:v>
                </c:pt>
                <c:pt idx="7">
                  <c:v>33.6</c:v>
                </c:pt>
                <c:pt idx="8">
                  <c:v>13.2</c:v>
                </c:pt>
                <c:pt idx="9">
                  <c:v>22.1</c:v>
                </c:pt>
                <c:pt idx="10">
                  <c:v>15.1</c:v>
                </c:pt>
                <c:pt idx="11">
                  <c:v>1.6</c:v>
                </c:pt>
              </c:numCache>
            </c:numRef>
          </c:val>
          <c:extLst>
            <c:ext xmlns:c16="http://schemas.microsoft.com/office/drawing/2014/chart" uri="{C3380CC4-5D6E-409C-BE32-E72D297353CC}">
              <c16:uniqueId val="{00000003-86CE-409A-8094-9EF22AC2492E}"/>
            </c:ext>
          </c:extLst>
        </c:ser>
        <c:ser>
          <c:idx val="1"/>
          <c:order val="1"/>
          <c:tx>
            <c:v>栃木県</c:v>
          </c:tx>
          <c:spPr>
            <a:solidFill>
              <a:srgbClr val="8FDAFF"/>
            </a:solidFill>
            <a:ln>
              <a:noFill/>
            </a:ln>
            <a:effectLst/>
          </c:spPr>
          <c:invertIfNegative val="0"/>
          <c:dLbls>
            <c:dLbl>
              <c:idx val="0"/>
              <c:layout>
                <c:manualLayout>
                  <c:x val="3.3573141486810461E-2"/>
                  <c:y val="3.329340344480186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CE-409A-8094-9EF22AC2492E}"/>
                </c:ext>
              </c:extLst>
            </c:dLbl>
            <c:dLbl>
              <c:idx val="1"/>
              <c:layout>
                <c:manualLayout>
                  <c:x val="3.836930455635483E-2"/>
                  <c:y val="-1.937931138370294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CE-409A-8094-9EF22AC2492E}"/>
                </c:ext>
              </c:extLst>
            </c:dLbl>
            <c:dLbl>
              <c:idx val="2"/>
              <c:layout>
                <c:manualLayout>
                  <c:x val="0"/>
                  <c:y val="-1.6913048949959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08-4F8C-A184-EDEF8FB581BE}"/>
                </c:ext>
              </c:extLst>
            </c:dLbl>
            <c:dLbl>
              <c:idx val="9"/>
              <c:layout>
                <c:manualLayout>
                  <c:x val="2.1582733812949641E-2"/>
                  <c:y val="-1.268478671246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CE-409A-8094-9EF22AC2492E}"/>
                </c:ext>
              </c:extLst>
            </c:dLbl>
            <c:dLbl>
              <c:idx val="11"/>
              <c:layout>
                <c:manualLayout>
                  <c:x val="5.5025208179912716E-2"/>
                  <c:y val="3.329340344480186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CE-409A-8094-9EF22AC249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(資料3_国保!$A$7,資料3_国保!$A$9,資料3_国保!$A$11,資料3_国保!$A$13,資料3_国保!$A$15,資料3_国保!$A$17,資料3_国保!$A$19,資料3_国保!$A$21,資料3_国保!$A$23,資料3_国保!$A$25,資料3_国保!$A$27,資料3_国保!$A$29)</c:f>
              <c:strCache>
                <c:ptCount val="12"/>
                <c:pt idx="0">
                  <c:v>BMI</c:v>
                </c:pt>
                <c:pt idx="1">
                  <c:v>腹囲</c:v>
                </c:pt>
                <c:pt idx="2">
                  <c:v>中性脂肪</c:v>
                </c:pt>
                <c:pt idx="3">
                  <c:v>HDLコレステロール</c:v>
                </c:pt>
                <c:pt idx="4">
                  <c:v>LDLコレステロール</c:v>
                </c:pt>
                <c:pt idx="5">
                  <c:v>血糖</c:v>
                </c:pt>
                <c:pt idx="6">
                  <c:v>HbA1c</c:v>
                </c:pt>
                <c:pt idx="7">
                  <c:v>最大（収縮期）血圧</c:v>
                </c:pt>
                <c:pt idx="8">
                  <c:v>最小（拡張期）血圧</c:v>
                </c:pt>
                <c:pt idx="9">
                  <c:v>ALT(GPT)</c:v>
                </c:pt>
                <c:pt idx="10">
                  <c:v>尿酸</c:v>
                </c:pt>
                <c:pt idx="11">
                  <c:v>クレアチニン</c:v>
                </c:pt>
              </c:strCache>
            </c:strRef>
          </c:cat>
          <c:val>
            <c:numRef>
              <c:f>(資料3_国保!$F$8,資料3_国保!$F$10,資料3_国保!$F$12,資料3_国保!$F$14,資料3_国保!$F$16,資料3_国保!$F$18,資料3_国保!$F$20,資料3_国保!$F$22,資料3_国保!$F$24,資料3_国保!$F$26,資料3_国保!$F$28,資料3_国保!$F$30)</c:f>
              <c:numCache>
                <c:formatCode>0.0</c:formatCode>
                <c:ptCount val="12"/>
                <c:pt idx="0">
                  <c:v>33.6</c:v>
                </c:pt>
                <c:pt idx="1">
                  <c:v>55.6</c:v>
                </c:pt>
                <c:pt idx="2">
                  <c:v>24.2</c:v>
                </c:pt>
                <c:pt idx="3">
                  <c:v>6.5</c:v>
                </c:pt>
                <c:pt idx="4">
                  <c:v>46.3</c:v>
                </c:pt>
                <c:pt idx="5">
                  <c:v>39.5</c:v>
                </c:pt>
                <c:pt idx="6">
                  <c:v>55.1</c:v>
                </c:pt>
                <c:pt idx="7">
                  <c:v>52.5</c:v>
                </c:pt>
                <c:pt idx="8">
                  <c:v>25</c:v>
                </c:pt>
                <c:pt idx="9">
                  <c:v>23</c:v>
                </c:pt>
                <c:pt idx="10">
                  <c:v>4.9000000000000004</c:v>
                </c:pt>
                <c:pt idx="11">
                  <c:v>2.4</c:v>
                </c:pt>
              </c:numCache>
            </c:numRef>
          </c:val>
          <c:extLst>
            <c:ext xmlns:c16="http://schemas.microsoft.com/office/drawing/2014/chart" uri="{C3380CC4-5D6E-409C-BE32-E72D297353CC}">
              <c16:uniqueId val="{00000008-86CE-409A-8094-9EF22AC2492E}"/>
            </c:ext>
          </c:extLst>
        </c:ser>
        <c:dLbls>
          <c:showLegendKey val="0"/>
          <c:showVal val="0"/>
          <c:showCatName val="0"/>
          <c:showSerName val="0"/>
          <c:showPercent val="0"/>
          <c:showBubbleSize val="0"/>
        </c:dLbls>
        <c:gapWidth val="85"/>
        <c:axId val="403919360"/>
        <c:axId val="403920144"/>
      </c:barChart>
      <c:catAx>
        <c:axId val="403919360"/>
        <c:scaling>
          <c:orientation val="maxMin"/>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03920144"/>
        <c:crosses val="autoZero"/>
        <c:auto val="1"/>
        <c:lblAlgn val="ctr"/>
        <c:lblOffset val="100"/>
        <c:noMultiLvlLbl val="0"/>
      </c:catAx>
      <c:valAx>
        <c:axId val="403920144"/>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a:t>（％）</a:t>
                </a:r>
              </a:p>
            </c:rich>
          </c:tx>
          <c:layout>
            <c:manualLayout>
              <c:xMode val="edge"/>
              <c:yMode val="edge"/>
              <c:x val="0.9373055555555555"/>
              <c:y val="7.9521667776004373E-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03919360"/>
        <c:crosses val="autoZero"/>
        <c:crossBetween val="between"/>
        <c:majorUnit val="20"/>
      </c:valAx>
      <c:spPr>
        <a:noFill/>
        <a:ln>
          <a:noFill/>
        </a:ln>
        <a:effectLst/>
      </c:spPr>
    </c:plotArea>
    <c:legend>
      <c:legendPos val="r"/>
      <c:layout>
        <c:manualLayout>
          <c:xMode val="edge"/>
          <c:yMode val="edge"/>
          <c:x val="0.81290805555555556"/>
          <c:y val="0.9040197530864198"/>
          <c:w val="0.18709194444444444"/>
          <c:h val="9.1695221514396116E-2"/>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66688888888889"/>
          <c:y val="6.5544017094017096E-2"/>
          <c:w val="0.64007755555555557"/>
          <c:h val="0.90460555555555555"/>
        </c:manualLayout>
      </c:layout>
      <c:barChart>
        <c:barDir val="bar"/>
        <c:grouping val="clustered"/>
        <c:varyColors val="0"/>
        <c:ser>
          <c:idx val="0"/>
          <c:order val="0"/>
          <c:tx>
            <c:strRef>
              <c:f>資料3_国保!$B$36</c:f>
              <c:strCache>
                <c:ptCount val="1"/>
                <c:pt idx="0">
                  <c:v>那須町</c:v>
                </c:pt>
              </c:strCache>
            </c:strRef>
          </c:tx>
          <c:spPr>
            <a:solidFill>
              <a:srgbClr val="FF0000"/>
            </a:solidFill>
            <a:ln>
              <a:noFill/>
            </a:ln>
            <a:effectLst/>
          </c:spPr>
          <c:invertIfNegative val="0"/>
          <c:dLbls>
            <c:dLbl>
              <c:idx val="2"/>
              <c:layout>
                <c:manualLayout>
                  <c:x val="3.49040139616055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5B-4564-A0CF-9FCBE85F123B}"/>
                </c:ext>
              </c:extLst>
            </c:dLbl>
            <c:dLbl>
              <c:idx val="3"/>
              <c:layout>
                <c:manualLayout>
                  <c:x val="6.9808027923210746E-3"/>
                  <c:y val="4.16226406189778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FA-4D9D-B696-7A3AC5925F76}"/>
                </c:ext>
              </c:extLst>
            </c:dLbl>
            <c:dLbl>
              <c:idx val="4"/>
              <c:layout>
                <c:manualLayout>
                  <c:x val="3.49040139616055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B-4564-A0CF-9FCBE85F123B}"/>
                </c:ext>
              </c:extLst>
            </c:dLbl>
            <c:dLbl>
              <c:idx val="5"/>
              <c:layout>
                <c:manualLayout>
                  <c:x val="0"/>
                  <c:y val="4.16226406189778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FA-4D9D-B696-7A3AC5925F76}"/>
                </c:ext>
              </c:extLst>
            </c:dLbl>
            <c:dLbl>
              <c:idx val="6"/>
              <c:layout>
                <c:manualLayout>
                  <c:x val="2.09424083769633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5B-4564-A0CF-9FCBE85F123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(資料3_国保!$A$36,資料3_国保!$A$38,資料3_国保!$A$40,資料3_国保!$A$42,資料3_国保!$A$44,資料3_国保!$A$46,資料3_国保!$A$48,資料3_国保!$A$50,資料3_国保!$A$52,資料3_国保!$A$54,資料3_国保!$A$56,資料3_国保!$A$58)</c:f>
              <c:strCache>
                <c:ptCount val="12"/>
                <c:pt idx="0">
                  <c:v>BMI</c:v>
                </c:pt>
                <c:pt idx="1">
                  <c:v>腹囲</c:v>
                </c:pt>
                <c:pt idx="2">
                  <c:v>中性脂肪</c:v>
                </c:pt>
                <c:pt idx="3">
                  <c:v>HDLコレステロール</c:v>
                </c:pt>
                <c:pt idx="4">
                  <c:v>LDLコレステロール</c:v>
                </c:pt>
                <c:pt idx="5">
                  <c:v>血糖</c:v>
                </c:pt>
                <c:pt idx="6">
                  <c:v>HbA1c</c:v>
                </c:pt>
                <c:pt idx="7">
                  <c:v>最大（収縮期）血圧</c:v>
                </c:pt>
                <c:pt idx="8">
                  <c:v>最小（拡張期）血圧</c:v>
                </c:pt>
                <c:pt idx="9">
                  <c:v>ALT(GPT)</c:v>
                </c:pt>
                <c:pt idx="10">
                  <c:v>尿酸</c:v>
                </c:pt>
                <c:pt idx="11">
                  <c:v>クレアチニン</c:v>
                </c:pt>
              </c:strCache>
            </c:strRef>
          </c:cat>
          <c:val>
            <c:numRef>
              <c:f>(資料3_国保!$F$36,資料3_国保!$F$38,資料3_国保!$F$40,資料3_国保!$F$42,資料3_国保!$F$44,資料3_国保!$F$46,資料3_国保!$F$48,資料3_国保!$F$50,資料3_国保!$F$52,資料3_国保!$F$54,資料3_国保!$F$56,資料3_国保!$F$58)</c:f>
              <c:numCache>
                <c:formatCode>0.0</c:formatCode>
                <c:ptCount val="12"/>
                <c:pt idx="0">
                  <c:v>22.4</c:v>
                </c:pt>
                <c:pt idx="1">
                  <c:v>17</c:v>
                </c:pt>
                <c:pt idx="2">
                  <c:v>14.4</c:v>
                </c:pt>
                <c:pt idx="3">
                  <c:v>1.3</c:v>
                </c:pt>
                <c:pt idx="4">
                  <c:v>54.8</c:v>
                </c:pt>
                <c:pt idx="5">
                  <c:v>27.3</c:v>
                </c:pt>
                <c:pt idx="6">
                  <c:v>56.6</c:v>
                </c:pt>
                <c:pt idx="7">
                  <c:v>30.1</c:v>
                </c:pt>
                <c:pt idx="8">
                  <c:v>8.6</c:v>
                </c:pt>
                <c:pt idx="9">
                  <c:v>9.6</c:v>
                </c:pt>
                <c:pt idx="10">
                  <c:v>2.2000000000000002</c:v>
                </c:pt>
                <c:pt idx="11">
                  <c:v>0.15939999999999999</c:v>
                </c:pt>
              </c:numCache>
            </c:numRef>
          </c:val>
          <c:extLst>
            <c:ext xmlns:c16="http://schemas.microsoft.com/office/drawing/2014/chart" uri="{C3380CC4-5D6E-409C-BE32-E72D297353CC}">
              <c16:uniqueId val="{00000003-635B-4564-A0CF-9FCBE85F123B}"/>
            </c:ext>
          </c:extLst>
        </c:ser>
        <c:ser>
          <c:idx val="1"/>
          <c:order val="1"/>
          <c:tx>
            <c:v>栃木県</c:v>
          </c:tx>
          <c:spPr>
            <a:solidFill>
              <a:srgbClr val="FFC1FF"/>
            </a:solidFill>
            <a:ln>
              <a:noFill/>
            </a:ln>
            <a:effectLst/>
          </c:spPr>
          <c:invertIfNegative val="0"/>
          <c:dLbls>
            <c:dLbl>
              <c:idx val="0"/>
              <c:layout>
                <c:manualLayout>
                  <c:x val="2.09424083769633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5B-4564-A0CF-9FCBE85F123B}"/>
                </c:ext>
              </c:extLst>
            </c:dLbl>
            <c:dLbl>
              <c:idx val="1"/>
              <c:layout>
                <c:manualLayout>
                  <c:x val="2.0942408376963352E-2"/>
                  <c:y val="1.90768232399415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5B-4564-A0CF-9FCBE85F123B}"/>
                </c:ext>
              </c:extLst>
            </c:dLbl>
            <c:dLbl>
              <c:idx val="3"/>
              <c:layout>
                <c:manualLayout>
                  <c:x val="0"/>
                  <c:y val="-8.3240365178040027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4.8248890354674251E-2"/>
                      <c:h val="6.9093583427503186E-2"/>
                    </c:manualLayout>
                  </c15:layout>
                </c:ext>
                <c:ext xmlns:c16="http://schemas.microsoft.com/office/drawing/2014/chart" uri="{C3380CC4-5D6E-409C-BE32-E72D297353CC}">
                  <c16:uniqueId val="{00000002-53FA-4D9D-B696-7A3AC5925F76}"/>
                </c:ext>
              </c:extLst>
            </c:dLbl>
            <c:dLbl>
              <c:idx val="5"/>
              <c:layout>
                <c:manualLayout>
                  <c:x val="0"/>
                  <c:y val="-4.16193632457007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FA-4D9D-B696-7A3AC5925F76}"/>
                </c:ext>
              </c:extLst>
            </c:dLbl>
            <c:dLbl>
              <c:idx val="9"/>
              <c:layout>
                <c:manualLayout>
                  <c:x val="3.0250145433391464E-2"/>
                  <c:y val="-8.32452812379556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5B-4564-A0CF-9FCBE85F123B}"/>
                </c:ext>
              </c:extLst>
            </c:dLbl>
            <c:dLbl>
              <c:idx val="11"/>
              <c:layout>
                <c:manualLayout>
                  <c:x val="3.7230948225712622E-2"/>
                  <c:y val="1.526145859195323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5B-4564-A0CF-9FCBE85F123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(資料3_国保!$A$36,資料3_国保!$A$38,資料3_国保!$A$40,資料3_国保!$A$42,資料3_国保!$A$44,資料3_国保!$A$46,資料3_国保!$A$48,資料3_国保!$A$50,資料3_国保!$A$52,資料3_国保!$A$54,資料3_国保!$A$56,資料3_国保!$A$58)</c:f>
              <c:strCache>
                <c:ptCount val="12"/>
                <c:pt idx="0">
                  <c:v>BMI</c:v>
                </c:pt>
                <c:pt idx="1">
                  <c:v>腹囲</c:v>
                </c:pt>
                <c:pt idx="2">
                  <c:v>中性脂肪</c:v>
                </c:pt>
                <c:pt idx="3">
                  <c:v>HDLコレステロール</c:v>
                </c:pt>
                <c:pt idx="4">
                  <c:v>LDLコレステロール</c:v>
                </c:pt>
                <c:pt idx="5">
                  <c:v>血糖</c:v>
                </c:pt>
                <c:pt idx="6">
                  <c:v>HbA1c</c:v>
                </c:pt>
                <c:pt idx="7">
                  <c:v>最大（収縮期）血圧</c:v>
                </c:pt>
                <c:pt idx="8">
                  <c:v>最小（拡張期）血圧</c:v>
                </c:pt>
                <c:pt idx="9">
                  <c:v>ALT(GPT)</c:v>
                </c:pt>
                <c:pt idx="10">
                  <c:v>尿酸</c:v>
                </c:pt>
                <c:pt idx="11">
                  <c:v>クレアチニン</c:v>
                </c:pt>
              </c:strCache>
            </c:strRef>
          </c:cat>
          <c:val>
            <c:numRef>
              <c:f>(資料3_国保!$F$37,資料3_国保!$F$39,資料3_国保!$F$41,資料3_国保!$F$43,資料3_国保!$F$45,資料3_国保!$F$47,資料3_国保!$F$49,資料3_国保!$F$51,資料3_国保!$F$53,資料3_国保!$F$55,資料3_国保!$F$57,資料3_国保!$F$59)</c:f>
              <c:numCache>
                <c:formatCode>0.0</c:formatCode>
                <c:ptCount val="12"/>
                <c:pt idx="0">
                  <c:v>24.1</c:v>
                </c:pt>
                <c:pt idx="1">
                  <c:v>19.5</c:v>
                </c:pt>
                <c:pt idx="2">
                  <c:v>13.4</c:v>
                </c:pt>
                <c:pt idx="3">
                  <c:v>1.2</c:v>
                </c:pt>
                <c:pt idx="4">
                  <c:v>53.5</c:v>
                </c:pt>
                <c:pt idx="5">
                  <c:v>26.4</c:v>
                </c:pt>
                <c:pt idx="6">
                  <c:v>54.1</c:v>
                </c:pt>
                <c:pt idx="7">
                  <c:v>47.3</c:v>
                </c:pt>
                <c:pt idx="8">
                  <c:v>17.2</c:v>
                </c:pt>
                <c:pt idx="9">
                  <c:v>10.1</c:v>
                </c:pt>
                <c:pt idx="10">
                  <c:v>0.60470000000000002</c:v>
                </c:pt>
                <c:pt idx="11">
                  <c:v>0.2082</c:v>
                </c:pt>
              </c:numCache>
            </c:numRef>
          </c:val>
          <c:extLst>
            <c:ext xmlns:c16="http://schemas.microsoft.com/office/drawing/2014/chart" uri="{C3380CC4-5D6E-409C-BE32-E72D297353CC}">
              <c16:uniqueId val="{00000008-635B-4564-A0CF-9FCBE85F123B}"/>
            </c:ext>
          </c:extLst>
        </c:ser>
        <c:dLbls>
          <c:showLegendKey val="0"/>
          <c:showVal val="0"/>
          <c:showCatName val="0"/>
          <c:showSerName val="0"/>
          <c:showPercent val="0"/>
          <c:showBubbleSize val="0"/>
        </c:dLbls>
        <c:gapWidth val="85"/>
        <c:axId val="403910736"/>
        <c:axId val="403914656"/>
      </c:barChart>
      <c:catAx>
        <c:axId val="403910736"/>
        <c:scaling>
          <c:orientation val="maxMin"/>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03914656"/>
        <c:crosses val="autoZero"/>
        <c:auto val="1"/>
        <c:lblAlgn val="ctr"/>
        <c:lblOffset val="100"/>
        <c:noMultiLvlLbl val="0"/>
      </c:catAx>
      <c:valAx>
        <c:axId val="403914656"/>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a:t>（％）</a:t>
                </a:r>
              </a:p>
            </c:rich>
          </c:tx>
          <c:layout>
            <c:manualLayout>
              <c:xMode val="edge"/>
              <c:yMode val="edge"/>
              <c:x val="0.93448333333333355"/>
              <c:y val="3.8276946669061739E-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03910736"/>
        <c:crosses val="autoZero"/>
        <c:crossBetween val="between"/>
        <c:majorUnit val="20"/>
      </c:valAx>
      <c:spPr>
        <a:noFill/>
        <a:ln>
          <a:noFill/>
        </a:ln>
        <a:effectLst/>
      </c:spPr>
    </c:plotArea>
    <c:legend>
      <c:legendPos val="r"/>
      <c:layout>
        <c:manualLayout>
          <c:xMode val="edge"/>
          <c:yMode val="edge"/>
          <c:x val="0.82049076326192205"/>
          <c:y val="0.88475116871131065"/>
          <c:w val="0.17950916666666666"/>
          <c:h val="8.9072235535775424E-2"/>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メイリオ" panose="020B0604030504040204" pitchFamily="50" charset="-128"/>
                <a:ea typeface="メイリオ" panose="020B0604030504040204" pitchFamily="50" charset="-128"/>
              </a:rPr>
              <a:t>男女別喫煙率の推移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DH計画!$O$17</c:f>
              <c:strCache>
                <c:ptCount val="1"/>
                <c:pt idx="0">
                  <c:v>男性</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9878607278770447E-2"/>
                  <c:y val="-6.7388663128128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2F-4518-A09E-84770D8CADAB}"/>
                </c:ext>
              </c:extLst>
            </c:dLbl>
            <c:dLbl>
              <c:idx val="1"/>
              <c:layout>
                <c:manualLayout>
                  <c:x val="-7.307091668878514E-2"/>
                  <c:y val="-6.2575216518871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2F-4518-A09E-84770D8CADAB}"/>
                </c:ext>
              </c:extLst>
            </c:dLbl>
            <c:dLbl>
              <c:idx val="2"/>
              <c:layout>
                <c:manualLayout>
                  <c:x val="-1.2769684166496572E-2"/>
                  <c:y val="-8.6642599277978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2F-4518-A09E-84770D8CADAB}"/>
                </c:ext>
              </c:extLst>
            </c:dLbl>
            <c:dLbl>
              <c:idx val="3"/>
              <c:layout>
                <c:manualLayout>
                  <c:x val="-4.2565613888321903E-3"/>
                  <c:y val="-4.3321299638989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2F-4518-A09E-84770D8CADAB}"/>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(DH計画!$P$16,DH計画!$R$16,DH計画!$T$16,DH計画!$V$16)</c:f>
              <c:strCache>
                <c:ptCount val="4"/>
                <c:pt idx="0">
                  <c:v>H30</c:v>
                </c:pt>
                <c:pt idx="1">
                  <c:v>R01</c:v>
                </c:pt>
                <c:pt idx="2">
                  <c:v>R02</c:v>
                </c:pt>
                <c:pt idx="3">
                  <c:v>R03</c:v>
                </c:pt>
              </c:strCache>
              <c:extLst/>
            </c:strRef>
          </c:cat>
          <c:val>
            <c:numRef>
              <c:f>(DH計画!$P$17,DH計画!$R$17,DH計画!$T$17,DH計画!$V$17)</c:f>
              <c:numCache>
                <c:formatCode>\(0%\)</c:formatCode>
                <c:ptCount val="4"/>
                <c:pt idx="0">
                  <c:v>21.700680272108844</c:v>
                </c:pt>
                <c:pt idx="1">
                  <c:v>22.598479612992399</c:v>
                </c:pt>
                <c:pt idx="2">
                  <c:v>19.878296146044626</c:v>
                </c:pt>
                <c:pt idx="3">
                  <c:v>20.72</c:v>
                </c:pt>
              </c:numCache>
              <c:extLst/>
            </c:numRef>
          </c:val>
          <c:smooth val="0"/>
          <c:extLst>
            <c:ext xmlns:c16="http://schemas.microsoft.com/office/drawing/2014/chart" uri="{C3380CC4-5D6E-409C-BE32-E72D297353CC}">
              <c16:uniqueId val="{00000000-C92F-4518-A09E-84770D8CADAB}"/>
            </c:ext>
          </c:extLst>
        </c:ser>
        <c:ser>
          <c:idx val="1"/>
          <c:order val="1"/>
          <c:tx>
            <c:strRef>
              <c:f>DH計画!$O$18</c:f>
              <c:strCache>
                <c:ptCount val="1"/>
                <c:pt idx="0">
                  <c:v>女性</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014541855308361E-2"/>
                  <c:y val="-9.6269753382202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2F-4518-A09E-84770D8CADAB}"/>
                </c:ext>
              </c:extLst>
            </c:dLbl>
            <c:dLbl>
              <c:idx val="1"/>
              <c:layout>
                <c:manualLayout>
                  <c:x val="0"/>
                  <c:y val="-4.3321299638989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2F-4518-A09E-84770D8CADAB}"/>
                </c:ext>
              </c:extLst>
            </c:dLbl>
            <c:dLbl>
              <c:idx val="2"/>
              <c:layout>
                <c:manualLayout>
                  <c:x val="4.2565613888321903E-3"/>
                  <c:y val="-6.257521058965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2F-4518-A09E-84770D8CADAB}"/>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(DH計画!$P$16,DH計画!$R$16,DH計画!$T$16,DH計画!$V$16)</c:f>
              <c:strCache>
                <c:ptCount val="4"/>
                <c:pt idx="0">
                  <c:v>H30</c:v>
                </c:pt>
                <c:pt idx="1">
                  <c:v>R01</c:v>
                </c:pt>
                <c:pt idx="2">
                  <c:v>R02</c:v>
                </c:pt>
                <c:pt idx="3">
                  <c:v>R03</c:v>
                </c:pt>
              </c:strCache>
              <c:extLst/>
            </c:strRef>
          </c:cat>
          <c:val>
            <c:numRef>
              <c:f>(DH計画!$P$18,DH計画!$R$18,DH計画!$T$18,DH計画!$V$18)</c:f>
              <c:numCache>
                <c:formatCode>General</c:formatCode>
                <c:ptCount val="4"/>
                <c:pt idx="0">
                  <c:v>6.4679771718452752</c:v>
                </c:pt>
                <c:pt idx="1">
                  <c:v>5.3856382978723403</c:v>
                </c:pt>
                <c:pt idx="2">
                  <c:v>5.182341650671785</c:v>
                </c:pt>
                <c:pt idx="3">
                  <c:v>5.0112191473448018</c:v>
                </c:pt>
              </c:numCache>
              <c:extLst/>
            </c:numRef>
          </c:val>
          <c:smooth val="0"/>
          <c:extLst>
            <c:ext xmlns:c16="http://schemas.microsoft.com/office/drawing/2014/chart" uri="{C3380CC4-5D6E-409C-BE32-E72D297353CC}">
              <c16:uniqueId val="{00000001-C92F-4518-A09E-84770D8CADAB}"/>
            </c:ext>
          </c:extLst>
        </c:ser>
        <c:dLbls>
          <c:showLegendKey val="0"/>
          <c:showVal val="0"/>
          <c:showCatName val="0"/>
          <c:showSerName val="0"/>
          <c:showPercent val="0"/>
          <c:showBubbleSize val="0"/>
        </c:dLbls>
        <c:marker val="1"/>
        <c:smooth val="0"/>
        <c:axId val="403920536"/>
        <c:axId val="403911912"/>
      </c:lineChart>
      <c:catAx>
        <c:axId val="40392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1912"/>
        <c:crosses val="autoZero"/>
        <c:auto val="1"/>
        <c:lblAlgn val="ctr"/>
        <c:lblOffset val="100"/>
        <c:noMultiLvlLbl val="0"/>
      </c:catAx>
      <c:valAx>
        <c:axId val="4039119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20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合以上の飲酒率の推移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DH計画!$AB$17</c:f>
              <c:strCache>
                <c:ptCount val="1"/>
                <c:pt idx="0">
                  <c:v>男性</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1296731824711643E-17"/>
                  <c:y val="-7.2202166064981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60-47EE-8B0C-EE8779A51423}"/>
                </c:ext>
              </c:extLst>
            </c:dLbl>
            <c:dLbl>
              <c:idx val="1"/>
              <c:layout>
                <c:manualLayout>
                  <c:x val="-3.6041200484143998E-2"/>
                  <c:y val="-4.3321299638989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60-47EE-8B0C-EE8779A51423}"/>
                </c:ext>
              </c:extLst>
            </c:dLbl>
            <c:dLbl>
              <c:idx val="2"/>
              <c:layout>
                <c:manualLayout>
                  <c:x val="-8.2593463649423286E-17"/>
                  <c:y val="-3.8507821901323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60-47EE-8B0C-EE8779A51423}"/>
                </c:ext>
              </c:extLst>
            </c:dLbl>
            <c:dLbl>
              <c:idx val="3"/>
              <c:layout>
                <c:manualLayout>
                  <c:x val="-1.6518692729884657E-16"/>
                  <c:y val="-5.2948255114320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60-47EE-8B0C-EE8779A51423}"/>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(DH計画!$AC$16,DH計画!$AE$16,DH計画!$AG$16,DH計画!$AI$16)</c:f>
              <c:strCache>
                <c:ptCount val="4"/>
                <c:pt idx="0">
                  <c:v>H30</c:v>
                </c:pt>
                <c:pt idx="1">
                  <c:v>R01</c:v>
                </c:pt>
                <c:pt idx="2">
                  <c:v>R02</c:v>
                </c:pt>
                <c:pt idx="3">
                  <c:v>R03</c:v>
                </c:pt>
              </c:strCache>
              <c:extLst/>
            </c:strRef>
          </c:cat>
          <c:val>
            <c:numRef>
              <c:f>(DH計画!$AC$17,DH計画!$AE$17,DH計画!$AG$17,DH計画!$AI$17)</c:f>
              <c:numCache>
                <c:formatCode>\(0%\)</c:formatCode>
                <c:ptCount val="4"/>
                <c:pt idx="0">
                  <c:v>21.768707482993197</c:v>
                </c:pt>
                <c:pt idx="1">
                  <c:v>22.252937111264686</c:v>
                </c:pt>
                <c:pt idx="2">
                  <c:v>19.979716024340771</c:v>
                </c:pt>
                <c:pt idx="3">
                  <c:v>19.2</c:v>
                </c:pt>
              </c:numCache>
              <c:extLst/>
            </c:numRef>
          </c:val>
          <c:smooth val="0"/>
          <c:extLst>
            <c:ext xmlns:c16="http://schemas.microsoft.com/office/drawing/2014/chart" uri="{C3380CC4-5D6E-409C-BE32-E72D297353CC}">
              <c16:uniqueId val="{00000000-D460-47EE-8B0C-EE8779A51423}"/>
            </c:ext>
          </c:extLst>
        </c:ser>
        <c:ser>
          <c:idx val="1"/>
          <c:order val="1"/>
          <c:tx>
            <c:strRef>
              <c:f>DH計画!$AB$18</c:f>
              <c:strCache>
                <c:ptCount val="1"/>
                <c:pt idx="0">
                  <c:v>女性</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3447533770151623E-2"/>
                  <c:y val="-9.0653997238314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60-47EE-8B0C-EE8779A51423}"/>
                </c:ext>
              </c:extLst>
            </c:dLbl>
            <c:dLbl>
              <c:idx val="1"/>
              <c:layout>
                <c:manualLayout>
                  <c:x val="-1.3515450181554083E-2"/>
                  <c:y val="-5.2948255114320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60-47EE-8B0C-EE8779A51423}"/>
                </c:ext>
              </c:extLst>
            </c:dLbl>
            <c:dLbl>
              <c:idx val="2"/>
              <c:layout>
                <c:manualLayout>
                  <c:x val="-8.2593463649423286E-17"/>
                  <c:y val="-5.2948255114320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60-47EE-8B0C-EE8779A51423}"/>
                </c:ext>
              </c:extLst>
            </c:dLbl>
            <c:dLbl>
              <c:idx val="3"/>
              <c:layout>
                <c:manualLayout>
                  <c:x val="-1.6518692729884657E-16"/>
                  <c:y val="-4.8134777376654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60-47EE-8B0C-EE8779A51423}"/>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(DH計画!$AC$16,DH計画!$AE$16,DH計画!$AG$16,DH計画!$AI$16)</c:f>
              <c:strCache>
                <c:ptCount val="4"/>
                <c:pt idx="0">
                  <c:v>H30</c:v>
                </c:pt>
                <c:pt idx="1">
                  <c:v>R01</c:v>
                </c:pt>
                <c:pt idx="2">
                  <c:v>R02</c:v>
                </c:pt>
                <c:pt idx="3">
                  <c:v>R03</c:v>
                </c:pt>
              </c:strCache>
              <c:extLst/>
            </c:strRef>
          </c:cat>
          <c:val>
            <c:numRef>
              <c:f>(DH計画!$AC$18,DH計画!$AE$18,DH計画!$AG$18,DH計画!$AI$18)</c:f>
              <c:numCache>
                <c:formatCode>General</c:formatCode>
                <c:ptCount val="4"/>
                <c:pt idx="0">
                  <c:v>2.5998731769181989</c:v>
                </c:pt>
                <c:pt idx="1">
                  <c:v>3.3909574468085104</c:v>
                </c:pt>
                <c:pt idx="2">
                  <c:v>3.5508637236084453</c:v>
                </c:pt>
                <c:pt idx="3">
                  <c:v>3.5153328347045627</c:v>
                </c:pt>
              </c:numCache>
              <c:extLst/>
            </c:numRef>
          </c:val>
          <c:smooth val="0"/>
          <c:extLst>
            <c:ext xmlns:c16="http://schemas.microsoft.com/office/drawing/2014/chart" uri="{C3380CC4-5D6E-409C-BE32-E72D297353CC}">
              <c16:uniqueId val="{00000001-D460-47EE-8B0C-EE8779A51423}"/>
            </c:ext>
          </c:extLst>
        </c:ser>
        <c:dLbls>
          <c:showLegendKey val="0"/>
          <c:showVal val="0"/>
          <c:showCatName val="0"/>
          <c:showSerName val="0"/>
          <c:showPercent val="0"/>
          <c:showBubbleSize val="0"/>
        </c:dLbls>
        <c:marker val="1"/>
        <c:smooth val="0"/>
        <c:axId val="403920928"/>
        <c:axId val="403918576"/>
      </c:lineChart>
      <c:catAx>
        <c:axId val="40392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8576"/>
        <c:crosses val="autoZero"/>
        <c:auto val="1"/>
        <c:lblAlgn val="ctr"/>
        <c:lblOffset val="100"/>
        <c:noMultiLvlLbl val="0"/>
      </c:catAx>
      <c:valAx>
        <c:axId val="40391857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2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965143532611243"/>
          <c:y val="0.12179707868258541"/>
          <c:w val="0.61801254921238091"/>
          <c:h val="0.8691422583791939"/>
        </c:manualLayout>
      </c:layout>
      <c:barChart>
        <c:barDir val="bar"/>
        <c:grouping val="clustered"/>
        <c:varyColors val="0"/>
        <c:ser>
          <c:idx val="0"/>
          <c:order val="0"/>
          <c:tx>
            <c:strRef>
              <c:f>'1質問票分析'!$I$4</c:f>
              <c:strCache>
                <c:ptCount val="1"/>
                <c:pt idx="0">
                  <c:v>那須町</c:v>
                </c:pt>
              </c:strCache>
            </c:strRef>
          </c:tx>
          <c:spPr>
            <a:solidFill>
              <a:schemeClr val="accent1"/>
            </a:solidFill>
            <a:ln>
              <a:noFill/>
            </a:ln>
            <a:effectLst/>
          </c:spPr>
          <c:invertIfNegative val="0"/>
          <c:dLbls>
            <c:dLbl>
              <c:idx val="0"/>
              <c:layout>
                <c:manualLayout>
                  <c:x val="3.0876584552282042E-2"/>
                  <c:y val="1.918925230561073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5D-44D2-9465-52C30530F7C4}"/>
                </c:ext>
              </c:extLst>
            </c:dLbl>
            <c:dLbl>
              <c:idx val="1"/>
              <c:layout>
                <c:manualLayout>
                  <c:x val="1.4250731331822482E-2"/>
                  <c:y val="3.837850461122146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5D-44D2-9465-52C30530F7C4}"/>
                </c:ext>
              </c:extLst>
            </c:dLbl>
            <c:dLbl>
              <c:idx val="2"/>
              <c:layout>
                <c:manualLayout>
                  <c:x val="2.3751218886370714E-2"/>
                  <c:y val="3.837850461122146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5D-44D2-9465-52C30530F7C4}"/>
                </c:ext>
              </c:extLst>
            </c:dLbl>
            <c:dLbl>
              <c:idx val="3"/>
              <c:layout>
                <c:manualLayout>
                  <c:x val="-8.9826685775466885E-3"/>
                  <c:y val="1.4461964513320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5D-44D2-9465-52C30530F7C4}"/>
                </c:ext>
              </c:extLst>
            </c:dLbl>
            <c:dLbl>
              <c:idx val="4"/>
              <c:layout>
                <c:manualLayout>
                  <c:x val="2.1376096997733723E-2"/>
                  <c:y val="7.675700922244293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5D-44D2-9465-52C30530F7C4}"/>
                </c:ext>
              </c:extLst>
            </c:dLbl>
            <c:dLbl>
              <c:idx val="5"/>
              <c:layout>
                <c:manualLayout>
                  <c:x val="2.8501462663644964E-2"/>
                  <c:y val="3.296688444259198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5D-44D2-9465-52C30530F7C4}"/>
                </c:ext>
              </c:extLst>
            </c:dLbl>
            <c:dLbl>
              <c:idx val="8"/>
              <c:layout>
                <c:manualLayout>
                  <c:x val="1.1875609443185402E-2"/>
                  <c:y val="1.535140184448858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5D-44D2-9465-52C30530F7C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('1質問票分析'!$H$13:$H$19,'1質問票分析'!$H$22:$H$25)</c:f>
              <c:strCache>
                <c:ptCount val="11"/>
                <c:pt idx="0">
                  <c:v>20歳時体重から10kg以上増加</c:v>
                </c:pt>
                <c:pt idx="1">
                  <c:v>１回30分以上の運動習慣なし</c:v>
                </c:pt>
                <c:pt idx="2">
                  <c:v>１日１時間以上運動なし</c:v>
                </c:pt>
                <c:pt idx="3">
                  <c:v>歩行速度遅い</c:v>
                </c:pt>
                <c:pt idx="4">
                  <c:v>食べる速度が速い</c:v>
                </c:pt>
                <c:pt idx="5">
                  <c:v>週３回以上就寝前夕食</c:v>
                </c:pt>
                <c:pt idx="6">
                  <c:v>週３回以上朝食を抜く</c:v>
                </c:pt>
                <c:pt idx="7">
                  <c:v>改善意欲あり</c:v>
                </c:pt>
                <c:pt idx="8">
                  <c:v>改善に取り組んでいる</c:v>
                </c:pt>
                <c:pt idx="9">
                  <c:v>咀嚼_かみにくい</c:v>
                </c:pt>
                <c:pt idx="10">
                  <c:v>咀嚼_ほとんどかめない</c:v>
                </c:pt>
              </c:strCache>
              <c:extLst/>
            </c:strRef>
          </c:cat>
          <c:val>
            <c:numRef>
              <c:f>('1質問票分析'!$I$13:$I$19,'1質問票分析'!$I$22:$I$25)</c:f>
              <c:numCache>
                <c:formatCode>General</c:formatCode>
                <c:ptCount val="11"/>
                <c:pt idx="0">
                  <c:v>35.299999999999997</c:v>
                </c:pt>
                <c:pt idx="1">
                  <c:v>60.7</c:v>
                </c:pt>
                <c:pt idx="2">
                  <c:v>47.9</c:v>
                </c:pt>
                <c:pt idx="3">
                  <c:v>48</c:v>
                </c:pt>
                <c:pt idx="4">
                  <c:v>26.5</c:v>
                </c:pt>
                <c:pt idx="5">
                  <c:v>17</c:v>
                </c:pt>
                <c:pt idx="6">
                  <c:v>8.6</c:v>
                </c:pt>
                <c:pt idx="7">
                  <c:v>26</c:v>
                </c:pt>
                <c:pt idx="8">
                  <c:v>32.400000000000006</c:v>
                </c:pt>
                <c:pt idx="9">
                  <c:v>20</c:v>
                </c:pt>
                <c:pt idx="10">
                  <c:v>0.7</c:v>
                </c:pt>
              </c:numCache>
              <c:extLst/>
            </c:numRef>
          </c:val>
          <c:extLst>
            <c:ext xmlns:c16="http://schemas.microsoft.com/office/drawing/2014/chart" uri="{C3380CC4-5D6E-409C-BE32-E72D297353CC}">
              <c16:uniqueId val="{00000006-965D-44D2-9465-52C30530F7C4}"/>
            </c:ext>
          </c:extLst>
        </c:ser>
        <c:ser>
          <c:idx val="1"/>
          <c:order val="1"/>
          <c:tx>
            <c:strRef>
              <c:f>'1質問票分析'!$J$4</c:f>
              <c:strCache>
                <c:ptCount val="1"/>
                <c:pt idx="0">
                  <c:v>栃木県</c:v>
                </c:pt>
              </c:strCache>
            </c:strRef>
          </c:tx>
          <c:spPr>
            <a:solidFill>
              <a:schemeClr val="accent3">
                <a:tint val="77000"/>
              </a:schemeClr>
            </a:solidFill>
            <a:ln>
              <a:noFill/>
            </a:ln>
            <a:effectLst/>
          </c:spPr>
          <c:invertIfNegative val="0"/>
          <c:dLbls>
            <c:dLbl>
              <c:idx val="3"/>
              <c:layout>
                <c:manualLayout>
                  <c:x val="1.9000975109096641E-2"/>
                  <c:y val="7.675700922244293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5D-44D2-9465-52C30530F7C4}"/>
                </c:ext>
              </c:extLst>
            </c:dLbl>
            <c:dLbl>
              <c:idx val="6"/>
              <c:layout>
                <c:manualLayout>
                  <c:x val="3.8001950218193283E-2"/>
                  <c:y val="3.296688443491628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5D-44D2-9465-52C30530F7C4}"/>
                </c:ext>
              </c:extLst>
            </c:dLbl>
            <c:dLbl>
              <c:idx val="7"/>
              <c:layout>
                <c:manualLayout>
                  <c:x val="9.3709744869225255E-3"/>
                  <c:y val="-4.82014874556179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5D-44D2-9465-52C30530F7C4}"/>
                </c:ext>
              </c:extLst>
            </c:dLbl>
            <c:dLbl>
              <c:idx val="10"/>
              <c:layout>
                <c:manualLayout>
                  <c:x val="6.7370014331600159E-3"/>
                  <c:y val="-4.82052831472052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5D-44D2-9465-52C30530F7C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('1質問票分析'!$H$13:$H$19,'1質問票分析'!$H$22:$H$25)</c:f>
              <c:strCache>
                <c:ptCount val="11"/>
                <c:pt idx="0">
                  <c:v>20歳時体重から10kg以上増加</c:v>
                </c:pt>
                <c:pt idx="1">
                  <c:v>１回30分以上の運動習慣なし</c:v>
                </c:pt>
                <c:pt idx="2">
                  <c:v>１日１時間以上運動なし</c:v>
                </c:pt>
                <c:pt idx="3">
                  <c:v>歩行速度遅い</c:v>
                </c:pt>
                <c:pt idx="4">
                  <c:v>食べる速度が速い</c:v>
                </c:pt>
                <c:pt idx="5">
                  <c:v>週３回以上就寝前夕食</c:v>
                </c:pt>
                <c:pt idx="6">
                  <c:v>週３回以上朝食を抜く</c:v>
                </c:pt>
                <c:pt idx="7">
                  <c:v>改善意欲あり</c:v>
                </c:pt>
                <c:pt idx="8">
                  <c:v>改善に取り組んでいる</c:v>
                </c:pt>
                <c:pt idx="9">
                  <c:v>咀嚼_かみにくい</c:v>
                </c:pt>
                <c:pt idx="10">
                  <c:v>咀嚼_ほとんどかめない</c:v>
                </c:pt>
              </c:strCache>
              <c:extLst/>
            </c:strRef>
          </c:cat>
          <c:val>
            <c:numRef>
              <c:f>('1質問票分析'!$J$13:$J$19,'1質問票分析'!$J$22:$J$25)</c:f>
              <c:numCache>
                <c:formatCode>General</c:formatCode>
                <c:ptCount val="11"/>
                <c:pt idx="0">
                  <c:v>35.200000000000003</c:v>
                </c:pt>
                <c:pt idx="1">
                  <c:v>58.8</c:v>
                </c:pt>
                <c:pt idx="2">
                  <c:v>46.8</c:v>
                </c:pt>
                <c:pt idx="3">
                  <c:v>51.2</c:v>
                </c:pt>
                <c:pt idx="4">
                  <c:v>24.3</c:v>
                </c:pt>
                <c:pt idx="5">
                  <c:v>15.9</c:v>
                </c:pt>
                <c:pt idx="6">
                  <c:v>8.6999999999999993</c:v>
                </c:pt>
                <c:pt idx="7">
                  <c:v>27.1</c:v>
                </c:pt>
                <c:pt idx="8">
                  <c:v>29.900000000000002</c:v>
                </c:pt>
                <c:pt idx="9">
                  <c:v>21</c:v>
                </c:pt>
                <c:pt idx="10">
                  <c:v>0.7</c:v>
                </c:pt>
              </c:numCache>
              <c:extLst/>
            </c:numRef>
          </c:val>
          <c:extLst>
            <c:ext xmlns:c16="http://schemas.microsoft.com/office/drawing/2014/chart" uri="{C3380CC4-5D6E-409C-BE32-E72D297353CC}">
              <c16:uniqueId val="{0000000A-965D-44D2-9465-52C30530F7C4}"/>
            </c:ext>
          </c:extLst>
        </c:ser>
        <c:dLbls>
          <c:dLblPos val="outEnd"/>
          <c:showLegendKey val="0"/>
          <c:showVal val="1"/>
          <c:showCatName val="0"/>
          <c:showSerName val="0"/>
          <c:showPercent val="0"/>
          <c:showBubbleSize val="0"/>
        </c:dLbls>
        <c:gapWidth val="182"/>
        <c:axId val="403912304"/>
        <c:axId val="403915832"/>
        <c:extLst/>
      </c:barChart>
      <c:catAx>
        <c:axId val="403912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5832"/>
        <c:crosses val="autoZero"/>
        <c:auto val="1"/>
        <c:lblAlgn val="ctr"/>
        <c:lblOffset val="100"/>
        <c:noMultiLvlLbl val="0"/>
      </c:catAx>
      <c:valAx>
        <c:axId val="40391583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a:t>（％）</a:t>
                </a:r>
              </a:p>
            </c:rich>
          </c:tx>
          <c:layout>
            <c:manualLayout>
              <c:xMode val="edge"/>
              <c:yMode val="edge"/>
              <c:x val="0.93113316732057883"/>
              <c:y val="3.03330045267488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23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400" b="0" i="0" baseline="0" dirty="0">
                <a:effectLst/>
                <a:latin typeface="メイリオ" panose="020B0604030504040204" pitchFamily="50" charset="-128"/>
                <a:ea typeface="メイリオ" panose="020B0604030504040204" pitchFamily="50" charset="-128"/>
              </a:rPr>
              <a:t>治療勧奨域対象者数</a:t>
            </a:r>
            <a:endParaRPr lang="en-US" altLang="ja-JP" sz="1400" b="0" i="0" baseline="0">
              <a:effectLst/>
              <a:latin typeface="メイリオ" panose="020B0604030504040204" pitchFamily="50" charset="-128"/>
              <a:ea typeface="メイリオ" panose="020B0604030504040204"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2542991907914666"/>
          <c:y val="0.2370933915198763"/>
          <c:w val="0.82620797092042064"/>
          <c:h val="0.56922406762067168"/>
        </c:manualLayout>
      </c:layout>
      <c:barChart>
        <c:barDir val="col"/>
        <c:grouping val="stacked"/>
        <c:varyColors val="0"/>
        <c:ser>
          <c:idx val="0"/>
          <c:order val="0"/>
          <c:tx>
            <c:strRef>
              <c:f>'重症化予防 '!$AG$65</c:f>
              <c:strCache>
                <c:ptCount val="1"/>
                <c:pt idx="0">
                  <c:v>高血圧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'重症化予防 '!$AI$64:$AL$64</c:f>
              <c:strCache>
                <c:ptCount val="4"/>
                <c:pt idx="0">
                  <c:v>H30</c:v>
                </c:pt>
                <c:pt idx="1">
                  <c:v>R01</c:v>
                </c:pt>
                <c:pt idx="2">
                  <c:v>R02</c:v>
                </c:pt>
                <c:pt idx="3">
                  <c:v>R03</c:v>
                </c:pt>
              </c:strCache>
              <c:extLst/>
            </c:strRef>
          </c:cat>
          <c:val>
            <c:numRef>
              <c:f>'重症化予防 '!$AI$65:$AL$65</c:f>
              <c:numCache>
                <c:formatCode>General</c:formatCode>
                <c:ptCount val="4"/>
                <c:pt idx="0">
                  <c:v>90</c:v>
                </c:pt>
                <c:pt idx="1">
                  <c:v>59</c:v>
                </c:pt>
                <c:pt idx="2">
                  <c:v>64</c:v>
                </c:pt>
                <c:pt idx="3">
                  <c:v>63</c:v>
                </c:pt>
              </c:numCache>
              <c:extLst/>
            </c:numRef>
          </c:val>
          <c:extLst>
            <c:ext xmlns:c16="http://schemas.microsoft.com/office/drawing/2014/chart" uri="{C3380CC4-5D6E-409C-BE32-E72D297353CC}">
              <c16:uniqueId val="{00000000-7247-4B35-9960-436A1CC01CDB}"/>
            </c:ext>
          </c:extLst>
        </c:ser>
        <c:ser>
          <c:idx val="1"/>
          <c:order val="1"/>
          <c:tx>
            <c:strRef>
              <c:f>'重症化予防 '!$AG$66</c:f>
              <c:strCache>
                <c:ptCount val="1"/>
                <c:pt idx="0">
                  <c:v>糖尿病</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'重症化予防 '!$AI$64:$AL$64</c:f>
              <c:strCache>
                <c:ptCount val="4"/>
                <c:pt idx="0">
                  <c:v>H30</c:v>
                </c:pt>
                <c:pt idx="1">
                  <c:v>R01</c:v>
                </c:pt>
                <c:pt idx="2">
                  <c:v>R02</c:v>
                </c:pt>
                <c:pt idx="3">
                  <c:v>R03</c:v>
                </c:pt>
              </c:strCache>
              <c:extLst/>
            </c:strRef>
          </c:cat>
          <c:val>
            <c:numRef>
              <c:f>'重症化予防 '!$AI$66:$AL$66</c:f>
              <c:numCache>
                <c:formatCode>General</c:formatCode>
                <c:ptCount val="4"/>
                <c:pt idx="0">
                  <c:v>65</c:v>
                </c:pt>
                <c:pt idx="1">
                  <c:v>45</c:v>
                </c:pt>
                <c:pt idx="2">
                  <c:v>42</c:v>
                </c:pt>
                <c:pt idx="3">
                  <c:v>41</c:v>
                </c:pt>
              </c:numCache>
              <c:extLst/>
            </c:numRef>
          </c:val>
          <c:extLst>
            <c:ext xmlns:c16="http://schemas.microsoft.com/office/drawing/2014/chart" uri="{C3380CC4-5D6E-409C-BE32-E72D297353CC}">
              <c16:uniqueId val="{00000001-7247-4B35-9960-436A1CC01CDB}"/>
            </c:ext>
          </c:extLst>
        </c:ser>
        <c:ser>
          <c:idx val="2"/>
          <c:order val="2"/>
          <c:tx>
            <c:strRef>
              <c:f>'重症化予防 '!$AG$67</c:f>
              <c:strCache>
                <c:ptCount val="1"/>
                <c:pt idx="0">
                  <c:v>脂質異常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'重症化予防 '!$AI$64:$AL$64</c:f>
              <c:strCache>
                <c:ptCount val="4"/>
                <c:pt idx="0">
                  <c:v>H30</c:v>
                </c:pt>
                <c:pt idx="1">
                  <c:v>R01</c:v>
                </c:pt>
                <c:pt idx="2">
                  <c:v>R02</c:v>
                </c:pt>
                <c:pt idx="3">
                  <c:v>R03</c:v>
                </c:pt>
              </c:strCache>
              <c:extLst/>
            </c:strRef>
          </c:cat>
          <c:val>
            <c:numRef>
              <c:f>'重症化予防 '!$AI$67:$AL$67</c:f>
              <c:numCache>
                <c:formatCode>General</c:formatCode>
                <c:ptCount val="4"/>
                <c:pt idx="0">
                  <c:v>29</c:v>
                </c:pt>
                <c:pt idx="1">
                  <c:v>25</c:v>
                </c:pt>
                <c:pt idx="2">
                  <c:v>29</c:v>
                </c:pt>
                <c:pt idx="3">
                  <c:v>25</c:v>
                </c:pt>
              </c:numCache>
              <c:extLst/>
            </c:numRef>
          </c:val>
          <c:extLst>
            <c:ext xmlns:c16="http://schemas.microsoft.com/office/drawing/2014/chart" uri="{C3380CC4-5D6E-409C-BE32-E72D297353CC}">
              <c16:uniqueId val="{00000002-7247-4B35-9960-436A1CC01CDB}"/>
            </c:ext>
          </c:extLst>
        </c:ser>
        <c:ser>
          <c:idx val="3"/>
          <c:order val="3"/>
          <c:tx>
            <c:strRef>
              <c:f>'重症化予防 '!$AG$68</c:f>
              <c:strCache>
                <c:ptCount val="1"/>
                <c:pt idx="0">
                  <c:v>慢性腎臓病</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'重症化予防 '!$AI$64:$AL$64</c:f>
              <c:strCache>
                <c:ptCount val="4"/>
                <c:pt idx="0">
                  <c:v>H30</c:v>
                </c:pt>
                <c:pt idx="1">
                  <c:v>R01</c:v>
                </c:pt>
                <c:pt idx="2">
                  <c:v>R02</c:v>
                </c:pt>
                <c:pt idx="3">
                  <c:v>R03</c:v>
                </c:pt>
              </c:strCache>
              <c:extLst/>
            </c:strRef>
          </c:cat>
          <c:val>
            <c:numRef>
              <c:f>'重症化予防 '!$AI$68:$AL$68</c:f>
              <c:numCache>
                <c:formatCode>General</c:formatCode>
                <c:ptCount val="4"/>
                <c:pt idx="0">
                  <c:v>17</c:v>
                </c:pt>
                <c:pt idx="1">
                  <c:v>28</c:v>
                </c:pt>
                <c:pt idx="2">
                  <c:v>41</c:v>
                </c:pt>
                <c:pt idx="3">
                  <c:v>12</c:v>
                </c:pt>
              </c:numCache>
              <c:extLst/>
            </c:numRef>
          </c:val>
          <c:extLst>
            <c:ext xmlns:c16="http://schemas.microsoft.com/office/drawing/2014/chart" uri="{C3380CC4-5D6E-409C-BE32-E72D297353CC}">
              <c16:uniqueId val="{00000003-7247-4B35-9960-436A1CC01CDB}"/>
            </c:ext>
          </c:extLst>
        </c:ser>
        <c:dLbls>
          <c:showLegendKey val="0"/>
          <c:showVal val="1"/>
          <c:showCatName val="0"/>
          <c:showSerName val="0"/>
          <c:showPercent val="0"/>
          <c:showBubbleSize val="0"/>
        </c:dLbls>
        <c:gapWidth val="150"/>
        <c:overlap val="100"/>
        <c:axId val="403921320"/>
        <c:axId val="403917008"/>
      </c:barChart>
      <c:catAx>
        <c:axId val="40392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7008"/>
        <c:crosses val="autoZero"/>
        <c:auto val="1"/>
        <c:lblAlgn val="ctr"/>
        <c:lblOffset val="100"/>
        <c:noMultiLvlLbl val="0"/>
      </c:catAx>
      <c:valAx>
        <c:axId val="403917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r>
                  <a:rPr lang="ja-JP" altLang="en-US" sz="900" dirty="0"/>
                  <a:t>（人）</a:t>
                </a:r>
              </a:p>
            </c:rich>
          </c:tx>
          <c:layout>
            <c:manualLayout>
              <c:xMode val="edge"/>
              <c:yMode val="edge"/>
              <c:x val="4.3965554545847942E-3"/>
              <c:y val="0.13916112340984441"/>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21320"/>
        <c:crosses val="autoZero"/>
        <c:crossBetween val="between"/>
      </c:valAx>
      <c:spPr>
        <a:noFill/>
        <a:ln>
          <a:noFill/>
        </a:ln>
        <a:effectLst/>
      </c:spPr>
    </c:plotArea>
    <c:legend>
      <c:legendPos val="b"/>
      <c:layout>
        <c:manualLayout>
          <c:xMode val="edge"/>
          <c:yMode val="edge"/>
          <c:x val="5.4396468908217581E-2"/>
          <c:y val="0.88281903737991085"/>
          <c:w val="0.89999982690726554"/>
          <c:h val="7.093934370663813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a:latin typeface="メイリオ" panose="020B0604030504040204" pitchFamily="50" charset="-128"/>
                <a:ea typeface="メイリオ" panose="020B0604030504040204" pitchFamily="50" charset="-128"/>
              </a:rPr>
              <a:t>有病率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lineChart>
        <c:grouping val="standard"/>
        <c:varyColors val="0"/>
        <c:ser>
          <c:idx val="0"/>
          <c:order val="0"/>
          <c:tx>
            <c:strRef>
              <c:f>'重症化予防 '!$AN$65</c:f>
              <c:strCache>
                <c:ptCount val="1"/>
                <c:pt idx="0">
                  <c:v>高血圧</c:v>
                </c:pt>
              </c:strCache>
            </c:strRef>
          </c:tx>
          <c:spPr>
            <a:ln w="28575" cap="rnd">
              <a:solidFill>
                <a:schemeClr val="accent1"/>
              </a:solidFill>
              <a:round/>
            </a:ln>
            <a:effectLst/>
          </c:spPr>
          <c:marker>
            <c:symbol val="none"/>
          </c:marker>
          <c:dLbls>
            <c:dLbl>
              <c:idx val="0"/>
              <c:layout>
                <c:manualLayout>
                  <c:x val="-5.436140059393043E-2"/>
                  <c:y val="-7.2418795505141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A9-4525-9A47-B00A18D290A9}"/>
                </c:ext>
              </c:extLst>
            </c:dLbl>
            <c:dLbl>
              <c:idx val="1"/>
              <c:layout>
                <c:manualLayout>
                  <c:x val="-8.0649445812128101E-2"/>
                  <c:y val="-8.5121975534542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A9-4525-9A47-B00A18D290A9}"/>
                </c:ext>
              </c:extLst>
            </c:dLbl>
            <c:dLbl>
              <c:idx val="2"/>
              <c:layout>
                <c:manualLayout>
                  <c:x val="-2.8073355375732672E-2"/>
                  <c:y val="-7.2418795505141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A9-4525-9A47-B00A18D290A9}"/>
                </c:ext>
              </c:extLst>
            </c:dLbl>
            <c:dLbl>
              <c:idx val="3"/>
              <c:layout>
                <c:manualLayout>
                  <c:x val="-5.436140059393043E-2"/>
                  <c:y val="-7.6653188848275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A9-4525-9A47-B00A18D290A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'重症化予防 '!$AP$63:$AS$64</c:f>
              <c:strCache>
                <c:ptCount val="4"/>
                <c:pt idx="0">
                  <c:v>H30</c:v>
                </c:pt>
                <c:pt idx="1">
                  <c:v>R01</c:v>
                </c:pt>
                <c:pt idx="2">
                  <c:v>R02</c:v>
                </c:pt>
                <c:pt idx="3">
                  <c:v>R03</c:v>
                </c:pt>
              </c:strCache>
              <c:extLst/>
            </c:strRef>
          </c:cat>
          <c:val>
            <c:numRef>
              <c:f>'重症化予防 '!$AP$65:$AS$65</c:f>
              <c:numCache>
                <c:formatCode>0.0%</c:formatCode>
                <c:ptCount val="4"/>
                <c:pt idx="0">
                  <c:v>2.9537249753856253E-2</c:v>
                </c:pt>
                <c:pt idx="1">
                  <c:v>1.9993222636394442E-2</c:v>
                </c:pt>
                <c:pt idx="2">
                  <c:v>3.1558185404339252E-2</c:v>
                </c:pt>
                <c:pt idx="3">
                  <c:v>2.4352531890220332E-2</c:v>
                </c:pt>
              </c:numCache>
              <c:extLst/>
            </c:numRef>
          </c:val>
          <c:smooth val="0"/>
          <c:extLst>
            <c:ext xmlns:c16="http://schemas.microsoft.com/office/drawing/2014/chart" uri="{C3380CC4-5D6E-409C-BE32-E72D297353CC}">
              <c16:uniqueId val="{00000000-B2D9-45D4-879E-FC400CF4FD41}"/>
            </c:ext>
          </c:extLst>
        </c:ser>
        <c:ser>
          <c:idx val="1"/>
          <c:order val="1"/>
          <c:tx>
            <c:strRef>
              <c:f>'重症化予防 '!$AN$66</c:f>
              <c:strCache>
                <c:ptCount val="1"/>
                <c:pt idx="0">
                  <c:v>糖尿病</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'重症化予防 '!$AP$63:$AS$64</c:f>
              <c:strCache>
                <c:ptCount val="4"/>
                <c:pt idx="0">
                  <c:v>H30</c:v>
                </c:pt>
                <c:pt idx="1">
                  <c:v>R01</c:v>
                </c:pt>
                <c:pt idx="2">
                  <c:v>R02</c:v>
                </c:pt>
                <c:pt idx="3">
                  <c:v>R03</c:v>
                </c:pt>
              </c:strCache>
              <c:extLst/>
            </c:strRef>
          </c:cat>
          <c:val>
            <c:numRef>
              <c:f>'重症化予防 '!$AP$66:$AS$66</c:f>
              <c:numCache>
                <c:formatCode>0.0%</c:formatCode>
                <c:ptCount val="4"/>
                <c:pt idx="0">
                  <c:v>2.1332458155562849E-2</c:v>
                </c:pt>
                <c:pt idx="1">
                  <c:v>1.5249068112504236E-2</c:v>
                </c:pt>
                <c:pt idx="2">
                  <c:v>2.0710059171597635E-2</c:v>
                </c:pt>
                <c:pt idx="3">
                  <c:v>1.5848473134905297E-2</c:v>
                </c:pt>
              </c:numCache>
              <c:extLst/>
            </c:numRef>
          </c:val>
          <c:smooth val="0"/>
          <c:extLst>
            <c:ext xmlns:c16="http://schemas.microsoft.com/office/drawing/2014/chart" uri="{C3380CC4-5D6E-409C-BE32-E72D297353CC}">
              <c16:uniqueId val="{00000001-B2D9-45D4-879E-FC400CF4FD41}"/>
            </c:ext>
          </c:extLst>
        </c:ser>
        <c:ser>
          <c:idx val="2"/>
          <c:order val="2"/>
          <c:tx>
            <c:strRef>
              <c:f>'重症化予防 '!$AN$67</c:f>
              <c:strCache>
                <c:ptCount val="1"/>
                <c:pt idx="0">
                  <c:v>脂質異常</c:v>
                </c:pt>
              </c:strCache>
            </c:strRef>
          </c:tx>
          <c:spPr>
            <a:ln w="28575" cap="rnd">
              <a:solidFill>
                <a:schemeClr val="accent3"/>
              </a:solidFill>
              <a:round/>
            </a:ln>
            <a:effectLst/>
          </c:spPr>
          <c:marker>
            <c:symbol val="none"/>
          </c:marker>
          <c:dLbls>
            <c:dLbl>
              <c:idx val="0"/>
              <c:layout>
                <c:manualLayout>
                  <c:x val="-7.6268104942428486E-2"/>
                  <c:y val="-8.5121975534542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A9-4525-9A47-B00A18D290A9}"/>
                </c:ext>
              </c:extLst>
            </c:dLbl>
            <c:dLbl>
              <c:idx val="1"/>
              <c:layout>
                <c:manualLayout>
                  <c:x val="-0.11570017276972504"/>
                  <c:y val="6.7316184818266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A9-4525-9A47-B00A18D290A9}"/>
                </c:ext>
              </c:extLst>
            </c:dLbl>
            <c:dLbl>
              <c:idx val="2"/>
              <c:layout>
                <c:manualLayout>
                  <c:x val="-8.5030786681827716E-2"/>
                  <c:y val="7.1550578161399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A9-4525-9A47-B00A18D290A9}"/>
                </c:ext>
              </c:extLst>
            </c:dLbl>
            <c:dLbl>
              <c:idx val="3"/>
              <c:layout>
                <c:manualLayout>
                  <c:x val="-1.9310673636333528E-2"/>
                  <c:y val="-5.9715615475740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A9-4525-9A47-B00A18D290A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'重症化予防 '!$AP$63:$AS$64</c:f>
              <c:strCache>
                <c:ptCount val="4"/>
                <c:pt idx="0">
                  <c:v>H30</c:v>
                </c:pt>
                <c:pt idx="1">
                  <c:v>R01</c:v>
                </c:pt>
                <c:pt idx="2">
                  <c:v>R02</c:v>
                </c:pt>
                <c:pt idx="3">
                  <c:v>R03</c:v>
                </c:pt>
              </c:strCache>
              <c:extLst/>
            </c:strRef>
          </c:cat>
          <c:val>
            <c:numRef>
              <c:f>'重症化予防 '!$AP$67:$AS$67</c:f>
              <c:numCache>
                <c:formatCode>0.0%</c:formatCode>
                <c:ptCount val="4"/>
                <c:pt idx="0">
                  <c:v>9.517558254020347E-3</c:v>
                </c:pt>
                <c:pt idx="1">
                  <c:v>8.4717045069467971E-3</c:v>
                </c:pt>
                <c:pt idx="2">
                  <c:v>1.4299802761341223E-2</c:v>
                </c:pt>
                <c:pt idx="3">
                  <c:v>9.6637031310398136E-3</c:v>
                </c:pt>
              </c:numCache>
              <c:extLst/>
            </c:numRef>
          </c:val>
          <c:smooth val="0"/>
          <c:extLst>
            <c:ext xmlns:c16="http://schemas.microsoft.com/office/drawing/2014/chart" uri="{C3380CC4-5D6E-409C-BE32-E72D297353CC}">
              <c16:uniqueId val="{00000002-B2D9-45D4-879E-FC400CF4FD41}"/>
            </c:ext>
          </c:extLst>
        </c:ser>
        <c:ser>
          <c:idx val="3"/>
          <c:order val="3"/>
          <c:tx>
            <c:strRef>
              <c:f>'重症化予防 '!$AN$68</c:f>
              <c:strCache>
                <c:ptCount val="1"/>
                <c:pt idx="0">
                  <c:v>慢性腎臓病</c:v>
                </c:pt>
              </c:strCache>
            </c:strRef>
          </c:tx>
          <c:spPr>
            <a:ln w="28575" cap="rnd">
              <a:solidFill>
                <a:schemeClr val="accent4"/>
              </a:solidFill>
              <a:round/>
            </a:ln>
            <a:effectLst/>
          </c:spPr>
          <c:marker>
            <c:symbol val="none"/>
          </c:marker>
          <c:dLbls>
            <c:dLbl>
              <c:idx val="0"/>
              <c:layout>
                <c:manualLayout>
                  <c:x val="-0.12008151363942461"/>
                  <c:y val="6.3081791475132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A9-4525-9A47-B00A18D290A9}"/>
                </c:ext>
              </c:extLst>
            </c:dLbl>
            <c:dLbl>
              <c:idx val="2"/>
              <c:layout>
                <c:manualLayout>
                  <c:x val="-7.1886764072728884E-2"/>
                  <c:y val="7.57849715045332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A9-4525-9A47-B00A18D290A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'重症化予防 '!$AP$63:$AS$64</c:f>
              <c:strCache>
                <c:ptCount val="4"/>
                <c:pt idx="0">
                  <c:v>H30</c:v>
                </c:pt>
                <c:pt idx="1">
                  <c:v>R01</c:v>
                </c:pt>
                <c:pt idx="2">
                  <c:v>R02</c:v>
                </c:pt>
                <c:pt idx="3">
                  <c:v>R03</c:v>
                </c:pt>
              </c:strCache>
              <c:extLst/>
            </c:strRef>
          </c:cat>
          <c:val>
            <c:numRef>
              <c:f>'重症化予防 '!$AP$68:$AS$68</c:f>
              <c:numCache>
                <c:formatCode>0.0%</c:formatCode>
                <c:ptCount val="4"/>
                <c:pt idx="0">
                  <c:v>5.5792582868395141E-3</c:v>
                </c:pt>
                <c:pt idx="1">
                  <c:v>9.4883090477804136E-3</c:v>
                </c:pt>
                <c:pt idx="2">
                  <c:v>2.0216962524654832E-2</c:v>
                </c:pt>
                <c:pt idx="3">
                  <c:v>4.6385775028991109E-3</c:v>
                </c:pt>
              </c:numCache>
              <c:extLst/>
            </c:numRef>
          </c:val>
          <c:smooth val="0"/>
          <c:extLst>
            <c:ext xmlns:c16="http://schemas.microsoft.com/office/drawing/2014/chart" uri="{C3380CC4-5D6E-409C-BE32-E72D297353CC}">
              <c16:uniqueId val="{00000003-B2D9-45D4-879E-FC400CF4FD41}"/>
            </c:ext>
          </c:extLst>
        </c:ser>
        <c:dLbls>
          <c:dLblPos val="t"/>
          <c:showLegendKey val="0"/>
          <c:showVal val="1"/>
          <c:showCatName val="0"/>
          <c:showSerName val="0"/>
          <c:showPercent val="0"/>
          <c:showBubbleSize val="0"/>
        </c:dLbls>
        <c:smooth val="0"/>
        <c:axId val="403913088"/>
        <c:axId val="403922104"/>
      </c:lineChart>
      <c:catAx>
        <c:axId val="4039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22104"/>
        <c:crosses val="autoZero"/>
        <c:auto val="1"/>
        <c:lblAlgn val="ctr"/>
        <c:lblOffset val="100"/>
        <c:noMultiLvlLbl val="0"/>
      </c:catAx>
      <c:valAx>
        <c:axId val="4039221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dirty="0">
                <a:solidFill>
                  <a:schemeClr val="tx1"/>
                </a:solidFill>
              </a:rPr>
              <a:t>男性</a:t>
            </a:r>
          </a:p>
        </c:rich>
      </c:tx>
      <c:layout>
        <c:manualLayout>
          <c:xMode val="edge"/>
          <c:yMode val="edge"/>
          <c:x val="0.46830544975385097"/>
          <c:y val="0.1765817347307659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430013087859058E-2"/>
          <c:y val="0.13148475909537857"/>
          <c:w val="0.95247474137869825"/>
          <c:h val="0.65767248120533606"/>
        </c:manualLayout>
      </c:layout>
      <c:barChart>
        <c:barDir val="col"/>
        <c:grouping val="clustered"/>
        <c:varyColors val="0"/>
        <c:ser>
          <c:idx val="0"/>
          <c:order val="0"/>
          <c:tx>
            <c:strRef>
              <c:f>グラフ出力用!$A$5</c:f>
              <c:strCache>
                <c:ptCount val="1"/>
                <c:pt idx="0">
                  <c:v>那須町</c:v>
                </c:pt>
              </c:strCache>
            </c:strRef>
          </c:tx>
          <c:spPr>
            <a:solidFill>
              <a:schemeClr val="accent1"/>
            </a:solidFill>
            <a:ln>
              <a:noFill/>
            </a:ln>
            <a:effectLst/>
          </c:spPr>
          <c:invertIfNegative val="0"/>
          <c:dLbls>
            <c:dLbl>
              <c:idx val="2"/>
              <c:layout>
                <c:manualLayout>
                  <c:x val="-4.1504172002501619E-17"/>
                  <c:y val="-3.71751020485823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FA-4D50-80C6-CA4CF2F53518}"/>
                </c:ext>
              </c:extLst>
            </c:dLbl>
            <c:dLbl>
              <c:idx val="3"/>
              <c:layout>
                <c:manualLayout>
                  <c:x val="4.1504172002501619E-17"/>
                  <c:y val="-3.7175102048582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FA-4D50-80C6-CA4CF2F535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(グラフ出力用!$B$3:$C$3,グラフ出力用!$H$3,グラフ出力用!$K$3,グラフ出力用!$N$3:$S$3)</c:f>
              <c:strCache>
                <c:ptCount val="10"/>
                <c:pt idx="0">
                  <c:v>全死因</c:v>
                </c:pt>
                <c:pt idx="1">
                  <c:v>悪性新生物</c:v>
                </c:pt>
                <c:pt idx="2">
                  <c:v>心 疾 患</c:v>
                </c:pt>
                <c:pt idx="3">
                  <c:v>脳血管疾患</c:v>
                </c:pt>
                <c:pt idx="4">
                  <c:v>肺炎</c:v>
                </c:pt>
                <c:pt idx="5">
                  <c:v>肝疾患</c:v>
                </c:pt>
                <c:pt idx="6">
                  <c:v>腎不全</c:v>
                </c:pt>
                <c:pt idx="7">
                  <c:v>老衰</c:v>
                </c:pt>
                <c:pt idx="8">
                  <c:v>不慮の事故</c:v>
                </c:pt>
                <c:pt idx="9">
                  <c:v>自殺</c:v>
                </c:pt>
              </c:strCache>
              <c:extLst/>
            </c:strRef>
          </c:cat>
          <c:val>
            <c:numRef>
              <c:f>(グラフ出力用!$B$5:$C$5,グラフ出力用!$H$5,グラフ出力用!$K$5,グラフ出力用!$N$5:$S$5)</c:f>
              <c:numCache>
                <c:formatCode>0</c:formatCode>
                <c:ptCount val="10"/>
                <c:pt idx="0">
                  <c:v>111.43600000000001</c:v>
                </c:pt>
                <c:pt idx="1">
                  <c:v>100.247</c:v>
                </c:pt>
                <c:pt idx="2">
                  <c:v>127.13800000000001</c:v>
                </c:pt>
                <c:pt idx="3">
                  <c:v>131.751</c:v>
                </c:pt>
                <c:pt idx="4">
                  <c:v>95.465000000000003</c:v>
                </c:pt>
                <c:pt idx="5">
                  <c:v>108.288</c:v>
                </c:pt>
                <c:pt idx="6">
                  <c:v>103.622</c:v>
                </c:pt>
                <c:pt idx="7">
                  <c:v>208.76599999999999</c:v>
                </c:pt>
                <c:pt idx="8">
                  <c:v>104.17100000000001</c:v>
                </c:pt>
                <c:pt idx="9">
                  <c:v>146.917</c:v>
                </c:pt>
              </c:numCache>
              <c:extLst/>
            </c:numRef>
          </c:val>
          <c:extLst>
            <c:ext xmlns:c16="http://schemas.microsoft.com/office/drawing/2014/chart" uri="{C3380CC4-5D6E-409C-BE32-E72D297353CC}">
              <c16:uniqueId val="{00000000-2EFA-4D50-80C6-CA4CF2F53518}"/>
            </c:ext>
          </c:extLst>
        </c:ser>
        <c:ser>
          <c:idx val="1"/>
          <c:order val="1"/>
          <c:tx>
            <c:strRef>
              <c:f>グラフ出力用!$A$6</c:f>
              <c:strCache>
                <c:ptCount val="1"/>
                <c:pt idx="0">
                  <c:v>栃木県</c:v>
                </c:pt>
              </c:strCache>
            </c:strRef>
          </c:tx>
          <c:spPr>
            <a:solidFill>
              <a:schemeClr val="accent2"/>
            </a:solidFill>
            <a:ln>
              <a:noFill/>
            </a:ln>
            <a:effectLst/>
          </c:spPr>
          <c:invertIfNegative val="0"/>
          <c:dLbls>
            <c:dLbl>
              <c:idx val="0"/>
              <c:layout>
                <c:manualLayout>
                  <c:x val="1.1894335871801767E-2"/>
                  <c:y val="-9.293775512145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FA-4D50-80C6-CA4CF2F53518}"/>
                </c:ext>
              </c:extLst>
            </c:dLbl>
            <c:dLbl>
              <c:idx val="1"/>
              <c:layout>
                <c:manualLayout>
                  <c:x val="1.245727798769763E-2"/>
                  <c:y val="-4.07747935245070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FA-4D50-80C6-CA4CF2F535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(グラフ出力用!$B$3:$C$3,グラフ出力用!$H$3,グラフ出力用!$K$3,グラフ出力用!$N$3:$S$3)</c:f>
              <c:strCache>
                <c:ptCount val="10"/>
                <c:pt idx="0">
                  <c:v>全死因</c:v>
                </c:pt>
                <c:pt idx="1">
                  <c:v>悪性新生物</c:v>
                </c:pt>
                <c:pt idx="2">
                  <c:v>心 疾 患</c:v>
                </c:pt>
                <c:pt idx="3">
                  <c:v>脳血管疾患</c:v>
                </c:pt>
                <c:pt idx="4">
                  <c:v>肺炎</c:v>
                </c:pt>
                <c:pt idx="5">
                  <c:v>肝疾患</c:v>
                </c:pt>
                <c:pt idx="6">
                  <c:v>腎不全</c:v>
                </c:pt>
                <c:pt idx="7">
                  <c:v>老衰</c:v>
                </c:pt>
                <c:pt idx="8">
                  <c:v>不慮の事故</c:v>
                </c:pt>
                <c:pt idx="9">
                  <c:v>自殺</c:v>
                </c:pt>
              </c:strCache>
              <c:extLst/>
            </c:strRef>
          </c:cat>
          <c:val>
            <c:numRef>
              <c:f>(グラフ出力用!$B$6:$C$6,グラフ出力用!$H$6,グラフ出力用!$K$6,グラフ出力用!$N$6:$S$6)</c:f>
              <c:numCache>
                <c:formatCode>0</c:formatCode>
                <c:ptCount val="10"/>
                <c:pt idx="0">
                  <c:v>105.658</c:v>
                </c:pt>
                <c:pt idx="1">
                  <c:v>100.877</c:v>
                </c:pt>
                <c:pt idx="2">
                  <c:v>116.979</c:v>
                </c:pt>
                <c:pt idx="3">
                  <c:v>125.041</c:v>
                </c:pt>
                <c:pt idx="4">
                  <c:v>104.45699999999999</c:v>
                </c:pt>
                <c:pt idx="5">
                  <c:v>95.834999999999994</c:v>
                </c:pt>
                <c:pt idx="6">
                  <c:v>111.291</c:v>
                </c:pt>
                <c:pt idx="7">
                  <c:v>120.746</c:v>
                </c:pt>
                <c:pt idx="8">
                  <c:v>93.378</c:v>
                </c:pt>
                <c:pt idx="9">
                  <c:v>109.24299999999999</c:v>
                </c:pt>
              </c:numCache>
              <c:extLst/>
            </c:numRef>
          </c:val>
          <c:extLst>
            <c:ext xmlns:c16="http://schemas.microsoft.com/office/drawing/2014/chart" uri="{C3380CC4-5D6E-409C-BE32-E72D297353CC}">
              <c16:uniqueId val="{00000003-2EFA-4D50-80C6-CA4CF2F53518}"/>
            </c:ext>
          </c:extLst>
        </c:ser>
        <c:dLbls>
          <c:dLblPos val="outEnd"/>
          <c:showLegendKey val="0"/>
          <c:showVal val="1"/>
          <c:showCatName val="0"/>
          <c:showSerName val="0"/>
          <c:showPercent val="0"/>
          <c:showBubbleSize val="0"/>
        </c:dLbls>
        <c:gapWidth val="219"/>
        <c:overlap val="-27"/>
        <c:axId val="257562456"/>
        <c:axId val="257556576"/>
      </c:barChart>
      <c:catAx>
        <c:axId val="25756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57556576"/>
        <c:crosses val="autoZero"/>
        <c:auto val="1"/>
        <c:lblAlgn val="ctr"/>
        <c:lblOffset val="100"/>
        <c:noMultiLvlLbl val="0"/>
      </c:catAx>
      <c:valAx>
        <c:axId val="257556576"/>
        <c:scaling>
          <c:orientation val="minMax"/>
          <c:max val="22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7562456"/>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ja-JP" altLang="en-US">
                <a:latin typeface="メイリオ" panose="020B0604030504040204" pitchFamily="50" charset="-128"/>
                <a:ea typeface="メイリオ" panose="020B0604030504040204" pitchFamily="50" charset="-128"/>
              </a:rPr>
              <a:t>高血圧</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ofPieChart>
        <c:ofPieType val="pie"/>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4CD-455D-AEC9-85A9FFBDC7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CD-455D-AEC9-85A9FFBDC7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CD-455D-AEC9-85A9FFBDC7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CD-455D-AEC9-85A9FFBDC78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CD-455D-AEC9-85A9FFBDC786}"/>
              </c:ext>
            </c:extLst>
          </c:dPt>
          <c:dLbls>
            <c:dLbl>
              <c:idx val="2"/>
              <c:delete val="1"/>
              <c:extLst>
                <c:ext xmlns:c15="http://schemas.microsoft.com/office/drawing/2012/chart" uri="{CE6537A1-D6FC-4f65-9D91-7224C49458BB}"/>
                <c:ext xmlns:c16="http://schemas.microsoft.com/office/drawing/2014/chart" uri="{C3380CC4-5D6E-409C-BE32-E72D297353CC}">
                  <c16:uniqueId val="{00000005-64CD-455D-AEC9-85A9FFBDC786}"/>
                </c:ext>
              </c:extLst>
            </c:dLbl>
            <c:dLbl>
              <c:idx val="3"/>
              <c:delete val="1"/>
              <c:extLst>
                <c:ext xmlns:c15="http://schemas.microsoft.com/office/drawing/2012/chart" uri="{CE6537A1-D6FC-4f65-9D91-7224C49458BB}"/>
                <c:ext xmlns:c16="http://schemas.microsoft.com/office/drawing/2014/chart" uri="{C3380CC4-5D6E-409C-BE32-E72D297353CC}">
                  <c16:uniqueId val="{00000007-64CD-455D-AEC9-85A9FFBDC786}"/>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6="http://schemas.microsoft.com/office/drawing/2014/chart" uri="{C3380CC4-5D6E-409C-BE32-E72D297353CC}">
                  <c16:uniqueId val="{00000009-64CD-455D-AEC9-85A9FFBDC7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('重症化予防 '!$BB$76:$BB$77,'重症化予防 '!$BB$79:$BB$80)</c:f>
              <c:strCache>
                <c:ptCount val="4"/>
                <c:pt idx="0">
                  <c:v>翌年健診未受診者</c:v>
                </c:pt>
                <c:pt idx="1">
                  <c:v>正常範囲</c:v>
                </c:pt>
                <c:pt idx="2">
                  <c:v>  要治療</c:v>
                </c:pt>
                <c:pt idx="3">
                  <c:v>  治療中</c:v>
                </c:pt>
              </c:strCache>
            </c:strRef>
          </c:cat>
          <c:val>
            <c:numRef>
              <c:f>('重症化予防 '!$BJ$76:$BJ$77,'重症化予防 '!$BJ$79:$BJ$80)</c:f>
              <c:numCache>
                <c:formatCode>General</c:formatCode>
                <c:ptCount val="4"/>
                <c:pt idx="0">
                  <c:v>17</c:v>
                </c:pt>
                <c:pt idx="1">
                  <c:v>2</c:v>
                </c:pt>
                <c:pt idx="2">
                  <c:v>24</c:v>
                </c:pt>
                <c:pt idx="3">
                  <c:v>12</c:v>
                </c:pt>
              </c:numCache>
            </c:numRef>
          </c:val>
          <c:extLst>
            <c:ext xmlns:c16="http://schemas.microsoft.com/office/drawing/2014/chart" uri="{C3380CC4-5D6E-409C-BE32-E72D297353CC}">
              <c16:uniqueId val="{0000000A-64CD-455D-AEC9-85A9FFBDC786}"/>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ja-JP" altLang="en-US">
                <a:latin typeface="メイリオ" panose="020B0604030504040204" pitchFamily="50" charset="-128"/>
                <a:ea typeface="メイリオ" panose="020B0604030504040204" pitchFamily="50" charset="-128"/>
              </a:rPr>
              <a:t>糖尿病</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ofPieChart>
        <c:ofPieType val="pie"/>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377-4E1A-98FE-542B39A1EB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77-4E1A-98FE-542B39A1EB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77-4E1A-98FE-542B39A1EBD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77-4E1A-98FE-542B39A1EBD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377-4E1A-98FE-542B39A1EBD4}"/>
              </c:ext>
            </c:extLst>
          </c:dPt>
          <c:dLbls>
            <c:dLbl>
              <c:idx val="2"/>
              <c:delete val="1"/>
              <c:extLst>
                <c:ext xmlns:c15="http://schemas.microsoft.com/office/drawing/2012/chart" uri="{CE6537A1-D6FC-4f65-9D91-7224C49458BB}"/>
                <c:ext xmlns:c16="http://schemas.microsoft.com/office/drawing/2014/chart" uri="{C3380CC4-5D6E-409C-BE32-E72D297353CC}">
                  <c16:uniqueId val="{00000005-0377-4E1A-98FE-542B39A1EBD4}"/>
                </c:ext>
              </c:extLst>
            </c:dLbl>
            <c:dLbl>
              <c:idx val="3"/>
              <c:delete val="1"/>
              <c:extLst>
                <c:ext xmlns:c15="http://schemas.microsoft.com/office/drawing/2012/chart" uri="{CE6537A1-D6FC-4f65-9D91-7224C49458BB}"/>
                <c:ext xmlns:c16="http://schemas.microsoft.com/office/drawing/2014/chart" uri="{C3380CC4-5D6E-409C-BE32-E72D297353CC}">
                  <c16:uniqueId val="{00000007-0377-4E1A-98FE-542B39A1EBD4}"/>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extLst>
                <c:ext xmlns:c16="http://schemas.microsoft.com/office/drawing/2014/chart" uri="{C3380CC4-5D6E-409C-BE32-E72D297353CC}">
                  <c16:uniqueId val="{00000009-0377-4E1A-98FE-542B39A1EB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('重症化予防 '!$BO$76:$BO$77,'重症化予防 '!$BO$79:$BO$80)</c:f>
              <c:strCache>
                <c:ptCount val="4"/>
                <c:pt idx="0">
                  <c:v>翌年健診未受診者</c:v>
                </c:pt>
                <c:pt idx="1">
                  <c:v>正常範囲</c:v>
                </c:pt>
                <c:pt idx="2">
                  <c:v>  要治療</c:v>
                </c:pt>
                <c:pt idx="3">
                  <c:v>  治療中</c:v>
                </c:pt>
              </c:strCache>
            </c:strRef>
          </c:cat>
          <c:val>
            <c:numRef>
              <c:f>('重症化予防 '!$BW$76:$BW$77,'重症化予防 '!$BW$79:$BW$80)</c:f>
              <c:numCache>
                <c:formatCode>General</c:formatCode>
                <c:ptCount val="4"/>
                <c:pt idx="0">
                  <c:v>15</c:v>
                </c:pt>
                <c:pt idx="1">
                  <c:v>2</c:v>
                </c:pt>
                <c:pt idx="2">
                  <c:v>8</c:v>
                </c:pt>
                <c:pt idx="3">
                  <c:v>15</c:v>
                </c:pt>
              </c:numCache>
            </c:numRef>
          </c:val>
          <c:extLst>
            <c:ext xmlns:c16="http://schemas.microsoft.com/office/drawing/2014/chart" uri="{C3380CC4-5D6E-409C-BE32-E72D297353CC}">
              <c16:uniqueId val="{0000000A-0377-4E1A-98FE-542B39A1EBD4}"/>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b="0" i="0" u="none" strike="noStrike" kern="1200" spc="0" baseline="0">
                <a:solidFill>
                  <a:sysClr val="windowText" lastClr="000000">
                    <a:lumMod val="65000"/>
                    <a:lumOff val="35000"/>
                  </a:sysClr>
                </a:solidFill>
                <a:effectLst/>
                <a:latin typeface="メイリオ" panose="020B0604030504040204" pitchFamily="50" charset="-128"/>
                <a:ea typeface="メイリオ" panose="020B0604030504040204" pitchFamily="50" charset="-128"/>
              </a:rPr>
              <a:t>糖尿病治療中者に占める</a:t>
            </a:r>
            <a:endParaRPr lang="en-US" altLang="ja-JP" sz="1100" b="0" i="0" u="none" strike="noStrike" kern="1200" spc="0" baseline="0">
              <a:solidFill>
                <a:sysClr val="windowText" lastClr="000000">
                  <a:lumMod val="65000"/>
                  <a:lumOff val="35000"/>
                </a:sysClr>
              </a:solidFill>
              <a:effectLst/>
              <a:latin typeface="メイリオ" panose="020B0604030504040204" pitchFamily="50" charset="-128"/>
              <a:ea typeface="メイリオ" panose="020B0604030504040204" pitchFamily="50" charset="-128"/>
            </a:endParaRPr>
          </a:p>
          <a:p>
            <a:pPr>
              <a:defRPr/>
            </a:pPr>
            <a:r>
              <a:rPr lang="en-US" altLang="ja-JP" sz="1100" b="0" i="0" u="none" strike="noStrike" kern="1200" spc="0" baseline="0">
                <a:solidFill>
                  <a:sysClr val="windowText" lastClr="000000">
                    <a:lumMod val="65000"/>
                    <a:lumOff val="35000"/>
                  </a:sysClr>
                </a:solidFill>
                <a:effectLst/>
                <a:latin typeface="メイリオ" panose="020B0604030504040204" pitchFamily="50" charset="-128"/>
                <a:ea typeface="メイリオ" panose="020B0604030504040204" pitchFamily="50" charset="-128"/>
              </a:rPr>
              <a:t>HbA1c 7.0</a:t>
            </a:r>
            <a:r>
              <a:rPr lang="ja-JP" altLang="en-US" sz="1100" b="0" i="0" u="none" strike="noStrike" kern="1200" spc="0" baseline="0">
                <a:solidFill>
                  <a:sysClr val="windowText" lastClr="000000">
                    <a:lumMod val="65000"/>
                    <a:lumOff val="35000"/>
                  </a:sysClr>
                </a:solidFill>
                <a:effectLst/>
                <a:latin typeface="メイリオ" panose="020B0604030504040204" pitchFamily="50" charset="-128"/>
                <a:ea typeface="メイリオ" panose="020B0604030504040204" pitchFamily="50" charset="-128"/>
              </a:rPr>
              <a:t>％以上の推移</a:t>
            </a:r>
            <a:endParaRPr lang="ja-JP" altLang="ja-JP" sz="1100" b="0" i="0" u="none" strike="noStrike" kern="1200" spc="0" baseline="0">
              <a:solidFill>
                <a:sysClr val="windowText" lastClr="000000">
                  <a:lumMod val="65000"/>
                  <a:lumOff val="35000"/>
                </a:sysClr>
              </a:solidFill>
              <a:effectLst/>
              <a:latin typeface="メイリオ" panose="020B0604030504040204" pitchFamily="50" charset="-128"/>
              <a:ea typeface="メイリオ" panose="020B0604030504040204"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'重症化予防 '!$BK$2</c:f>
              <c:strCache>
                <c:ptCount val="1"/>
                <c:pt idx="0">
                  <c:v>糖尿病</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'重症化予防 '!$BJ$3:$BJ$7</c:f>
              <c:strCache>
                <c:ptCount val="4"/>
                <c:pt idx="0">
                  <c:v>H30</c:v>
                </c:pt>
                <c:pt idx="1">
                  <c:v>R01</c:v>
                </c:pt>
                <c:pt idx="2">
                  <c:v>R02</c:v>
                </c:pt>
                <c:pt idx="3">
                  <c:v>R03</c:v>
                </c:pt>
              </c:strCache>
            </c:strRef>
          </c:cat>
          <c:val>
            <c:numRef>
              <c:f>'重症化予防 '!$BK$3:$BK$7</c:f>
              <c:numCache>
                <c:formatCode>0.0%</c:formatCode>
                <c:ptCount val="4"/>
                <c:pt idx="0">
                  <c:v>0.24454148471615719</c:v>
                </c:pt>
                <c:pt idx="1">
                  <c:v>0.21171171171171171</c:v>
                </c:pt>
                <c:pt idx="2">
                  <c:v>0.19161676646706588</c:v>
                </c:pt>
                <c:pt idx="3">
                  <c:v>0.16901408450704225</c:v>
                </c:pt>
              </c:numCache>
            </c:numRef>
          </c:val>
          <c:extLst>
            <c:ext xmlns:c16="http://schemas.microsoft.com/office/drawing/2014/chart" uri="{C3380CC4-5D6E-409C-BE32-E72D297353CC}">
              <c16:uniqueId val="{00000000-CC68-4E57-99AB-1CD26DF6EF25}"/>
            </c:ext>
          </c:extLst>
        </c:ser>
        <c:dLbls>
          <c:dLblPos val="outEnd"/>
          <c:showLegendKey val="0"/>
          <c:showVal val="1"/>
          <c:showCatName val="0"/>
          <c:showSerName val="0"/>
          <c:showPercent val="0"/>
          <c:showBubbleSize val="0"/>
        </c:dLbls>
        <c:gapWidth val="219"/>
        <c:overlap val="-27"/>
        <c:axId val="403925240"/>
        <c:axId val="403926024"/>
      </c:barChart>
      <c:catAx>
        <c:axId val="40392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26024"/>
        <c:crosses val="autoZero"/>
        <c:auto val="1"/>
        <c:lblAlgn val="ctr"/>
        <c:lblOffset val="100"/>
        <c:noMultiLvlLbl val="0"/>
      </c:catAx>
      <c:valAx>
        <c:axId val="403926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3925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100" b="0" i="0" baseline="0">
                <a:effectLst/>
                <a:latin typeface="メイリオ" panose="020B0604030504040204" pitchFamily="50" charset="-128"/>
                <a:ea typeface="メイリオ" panose="020B0604030504040204" pitchFamily="50" charset="-128"/>
              </a:rPr>
              <a:t>治療中者の</a:t>
            </a:r>
            <a:r>
              <a:rPr lang="ja-JP" altLang="en-US" sz="1100" b="0" i="0" baseline="0">
                <a:effectLst/>
                <a:latin typeface="メイリオ" panose="020B0604030504040204" pitchFamily="50" charset="-128"/>
                <a:ea typeface="メイリオ" panose="020B0604030504040204" pitchFamily="50" charset="-128"/>
              </a:rPr>
              <a:t>腎機能（</a:t>
            </a:r>
            <a:r>
              <a:rPr lang="en-US" altLang="ja-JP" sz="1100" b="0" i="0" baseline="0">
                <a:effectLst/>
                <a:latin typeface="メイリオ" panose="020B0604030504040204" pitchFamily="50" charset="-128"/>
                <a:ea typeface="メイリオ" panose="020B0604030504040204" pitchFamily="50" charset="-128"/>
              </a:rPr>
              <a:t>R03</a:t>
            </a:r>
            <a:r>
              <a:rPr lang="ja-JP" altLang="en-US" sz="1100" b="0" i="0" baseline="0">
                <a:effectLst/>
                <a:latin typeface="メイリオ" panose="020B0604030504040204" pitchFamily="50" charset="-128"/>
                <a:ea typeface="メイリオ" panose="020B0604030504040204" pitchFamily="50" charset="-128"/>
              </a:rPr>
              <a:t>）</a:t>
            </a:r>
            <a:endParaRPr lang="ja-JP" altLang="ja-JP" sz="1100">
              <a:effectLst/>
              <a:latin typeface="メイリオ" panose="020B0604030504040204" pitchFamily="50" charset="-128"/>
              <a:ea typeface="メイリオ" panose="020B0604030504040204"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03-43C4-88F1-97915ABCCC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03-43C4-88F1-97915ABCCC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03-43C4-88F1-97915ABCCC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03-43C4-88F1-97915ABCCC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03-43C4-88F1-97915ABCCC33}"/>
              </c:ext>
            </c:extLst>
          </c:dPt>
          <c:dLbls>
            <c:dLbl>
              <c:idx val="2"/>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503-43C4-88F1-97915ABCCC33}"/>
                </c:ext>
              </c:extLst>
            </c:dLbl>
            <c:dLbl>
              <c:idx val="3"/>
              <c:delete val="1"/>
              <c:extLst>
                <c:ext xmlns:c15="http://schemas.microsoft.com/office/drawing/2012/chart" uri="{CE6537A1-D6FC-4f65-9D91-7224C49458BB}"/>
                <c:ext xmlns:c16="http://schemas.microsoft.com/office/drawing/2014/chart" uri="{C3380CC4-5D6E-409C-BE32-E72D297353CC}">
                  <c16:uniqueId val="{00000007-C503-43C4-88F1-97915ABCCC3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('重症化予防 '!$AY$4,'重症化予防 '!$AY$12,'重症化予防 '!$AY$16,'重症化予防 '!$AY$18)</c:f>
              <c:strCache>
                <c:ptCount val="4"/>
                <c:pt idx="0">
                  <c:v>HbA1c7.0％未満</c:v>
                </c:pt>
                <c:pt idx="1">
                  <c:v>HbA1c7.0％以上のみ</c:v>
                </c:pt>
                <c:pt idx="2">
                  <c:v>腎機能中等症</c:v>
                </c:pt>
                <c:pt idx="3">
                  <c:v>腎機能重症</c:v>
                </c:pt>
              </c:strCache>
            </c:strRef>
          </c:cat>
          <c:val>
            <c:numRef>
              <c:f>('重症化予防 '!$BH$4,'重症化予防 '!$BH$12,'重症化予防 '!$BH$16,'重症化予防 '!$BH$18)</c:f>
              <c:numCache>
                <c:formatCode>General</c:formatCode>
                <c:ptCount val="4"/>
                <c:pt idx="0">
                  <c:v>179</c:v>
                </c:pt>
                <c:pt idx="1">
                  <c:v>34</c:v>
                </c:pt>
                <c:pt idx="2" formatCode="0&quot;人&quot;">
                  <c:v>2</c:v>
                </c:pt>
                <c:pt idx="3">
                  <c:v>0</c:v>
                </c:pt>
              </c:numCache>
            </c:numRef>
          </c:val>
          <c:extLst>
            <c:ext xmlns:c16="http://schemas.microsoft.com/office/drawing/2014/chart" uri="{C3380CC4-5D6E-409C-BE32-E72D297353CC}">
              <c16:uniqueId val="{0000000A-C503-43C4-88F1-97915ABCCC33}"/>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mn-ea"/>
                <a:ea typeface="+mn-ea"/>
              </a:rPr>
              <a:t>身体活動</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9085999450179625"/>
          <c:y val="0.19497194163860831"/>
          <c:w val="0.65899588179095236"/>
          <c:h val="0.57476674001608385"/>
        </c:manualLayout>
      </c:layout>
      <c:barChart>
        <c:barDir val="col"/>
        <c:grouping val="clustered"/>
        <c:varyColors val="0"/>
        <c:ser>
          <c:idx val="1"/>
          <c:order val="0"/>
          <c:tx>
            <c:strRef>
              <c:f>健診と医療費との関係!$L$115</c:f>
              <c:strCache>
                <c:ptCount val="1"/>
                <c:pt idx="0">
                  <c:v>一人当たり医療費</c:v>
                </c:pt>
              </c:strCache>
            </c:strRef>
          </c:tx>
          <c:spPr>
            <a:solidFill>
              <a:schemeClr val="accent2"/>
            </a:solidFill>
            <a:ln>
              <a:noFill/>
            </a:ln>
            <a:effectLst/>
          </c:spPr>
          <c:invertIfNegative val="0"/>
          <c:cat>
            <c:strRef>
              <c:f>健診と医療費との関係!$M$112:$O$113</c:f>
              <c:strCache>
                <c:ptCount val="3"/>
                <c:pt idx="0">
                  <c:v>低身体活動</c:v>
                </c:pt>
                <c:pt idx="1">
                  <c:v>中程度</c:v>
                </c:pt>
                <c:pt idx="2">
                  <c:v>高身体活動</c:v>
                </c:pt>
              </c:strCache>
            </c:strRef>
          </c:cat>
          <c:val>
            <c:numRef>
              <c:f>健診と医療費との関係!$M$115:$O$115</c:f>
              <c:numCache>
                <c:formatCode>General</c:formatCode>
                <c:ptCount val="3"/>
                <c:pt idx="0">
                  <c:v>26643.715992503399</c:v>
                </c:pt>
                <c:pt idx="1">
                  <c:v>29832.38776507751</c:v>
                </c:pt>
                <c:pt idx="2">
                  <c:v>25701.542708227913</c:v>
                </c:pt>
              </c:numCache>
            </c:numRef>
          </c:val>
          <c:extLst>
            <c:ext xmlns:c16="http://schemas.microsoft.com/office/drawing/2014/chart" uri="{C3380CC4-5D6E-409C-BE32-E72D297353CC}">
              <c16:uniqueId val="{00000000-98A8-4E11-ACDA-E1A6FAABBD87}"/>
            </c:ext>
          </c:extLst>
        </c:ser>
        <c:dLbls>
          <c:showLegendKey val="0"/>
          <c:showVal val="0"/>
          <c:showCatName val="0"/>
          <c:showSerName val="0"/>
          <c:showPercent val="0"/>
          <c:showBubbleSize val="0"/>
        </c:dLbls>
        <c:gapWidth val="219"/>
        <c:axId val="257706984"/>
        <c:axId val="257708944"/>
      </c:barChart>
      <c:catAx>
        <c:axId val="257706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57708944"/>
        <c:crosses val="autoZero"/>
        <c:auto val="1"/>
        <c:lblAlgn val="ctr"/>
        <c:lblOffset val="100"/>
        <c:noMultiLvlLbl val="0"/>
      </c:catAx>
      <c:valAx>
        <c:axId val="25770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a:t>（点）</a:t>
                </a:r>
              </a:p>
            </c:rich>
          </c:tx>
          <c:layout>
            <c:manualLayout>
              <c:xMode val="edge"/>
              <c:yMode val="edge"/>
              <c:x val="2.4691367625689756E-2"/>
              <c:y val="9.5396661275926387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7706984"/>
        <c:crosses val="autoZero"/>
        <c:crossBetween val="between"/>
      </c:valAx>
      <c:spPr>
        <a:noFill/>
        <a:ln>
          <a:noFill/>
        </a:ln>
        <a:effectLst/>
      </c:spPr>
    </c:plotArea>
    <c:legend>
      <c:legendPos val="b"/>
      <c:layout>
        <c:manualLayout>
          <c:xMode val="edge"/>
          <c:yMode val="edge"/>
          <c:x val="0.2059998856809121"/>
          <c:y val="0.82828176780932683"/>
          <c:w val="0.59787677568845166"/>
          <c:h val="0.1582502187226596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r>
              <a:rPr lang="ja-JP" altLang="en-US" dirty="0">
                <a:latin typeface="ＭＳ Ｐゴシック" panose="020B0600070205080204" pitchFamily="50" charset="-128"/>
                <a:ea typeface="ＭＳ Ｐゴシック" panose="020B0600070205080204" pitchFamily="50" charset="-128"/>
              </a:rPr>
              <a:t>肥満（</a:t>
            </a:r>
            <a:r>
              <a:rPr lang="en-US" altLang="ja-JP" dirty="0">
                <a:latin typeface="ＭＳ Ｐゴシック" panose="020B0600070205080204" pitchFamily="50" charset="-128"/>
                <a:ea typeface="ＭＳ Ｐゴシック" panose="020B0600070205080204" pitchFamily="50" charset="-128"/>
              </a:rPr>
              <a:t>BMI</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21693446755495968"/>
          <c:y val="0.19497194163860831"/>
          <c:w val="0.6329214087377889"/>
          <c:h val="0.57416262361144255"/>
        </c:manualLayout>
      </c:layout>
      <c:barChart>
        <c:barDir val="col"/>
        <c:grouping val="clustered"/>
        <c:varyColors val="0"/>
        <c:ser>
          <c:idx val="1"/>
          <c:order val="0"/>
          <c:tx>
            <c:strRef>
              <c:f>健診と医療費との関係!$L$123</c:f>
              <c:strCache>
                <c:ptCount val="1"/>
                <c:pt idx="0">
                  <c:v>一人当たり医療費</c:v>
                </c:pt>
              </c:strCache>
            </c:strRef>
          </c:tx>
          <c:spPr>
            <a:solidFill>
              <a:schemeClr val="accent2"/>
            </a:solidFill>
            <a:ln>
              <a:noFill/>
            </a:ln>
            <a:effectLst/>
          </c:spPr>
          <c:invertIfNegative val="0"/>
          <c:cat>
            <c:strRef>
              <c:f>健診と医療費との関係!$M$121:$O$121</c:f>
              <c:strCache>
                <c:ptCount val="3"/>
                <c:pt idx="0">
                  <c:v>30以上</c:v>
                </c:pt>
                <c:pt idx="1">
                  <c:v>25-29.9</c:v>
                </c:pt>
                <c:pt idx="2">
                  <c:v>25未満</c:v>
                </c:pt>
              </c:strCache>
            </c:strRef>
          </c:cat>
          <c:val>
            <c:numRef>
              <c:f>健診と医療費との関係!$M$123:$O$123</c:f>
              <c:numCache>
                <c:formatCode>General</c:formatCode>
                <c:ptCount val="3"/>
                <c:pt idx="0">
                  <c:v>37127.79477726575</c:v>
                </c:pt>
                <c:pt idx="1">
                  <c:v>32061.417334495807</c:v>
                </c:pt>
                <c:pt idx="2">
                  <c:v>26233.163133292626</c:v>
                </c:pt>
              </c:numCache>
            </c:numRef>
          </c:val>
          <c:extLst>
            <c:ext xmlns:c16="http://schemas.microsoft.com/office/drawing/2014/chart" uri="{C3380CC4-5D6E-409C-BE32-E72D297353CC}">
              <c16:uniqueId val="{00000000-DC7D-43C2-A8B9-C06A81E5C089}"/>
            </c:ext>
          </c:extLst>
        </c:ser>
        <c:dLbls>
          <c:showLegendKey val="0"/>
          <c:showVal val="0"/>
          <c:showCatName val="0"/>
          <c:showSerName val="0"/>
          <c:showPercent val="0"/>
          <c:showBubbleSize val="0"/>
        </c:dLbls>
        <c:gapWidth val="219"/>
        <c:axId val="257700320"/>
        <c:axId val="257712080"/>
      </c:barChart>
      <c:catAx>
        <c:axId val="25770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57712080"/>
        <c:crosses val="autoZero"/>
        <c:auto val="1"/>
        <c:lblAlgn val="ctr"/>
        <c:lblOffset val="100"/>
        <c:noMultiLvlLbl val="0"/>
      </c:catAx>
      <c:valAx>
        <c:axId val="25771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a:t>（点）</a:t>
                </a:r>
              </a:p>
            </c:rich>
          </c:tx>
          <c:layout>
            <c:manualLayout>
              <c:xMode val="edge"/>
              <c:yMode val="edge"/>
              <c:x val="2.9629641150827706E-2"/>
              <c:y val="7.093267365229225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7700320"/>
        <c:crosses val="autoZero"/>
        <c:crossBetween val="between"/>
      </c:valAx>
      <c:spPr>
        <a:noFill/>
        <a:ln>
          <a:noFill/>
        </a:ln>
        <a:effectLst/>
      </c:spPr>
    </c:plotArea>
    <c:legend>
      <c:legendPos val="b"/>
      <c:layout>
        <c:manualLayout>
          <c:xMode val="edge"/>
          <c:yMode val="edge"/>
          <c:x val="0.19629598378379851"/>
          <c:y val="0.85521779474535398"/>
          <c:w val="0.60740764359196797"/>
          <c:h val="0.1178461783186192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ea"/>
                <a:ea typeface="+mn-ea"/>
                <a:cs typeface="+mn-cs"/>
              </a:defRPr>
            </a:pPr>
            <a:r>
              <a:rPr lang="ja-JP" altLang="en-US" sz="1100" dirty="0">
                <a:latin typeface="+mn-ea"/>
                <a:ea typeface="+mn-ea"/>
              </a:rPr>
              <a:t>糖尿病服薬ありの者の</a:t>
            </a:r>
            <a:endParaRPr lang="en-US" altLang="ja-JP" sz="1100" dirty="0">
              <a:latin typeface="+mn-ea"/>
              <a:ea typeface="+mn-ea"/>
            </a:endParaRPr>
          </a:p>
          <a:p>
            <a:pPr>
              <a:defRPr sz="1100">
                <a:latin typeface="+mn-ea"/>
              </a:defRPr>
            </a:pPr>
            <a:r>
              <a:rPr lang="ja-JP" altLang="en-US" sz="1100" dirty="0">
                <a:latin typeface="+mn-ea"/>
                <a:ea typeface="+mn-ea"/>
              </a:rPr>
              <a:t>血圧区分</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9190561571842446"/>
          <c:y val="0.28202420931452354"/>
          <c:w val="0.58602023334768116"/>
          <c:h val="0.5601520404896357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B3-457C-9B89-EB6403686C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B3-457C-9B89-EB6403686C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CB3-457C-9B89-EB6403686C12}"/>
              </c:ext>
            </c:extLst>
          </c:dPt>
          <c:dLbls>
            <c:dLbl>
              <c:idx val="0"/>
              <c:layout>
                <c:manualLayout>
                  <c:x val="-0.22128596825794999"/>
                  <c:y val="-2.684916101368574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B3-457C-9B89-EB6403686C12}"/>
                </c:ext>
              </c:extLst>
            </c:dLbl>
            <c:dLbl>
              <c:idx val="2"/>
              <c:layout>
                <c:manualLayout>
                  <c:x val="0.19483552684714578"/>
                  <c:y val="0.10134547830370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B3-457C-9B89-EB6403686C1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'[那須町_6_重症化予防0911231206.xlsx]重症化予防 '!$DE$78:$DG$78</c:f>
              <c:strCache>
                <c:ptCount val="3"/>
                <c:pt idx="0">
                  <c:v>治療中</c:v>
                </c:pt>
                <c:pt idx="1">
                  <c:v>高血圧治療なし</c:v>
                </c:pt>
                <c:pt idx="2">
                  <c:v>正常</c:v>
                </c:pt>
              </c:strCache>
            </c:strRef>
          </c:cat>
          <c:val>
            <c:numRef>
              <c:f>'[那須町_6_重症化予防0911231206.xlsx]重症化予防 '!$DE$79:$DG$79</c:f>
              <c:numCache>
                <c:formatCode>General</c:formatCode>
                <c:ptCount val="3"/>
                <c:pt idx="0">
                  <c:v>116</c:v>
                </c:pt>
                <c:pt idx="1">
                  <c:v>22</c:v>
                </c:pt>
                <c:pt idx="2">
                  <c:v>77</c:v>
                </c:pt>
              </c:numCache>
            </c:numRef>
          </c:val>
          <c:extLst>
            <c:ext xmlns:c16="http://schemas.microsoft.com/office/drawing/2014/chart" uri="{C3380CC4-5D6E-409C-BE32-E72D297353CC}">
              <c16:uniqueId val="{00000006-0CB3-457C-9B89-EB6403686C1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7932538404307777E-2"/>
          <c:y val="0.88254781350971467"/>
          <c:w val="0.89999961992396582"/>
          <c:h val="0.111684820246634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ea"/>
                <a:ea typeface="+mn-ea"/>
                <a:cs typeface="+mn-cs"/>
              </a:defRPr>
            </a:pPr>
            <a:r>
              <a:rPr lang="ja-JP" altLang="en-US" sz="1100" dirty="0">
                <a:latin typeface="+mn-ea"/>
                <a:ea typeface="+mn-ea"/>
              </a:rPr>
              <a:t>糖尿病服薬ありの者の</a:t>
            </a:r>
            <a:endParaRPr lang="en-US" altLang="ja-JP" sz="1100">
              <a:latin typeface="+mn-ea"/>
              <a:ea typeface="+mn-ea"/>
            </a:endParaRPr>
          </a:p>
          <a:p>
            <a:pPr>
              <a:defRPr sz="1100">
                <a:latin typeface="+mn-ea"/>
              </a:defRPr>
            </a:pPr>
            <a:r>
              <a:rPr lang="ja-JP" altLang="en-US" sz="1100" dirty="0">
                <a:latin typeface="+mn-ea"/>
                <a:ea typeface="+mn-ea"/>
              </a:rPr>
              <a:t>医療機関受診状況</a:t>
            </a:r>
          </a:p>
        </c:rich>
      </c:tx>
      <c:layout>
        <c:manualLayout>
          <c:xMode val="edge"/>
          <c:yMode val="edge"/>
          <c:x val="0.20393621727481948"/>
          <c:y val="1.950277895404446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FB-4756-BEB4-910A25AE1A31}"/>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BBFB-4756-BEB4-910A25AE1A31}"/>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BBFB-4756-BEB4-910A25AE1A31}"/>
              </c:ext>
            </c:extLst>
          </c:dPt>
          <c:dLbls>
            <c:dLbl>
              <c:idx val="0"/>
              <c:layout>
                <c:manualLayout>
                  <c:x val="-0.15284538339274595"/>
                  <c:y val="-0.1549406968896925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BFB-4756-BEB4-910A25AE1A31}"/>
                </c:ext>
              </c:extLst>
            </c:dLbl>
            <c:dLbl>
              <c:idx val="1"/>
              <c:layout>
                <c:manualLayout>
                  <c:x val="1.3108908174520047E-2"/>
                  <c:y val="1.876044959415312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FB-4756-BEB4-910A25AE1A31}"/>
                </c:ext>
              </c:extLst>
            </c:dLbl>
            <c:dLbl>
              <c:idx val="2"/>
              <c:layout>
                <c:manualLayout>
                  <c:x val="5.2166021317241851E-2"/>
                  <c:y val="8.403471033958253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FB-4756-BEB4-910A25AE1A3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'[那須町_6_重症化予防0911231206.xlsx]重症化予防 '!$DE$88:$DG$88</c:f>
              <c:strCache>
                <c:ptCount val="3"/>
                <c:pt idx="0">
                  <c:v>定期受診あり</c:v>
                </c:pt>
                <c:pt idx="1">
                  <c:v>不定期受診</c:v>
                </c:pt>
                <c:pt idx="2">
                  <c:v>受診なし</c:v>
                </c:pt>
              </c:strCache>
            </c:strRef>
          </c:cat>
          <c:val>
            <c:numRef>
              <c:f>'[那須町_6_重症化予防0911231206.xlsx]重症化予防 '!$DE$89:$DG$89</c:f>
              <c:numCache>
                <c:formatCode>General</c:formatCode>
                <c:ptCount val="3"/>
                <c:pt idx="0">
                  <c:v>170</c:v>
                </c:pt>
                <c:pt idx="1">
                  <c:v>17</c:v>
                </c:pt>
                <c:pt idx="2">
                  <c:v>28</c:v>
                </c:pt>
              </c:numCache>
            </c:numRef>
          </c:val>
          <c:extLst>
            <c:ext xmlns:c16="http://schemas.microsoft.com/office/drawing/2014/chart" uri="{C3380CC4-5D6E-409C-BE32-E72D297353CC}">
              <c16:uniqueId val="{00000006-BBFB-4756-BEB4-910A25AE1A3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1529288882138895"/>
          <c:y val="0.76523961919031991"/>
          <c:w val="0.81706829497125411"/>
          <c:h val="0.165813993670272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dirty="0">
                <a:latin typeface="+mn-ea"/>
                <a:ea typeface="+mn-ea"/>
              </a:rPr>
              <a:t>問診による</a:t>
            </a:r>
            <a:endParaRPr lang="en-US" altLang="ja-JP" sz="1100" dirty="0">
              <a:latin typeface="+mn-ea"/>
              <a:ea typeface="+mn-ea"/>
            </a:endParaRPr>
          </a:p>
          <a:p>
            <a:pPr>
              <a:defRPr/>
            </a:pPr>
            <a:r>
              <a:rPr lang="ja-JP" altLang="en-US" sz="1100" dirty="0">
                <a:latin typeface="+mn-ea"/>
                <a:ea typeface="+mn-ea"/>
              </a:rPr>
              <a:t>糖尿病服薬状況</a:t>
            </a:r>
          </a:p>
        </c:rich>
      </c:tx>
      <c:layout>
        <c:manualLayout>
          <c:xMode val="edge"/>
          <c:yMode val="edge"/>
          <c:x val="0.28960353847351433"/>
          <c:y val="6.65288004023159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01-40BF-B4AF-4B8F5D5FA7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01-40BF-B4AF-4B8F5D5FA787}"/>
              </c:ext>
            </c:extLst>
          </c:dPt>
          <c:dLbls>
            <c:dLbl>
              <c:idx val="0"/>
              <c:layout>
                <c:manualLayout>
                  <c:x val="-0.2025133381369921"/>
                  <c:y val="-0.1433621100952921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F01-40BF-B4AF-4B8F5D5FA787}"/>
                </c:ext>
              </c:extLst>
            </c:dLbl>
            <c:dLbl>
              <c:idx val="1"/>
              <c:layout>
                <c:manualLayout>
                  <c:x val="0.15178446601784829"/>
                  <c:y val="0.1181748128374096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F01-40BF-B4AF-4B8F5D5FA7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'重症化予防 '!$DE$70:$DF$70</c:f>
              <c:strCache>
                <c:ptCount val="2"/>
                <c:pt idx="0">
                  <c:v>服薬あり</c:v>
                </c:pt>
                <c:pt idx="1">
                  <c:v>服薬無し</c:v>
                </c:pt>
              </c:strCache>
            </c:strRef>
          </c:cat>
          <c:val>
            <c:numRef>
              <c:f>'重症化予防 '!$DE$71:$DF$71</c:f>
              <c:numCache>
                <c:formatCode>General</c:formatCode>
                <c:ptCount val="2"/>
                <c:pt idx="0">
                  <c:v>215</c:v>
                </c:pt>
                <c:pt idx="1">
                  <c:v>77</c:v>
                </c:pt>
              </c:numCache>
            </c:numRef>
          </c:val>
          <c:extLst>
            <c:ext xmlns:c16="http://schemas.microsoft.com/office/drawing/2014/chart" uri="{C3380CC4-5D6E-409C-BE32-E72D297353CC}">
              <c16:uniqueId val="{00000004-0F01-40BF-B4AF-4B8F5D5FA78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6-0F01-40BF-B4AF-4B8F5D5FA7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0F01-40BF-B4AF-4B8F5D5FA7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'重症化予防 '!$DE$70:$DF$70</c:f>
              <c:strCache>
                <c:ptCount val="2"/>
                <c:pt idx="0">
                  <c:v>服薬あり</c:v>
                </c:pt>
                <c:pt idx="1">
                  <c:v>服薬無し</c:v>
                </c:pt>
              </c:strCache>
            </c:strRef>
          </c:cat>
          <c:val>
            <c:numRef>
              <c:f>'重症化予防 '!$DE$72:$DF$72</c:f>
              <c:numCache>
                <c:formatCode>0%</c:formatCode>
                <c:ptCount val="2"/>
                <c:pt idx="0">
                  <c:v>0.73630136986301364</c:v>
                </c:pt>
                <c:pt idx="1">
                  <c:v>0.2636986301369863</c:v>
                </c:pt>
              </c:numCache>
            </c:numRef>
          </c:val>
          <c:extLst>
            <c:ext xmlns:c16="http://schemas.microsoft.com/office/drawing/2014/chart" uri="{C3380CC4-5D6E-409C-BE32-E72D297353CC}">
              <c16:uniqueId val="{00000009-0F01-40BF-B4AF-4B8F5D5FA78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358038909635993"/>
          <c:y val="0.8368758945726037"/>
          <c:w val="0.52839181887678222"/>
          <c:h val="8.63601049631855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r>
              <a:rPr lang="ja-JP" altLang="en-US" sz="1050" dirty="0">
                <a:solidFill>
                  <a:schemeClr val="tx1"/>
                </a:solidFill>
              </a:rPr>
              <a:t>要介護度別認定率</a:t>
            </a:r>
          </a:p>
        </c:rich>
      </c:tx>
      <c:layout>
        <c:manualLayout>
          <c:xMode val="edge"/>
          <c:yMode val="edge"/>
          <c:x val="0.22477064220183485"/>
          <c:y val="2.1629811398263414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mn-lt"/>
              <a:ea typeface="+mn-ea"/>
              <a:cs typeface="+mn-cs"/>
            </a:defRPr>
          </a:pPr>
          <a:endParaRPr lang="ja-JP"/>
        </a:p>
      </c:txPr>
    </c:title>
    <c:autoTitleDeleted val="0"/>
    <c:plotArea>
      <c:layout/>
      <c:barChart>
        <c:barDir val="bar"/>
        <c:grouping val="clustered"/>
        <c:varyColors val="0"/>
        <c:ser>
          <c:idx val="0"/>
          <c:order val="0"/>
          <c:tx>
            <c:strRef>
              <c:f>資料5_1!$P$30</c:f>
              <c:strCache>
                <c:ptCount val="1"/>
                <c:pt idx="0">
                  <c:v>那須町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資料5_1!$O$31:$O$44</c:f>
              <c:strCache>
                <c:ptCount val="13"/>
                <c:pt idx="0">
                  <c:v>要支援1</c:v>
                </c:pt>
                <c:pt idx="2">
                  <c:v>要支援2</c:v>
                </c:pt>
                <c:pt idx="4">
                  <c:v>要介護1</c:v>
                </c:pt>
                <c:pt idx="6">
                  <c:v>要介護2</c:v>
                </c:pt>
                <c:pt idx="8">
                  <c:v>要介護3</c:v>
                </c:pt>
                <c:pt idx="10">
                  <c:v>要介護4</c:v>
                </c:pt>
                <c:pt idx="12">
                  <c:v>要介護5</c:v>
                </c:pt>
              </c:strCache>
            </c:strRef>
          </c:cat>
          <c:val>
            <c:numRef>
              <c:f>資料5_1!$P$31:$P$44</c:f>
              <c:numCache>
                <c:formatCode>General</c:formatCode>
                <c:ptCount val="14"/>
                <c:pt idx="0" formatCode="0.0">
                  <c:v>2.8</c:v>
                </c:pt>
                <c:pt idx="2" formatCode="0.0">
                  <c:v>2.8</c:v>
                </c:pt>
                <c:pt idx="4" formatCode="0.0">
                  <c:v>3.7</c:v>
                </c:pt>
                <c:pt idx="6" formatCode="0.0">
                  <c:v>2.8</c:v>
                </c:pt>
                <c:pt idx="8" formatCode="0.0">
                  <c:v>2.7</c:v>
                </c:pt>
                <c:pt idx="10" formatCode="0.0">
                  <c:v>3.1</c:v>
                </c:pt>
                <c:pt idx="12" formatCode="0.0">
                  <c:v>1.3</c:v>
                </c:pt>
              </c:numCache>
            </c:numRef>
          </c:val>
          <c:extLst>
            <c:ext xmlns:c16="http://schemas.microsoft.com/office/drawing/2014/chart" uri="{C3380CC4-5D6E-409C-BE32-E72D297353CC}">
              <c16:uniqueId val="{00000000-224D-44F6-9390-018DF24E1B31}"/>
            </c:ext>
          </c:extLst>
        </c:ser>
        <c:ser>
          <c:idx val="1"/>
          <c:order val="1"/>
          <c:tx>
            <c:strRef>
              <c:f>資料5_1!$Q$30</c:f>
              <c:strCache>
                <c:ptCount val="1"/>
                <c:pt idx="0">
                  <c:v>栃木県</c:v>
                </c:pt>
              </c:strCache>
            </c:strRef>
          </c:tx>
          <c:spPr>
            <a:solidFill>
              <a:schemeClr val="accent2"/>
            </a:solidFill>
            <a:ln>
              <a:noFill/>
            </a:ln>
            <a:effectLst/>
          </c:spPr>
          <c:invertIfNegative val="0"/>
          <c:dLbls>
            <c:dLbl>
              <c:idx val="0"/>
              <c:layout>
                <c:manualLayout>
                  <c:x val="-6.1162079510703364E-3"/>
                  <c:y val="-3.832675385136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4D-44F6-9390-018DF24E1B31}"/>
                </c:ext>
              </c:extLst>
            </c:dLbl>
            <c:dLbl>
              <c:idx val="2"/>
              <c:layout>
                <c:manualLayout>
                  <c:x val="0"/>
                  <c:y val="-3.4068225645661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4D-44F6-9390-018DF24E1B31}"/>
                </c:ext>
              </c:extLst>
            </c:dLbl>
            <c:dLbl>
              <c:idx val="4"/>
              <c:layout>
                <c:manualLayout>
                  <c:x val="1.223241590214056E-2"/>
                  <c:y val="-3.4068225645661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4D-44F6-9390-018DF24E1B31}"/>
                </c:ext>
              </c:extLst>
            </c:dLbl>
            <c:dLbl>
              <c:idx val="6"/>
              <c:layout>
                <c:manualLayout>
                  <c:x val="-6.1162079510704483E-3"/>
                  <c:y val="-2.9809697439953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4D-44F6-9390-018DF24E1B31}"/>
                </c:ext>
              </c:extLst>
            </c:dLbl>
            <c:dLbl>
              <c:idx val="8"/>
              <c:layout>
                <c:manualLayout>
                  <c:x val="0"/>
                  <c:y val="-2.5551169234246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4D-44F6-9390-018DF24E1B31}"/>
                </c:ext>
              </c:extLst>
            </c:dLbl>
            <c:dLbl>
              <c:idx val="10"/>
              <c:layout>
                <c:manualLayout>
                  <c:x val="-1.2232415902140673E-2"/>
                  <c:y val="-3.4068225645661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4D-44F6-9390-018DF24E1B31}"/>
                </c:ext>
              </c:extLst>
            </c:dLbl>
            <c:dLbl>
              <c:idx val="12"/>
              <c:layout>
                <c:manualLayout>
                  <c:x val="3.058103975535157E-2"/>
                  <c:y val="-2.1292641028538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4D-44F6-9390-018DF24E1B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資料5_1!$O$31:$O$44</c:f>
              <c:strCache>
                <c:ptCount val="13"/>
                <c:pt idx="0">
                  <c:v>要支援1</c:v>
                </c:pt>
                <c:pt idx="2">
                  <c:v>要支援2</c:v>
                </c:pt>
                <c:pt idx="4">
                  <c:v>要介護1</c:v>
                </c:pt>
                <c:pt idx="6">
                  <c:v>要介護2</c:v>
                </c:pt>
                <c:pt idx="8">
                  <c:v>要介護3</c:v>
                </c:pt>
                <c:pt idx="10">
                  <c:v>要介護4</c:v>
                </c:pt>
                <c:pt idx="12">
                  <c:v>要介護5</c:v>
                </c:pt>
              </c:strCache>
            </c:strRef>
          </c:cat>
          <c:val>
            <c:numRef>
              <c:f>資料5_1!$Q$31:$Q$44</c:f>
              <c:numCache>
                <c:formatCode>General</c:formatCode>
                <c:ptCount val="14"/>
                <c:pt idx="0">
                  <c:v>2.2000000000000002</c:v>
                </c:pt>
                <c:pt idx="2">
                  <c:v>2.6</c:v>
                </c:pt>
                <c:pt idx="4">
                  <c:v>3.5</c:v>
                </c:pt>
                <c:pt idx="6">
                  <c:v>3.1</c:v>
                </c:pt>
                <c:pt idx="8">
                  <c:v>2.5</c:v>
                </c:pt>
                <c:pt idx="10">
                  <c:v>2.6</c:v>
                </c:pt>
                <c:pt idx="12">
                  <c:v>1.6</c:v>
                </c:pt>
              </c:numCache>
            </c:numRef>
          </c:val>
          <c:extLst>
            <c:ext xmlns:c16="http://schemas.microsoft.com/office/drawing/2014/chart" uri="{C3380CC4-5D6E-409C-BE32-E72D297353CC}">
              <c16:uniqueId val="{00000008-224D-44F6-9390-018DF24E1B31}"/>
            </c:ext>
          </c:extLst>
        </c:ser>
        <c:dLbls>
          <c:showLegendKey val="0"/>
          <c:showVal val="0"/>
          <c:showCatName val="0"/>
          <c:showSerName val="0"/>
          <c:showPercent val="0"/>
          <c:showBubbleSize val="0"/>
        </c:dLbls>
        <c:gapWidth val="219"/>
        <c:axId val="257702672"/>
        <c:axId val="257710904"/>
      </c:barChart>
      <c:catAx>
        <c:axId val="25770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7710904"/>
        <c:crosses val="autoZero"/>
        <c:auto val="1"/>
        <c:lblAlgn val="ctr"/>
        <c:lblOffset val="100"/>
        <c:noMultiLvlLbl val="0"/>
      </c:catAx>
      <c:valAx>
        <c:axId val="25771090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7702672"/>
        <c:crosses val="autoZero"/>
        <c:crossBetween val="between"/>
      </c:valAx>
      <c:spPr>
        <a:noFill/>
        <a:ln>
          <a:noFill/>
        </a:ln>
        <a:effectLst/>
      </c:spPr>
    </c:plotArea>
    <c:legend>
      <c:legendPos val="b"/>
      <c:layout>
        <c:manualLayout>
          <c:xMode val="edge"/>
          <c:yMode val="edge"/>
          <c:x val="0.22927303811794164"/>
          <c:y val="0.87277596687871006"/>
          <c:w val="0.54145344217293934"/>
          <c:h val="7.18631664470898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sz="1100">
                <a:solidFill>
                  <a:schemeClr val="tx1"/>
                </a:solidFill>
              </a:rPr>
              <a:t>女性</a:t>
            </a:r>
          </a:p>
        </c:rich>
      </c:tx>
      <c:layout>
        <c:manualLayout>
          <c:xMode val="edge"/>
          <c:yMode val="edge"/>
          <c:x val="0.46844786568799446"/>
          <c:y val="0.1491748399600634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3.4300127631464103E-2"/>
          <c:y val="0.12073842253553885"/>
          <c:w val="0.95247474587782177"/>
          <c:h val="0.58474905868457283"/>
        </c:manualLayout>
      </c:layout>
      <c:barChart>
        <c:barDir val="col"/>
        <c:grouping val="clustered"/>
        <c:varyColors val="0"/>
        <c:ser>
          <c:idx val="0"/>
          <c:order val="0"/>
          <c:tx>
            <c:strRef>
              <c:f>グラフ出力用!$A$11</c:f>
              <c:strCache>
                <c:ptCount val="1"/>
                <c:pt idx="0">
                  <c:v>那須町</c:v>
                </c:pt>
              </c:strCache>
            </c:strRef>
          </c:tx>
          <c:spPr>
            <a:solidFill>
              <a:schemeClr val="accent1"/>
            </a:solidFill>
            <a:ln>
              <a:noFill/>
            </a:ln>
            <a:effectLst/>
          </c:spPr>
          <c:invertIfNegative val="0"/>
          <c:dLbls>
            <c:dLbl>
              <c:idx val="1"/>
              <c:layout>
                <c:manualLayout>
                  <c:x val="-7.7847649883434352E-17"/>
                  <c:y val="-4.92307533274368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37-489F-AA4E-32296C76B7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(グラフ出力用!$B$9:$C$9,グラフ出力用!$H$9,グラフ出力用!$K$9,グラフ出力用!$N$9:$S$9)</c:f>
              <c:strCache>
                <c:ptCount val="10"/>
                <c:pt idx="0">
                  <c:v>全死因</c:v>
                </c:pt>
                <c:pt idx="1">
                  <c:v>悪性新生物</c:v>
                </c:pt>
                <c:pt idx="2">
                  <c:v>心 疾 患</c:v>
                </c:pt>
                <c:pt idx="3">
                  <c:v>脳血管疾患</c:v>
                </c:pt>
                <c:pt idx="4">
                  <c:v>肺炎</c:v>
                </c:pt>
                <c:pt idx="5">
                  <c:v>肝疾患</c:v>
                </c:pt>
                <c:pt idx="6">
                  <c:v>腎不全</c:v>
                </c:pt>
                <c:pt idx="7">
                  <c:v>老衰</c:v>
                </c:pt>
                <c:pt idx="8">
                  <c:v>不慮の事故</c:v>
                </c:pt>
                <c:pt idx="9">
                  <c:v>自殺</c:v>
                </c:pt>
              </c:strCache>
              <c:extLst/>
            </c:strRef>
          </c:cat>
          <c:val>
            <c:numRef>
              <c:f>(グラフ出力用!$B$11:$C$11,グラフ出力用!$H$11,グラフ出力用!$K$11,グラフ出力用!$N$11:$S$11)</c:f>
              <c:numCache>
                <c:formatCode>0</c:formatCode>
                <c:ptCount val="10"/>
                <c:pt idx="0">
                  <c:v>104.157</c:v>
                </c:pt>
                <c:pt idx="1">
                  <c:v>101.057</c:v>
                </c:pt>
                <c:pt idx="2">
                  <c:v>104.705</c:v>
                </c:pt>
                <c:pt idx="3">
                  <c:v>109.09099999999999</c:v>
                </c:pt>
                <c:pt idx="4">
                  <c:v>79.114999999999995</c:v>
                </c:pt>
                <c:pt idx="5">
                  <c:v>96.867000000000004</c:v>
                </c:pt>
                <c:pt idx="6">
                  <c:v>81.174000000000007</c:v>
                </c:pt>
                <c:pt idx="7">
                  <c:v>201.12700000000001</c:v>
                </c:pt>
                <c:pt idx="8">
                  <c:v>86.045000000000002</c:v>
                </c:pt>
                <c:pt idx="9">
                  <c:v>101.93300000000001</c:v>
                </c:pt>
              </c:numCache>
              <c:extLst/>
            </c:numRef>
          </c:val>
          <c:extLst>
            <c:ext xmlns:c16="http://schemas.microsoft.com/office/drawing/2014/chart" uri="{C3380CC4-5D6E-409C-BE32-E72D297353CC}">
              <c16:uniqueId val="{00000001-AD37-489F-AA4E-32296C76B7EF}"/>
            </c:ext>
          </c:extLst>
        </c:ser>
        <c:ser>
          <c:idx val="1"/>
          <c:order val="1"/>
          <c:tx>
            <c:strRef>
              <c:f>グラフ出力用!$A$12</c:f>
              <c:strCache>
                <c:ptCount val="1"/>
                <c:pt idx="0">
                  <c:v>栃木県</c:v>
                </c:pt>
              </c:strCache>
            </c:strRef>
          </c:tx>
          <c:spPr>
            <a:solidFill>
              <a:schemeClr val="accent2"/>
            </a:solidFill>
            <a:ln>
              <a:noFill/>
            </a:ln>
            <a:effectLst/>
          </c:spPr>
          <c:invertIfNegative val="0"/>
          <c:dLbls>
            <c:dLbl>
              <c:idx val="0"/>
              <c:layout>
                <c:manualLayout>
                  <c:x val="0"/>
                  <c:y val="-2.4615376663718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37-489F-AA4E-32296C76B7EF}"/>
                </c:ext>
              </c:extLst>
            </c:dLbl>
            <c:dLbl>
              <c:idx val="2"/>
              <c:layout>
                <c:manualLayout>
                  <c:x val="7.7847649883434352E-17"/>
                  <c:y val="-1.23076883318592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37-489F-AA4E-32296C76B7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(グラフ出力用!$B$9:$C$9,グラフ出力用!$H$9,グラフ出力用!$K$9,グラフ出力用!$N$9:$S$9)</c:f>
              <c:strCache>
                <c:ptCount val="10"/>
                <c:pt idx="0">
                  <c:v>全死因</c:v>
                </c:pt>
                <c:pt idx="1">
                  <c:v>悪性新生物</c:v>
                </c:pt>
                <c:pt idx="2">
                  <c:v>心 疾 患</c:v>
                </c:pt>
                <c:pt idx="3">
                  <c:v>脳血管疾患</c:v>
                </c:pt>
                <c:pt idx="4">
                  <c:v>肺炎</c:v>
                </c:pt>
                <c:pt idx="5">
                  <c:v>肝疾患</c:v>
                </c:pt>
                <c:pt idx="6">
                  <c:v>腎不全</c:v>
                </c:pt>
                <c:pt idx="7">
                  <c:v>老衰</c:v>
                </c:pt>
                <c:pt idx="8">
                  <c:v>不慮の事故</c:v>
                </c:pt>
                <c:pt idx="9">
                  <c:v>自殺</c:v>
                </c:pt>
              </c:strCache>
              <c:extLst/>
            </c:strRef>
          </c:cat>
          <c:val>
            <c:numRef>
              <c:f>(グラフ出力用!$B$12:$C$12,グラフ出力用!$H$12,グラフ出力用!$K$12,グラフ出力用!$N$12:$S$12)</c:f>
              <c:numCache>
                <c:formatCode>0</c:formatCode>
                <c:ptCount val="10"/>
                <c:pt idx="0">
                  <c:v>108.125</c:v>
                </c:pt>
                <c:pt idx="1">
                  <c:v>100.277</c:v>
                </c:pt>
                <c:pt idx="2">
                  <c:v>111.074</c:v>
                </c:pt>
                <c:pt idx="3">
                  <c:v>134.85499999999999</c:v>
                </c:pt>
                <c:pt idx="4">
                  <c:v>108.003</c:v>
                </c:pt>
                <c:pt idx="5">
                  <c:v>113.188</c:v>
                </c:pt>
                <c:pt idx="6">
                  <c:v>101.488</c:v>
                </c:pt>
                <c:pt idx="7">
                  <c:v>118.444</c:v>
                </c:pt>
                <c:pt idx="8">
                  <c:v>86.814999999999998</c:v>
                </c:pt>
                <c:pt idx="9">
                  <c:v>103.258</c:v>
                </c:pt>
              </c:numCache>
              <c:extLst/>
            </c:numRef>
          </c:val>
          <c:extLst>
            <c:ext xmlns:c16="http://schemas.microsoft.com/office/drawing/2014/chart" uri="{C3380CC4-5D6E-409C-BE32-E72D297353CC}">
              <c16:uniqueId val="{00000004-AD37-489F-AA4E-32296C76B7EF}"/>
            </c:ext>
          </c:extLst>
        </c:ser>
        <c:dLbls>
          <c:dLblPos val="outEnd"/>
          <c:showLegendKey val="0"/>
          <c:showVal val="1"/>
          <c:showCatName val="0"/>
          <c:showSerName val="0"/>
          <c:showPercent val="0"/>
          <c:showBubbleSize val="0"/>
        </c:dLbls>
        <c:gapWidth val="219"/>
        <c:overlap val="-27"/>
        <c:axId val="259778880"/>
        <c:axId val="259775744"/>
      </c:barChart>
      <c:catAx>
        <c:axId val="25977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259775744"/>
        <c:crosses val="autoZero"/>
        <c:auto val="1"/>
        <c:lblAlgn val="ctr"/>
        <c:lblOffset val="100"/>
        <c:noMultiLvlLbl val="0"/>
      </c:catAx>
      <c:valAx>
        <c:axId val="259775744"/>
        <c:scaling>
          <c:orientation val="minMax"/>
          <c:max val="22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78880"/>
        <c:crosses val="autoZero"/>
        <c:crossBetween val="between"/>
        <c:majorUnit val="40"/>
      </c:valAx>
      <c:spPr>
        <a:noFill/>
        <a:ln>
          <a:noFill/>
        </a:ln>
        <a:effectLst/>
      </c:spPr>
    </c:plotArea>
    <c:legend>
      <c:legendPos val="b"/>
      <c:layout>
        <c:manualLayout>
          <c:xMode val="edge"/>
          <c:yMode val="edge"/>
          <c:x val="0.34145904309368502"/>
          <c:y val="0.84529455282851473"/>
          <c:w val="0.17735085582946089"/>
          <c:h val="0.1298427986922730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901349206349207"/>
          <c:y val="0.17392244442656379"/>
          <c:w val="0.6912038495188102"/>
          <c:h val="0.79056507266293485"/>
        </c:manualLayout>
      </c:layout>
      <c:barChart>
        <c:barDir val="bar"/>
        <c:grouping val="clustered"/>
        <c:varyColors val="0"/>
        <c:ser>
          <c:idx val="0"/>
          <c:order val="0"/>
          <c:tx>
            <c:strRef>
              <c:f>資料5_1!$B$59</c:f>
              <c:strCache>
                <c:ptCount val="1"/>
                <c:pt idx="0">
                  <c:v>那須町</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(資料5_1!$A$59,資料5_1!$A$61,資料5_1!$A$63,資料5_1!$A$65,資料5_1!$A$67,資料5_1!$A$69,資料5_1!$A$71,資料5_1!$A$73,資料5_1!$A$75)</c:f>
              <c:strCache>
                <c:ptCount val="9"/>
                <c:pt idx="0">
                  <c:v>糖尿病</c:v>
                </c:pt>
                <c:pt idx="1">
                  <c:v>(再掲)糖尿病合併症</c:v>
                </c:pt>
                <c:pt idx="2">
                  <c:v>心臓病</c:v>
                </c:pt>
                <c:pt idx="3">
                  <c:v>脳疾患</c:v>
                </c:pt>
                <c:pt idx="4">
                  <c:v>がん</c:v>
                </c:pt>
                <c:pt idx="5">
                  <c:v>精神疾患</c:v>
                </c:pt>
                <c:pt idx="6">
                  <c:v>筋・骨疾患</c:v>
                </c:pt>
                <c:pt idx="7">
                  <c:v>難病</c:v>
                </c:pt>
                <c:pt idx="8">
                  <c:v>その他</c:v>
                </c:pt>
              </c:strCache>
            </c:strRef>
          </c:cat>
          <c:val>
            <c:numRef>
              <c:f>(資料5_1!$F$59,資料5_1!$F$61,資料5_1!$F$63,資料5_1!$F$65,資料5_1!$F$67,資料5_1!$F$69,資料5_1!$F$71,資料5_1!$F$73,資料5_1!$F$75)</c:f>
              <c:numCache>
                <c:formatCode>0.0</c:formatCode>
                <c:ptCount val="9"/>
                <c:pt idx="0">
                  <c:v>20.8</c:v>
                </c:pt>
                <c:pt idx="1">
                  <c:v>2.8</c:v>
                </c:pt>
                <c:pt idx="2">
                  <c:v>61.7</c:v>
                </c:pt>
                <c:pt idx="3">
                  <c:v>23</c:v>
                </c:pt>
                <c:pt idx="4">
                  <c:v>11.8</c:v>
                </c:pt>
                <c:pt idx="5">
                  <c:v>38.200000000000003</c:v>
                </c:pt>
                <c:pt idx="6">
                  <c:v>52.3</c:v>
                </c:pt>
                <c:pt idx="7">
                  <c:v>4</c:v>
                </c:pt>
                <c:pt idx="8">
                  <c:v>62.3</c:v>
                </c:pt>
              </c:numCache>
            </c:numRef>
          </c:val>
          <c:extLst>
            <c:ext xmlns:c16="http://schemas.microsoft.com/office/drawing/2014/chart" uri="{C3380CC4-5D6E-409C-BE32-E72D297353CC}">
              <c16:uniqueId val="{00000000-A476-4FF6-9359-A4FB51636C9D}"/>
            </c:ext>
          </c:extLst>
        </c:ser>
        <c:ser>
          <c:idx val="1"/>
          <c:order val="1"/>
          <c:tx>
            <c:strRef>
              <c:f>資料5_1!$B$60</c:f>
              <c:strCache>
                <c:ptCount val="1"/>
                <c:pt idx="0">
                  <c:v>栃木県</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(資料5_1!$A$59,資料5_1!$A$61,資料5_1!$A$63,資料5_1!$A$65,資料5_1!$A$67,資料5_1!$A$69,資料5_1!$A$71,資料5_1!$A$73,資料5_1!$A$75)</c:f>
              <c:strCache>
                <c:ptCount val="9"/>
                <c:pt idx="0">
                  <c:v>糖尿病</c:v>
                </c:pt>
                <c:pt idx="1">
                  <c:v>(再掲)糖尿病合併症</c:v>
                </c:pt>
                <c:pt idx="2">
                  <c:v>心臓病</c:v>
                </c:pt>
                <c:pt idx="3">
                  <c:v>脳疾患</c:v>
                </c:pt>
                <c:pt idx="4">
                  <c:v>がん</c:v>
                </c:pt>
                <c:pt idx="5">
                  <c:v>精神疾患</c:v>
                </c:pt>
                <c:pt idx="6">
                  <c:v>筋・骨疾患</c:v>
                </c:pt>
                <c:pt idx="7">
                  <c:v>難病</c:v>
                </c:pt>
                <c:pt idx="8">
                  <c:v>その他</c:v>
                </c:pt>
              </c:strCache>
            </c:strRef>
          </c:cat>
          <c:val>
            <c:numRef>
              <c:f>(資料5_1!$F$60,資料5_1!$F$62,資料5_1!$F$64,資料5_1!$F$66,資料5_1!$F$68,資料5_1!$F$70,資料5_1!$F$72,資料5_1!$F$74,資料5_1!$F$76)</c:f>
              <c:numCache>
                <c:formatCode>0.0</c:formatCode>
                <c:ptCount val="9"/>
                <c:pt idx="0">
                  <c:v>26.9</c:v>
                </c:pt>
                <c:pt idx="1">
                  <c:v>4.0999999999999996</c:v>
                </c:pt>
                <c:pt idx="2">
                  <c:v>64.2</c:v>
                </c:pt>
                <c:pt idx="3">
                  <c:v>23.8</c:v>
                </c:pt>
                <c:pt idx="4">
                  <c:v>11.4</c:v>
                </c:pt>
                <c:pt idx="5">
                  <c:v>38</c:v>
                </c:pt>
                <c:pt idx="6">
                  <c:v>54.9</c:v>
                </c:pt>
                <c:pt idx="7">
                  <c:v>3.8</c:v>
                </c:pt>
                <c:pt idx="8">
                  <c:v>65.3</c:v>
                </c:pt>
              </c:numCache>
            </c:numRef>
          </c:val>
          <c:extLst>
            <c:ext xmlns:c16="http://schemas.microsoft.com/office/drawing/2014/chart" uri="{C3380CC4-5D6E-409C-BE32-E72D297353CC}">
              <c16:uniqueId val="{00000001-A476-4FF6-9359-A4FB51636C9D}"/>
            </c:ext>
          </c:extLst>
        </c:ser>
        <c:dLbls>
          <c:showLegendKey val="0"/>
          <c:showVal val="0"/>
          <c:showCatName val="0"/>
          <c:showSerName val="0"/>
          <c:showPercent val="0"/>
          <c:showBubbleSize val="0"/>
        </c:dLbls>
        <c:gapWidth val="85"/>
        <c:axId val="257706592"/>
        <c:axId val="257705416"/>
      </c:barChart>
      <c:catAx>
        <c:axId val="257706592"/>
        <c:scaling>
          <c:orientation val="maxMin"/>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57705416"/>
        <c:crosses val="autoZero"/>
        <c:auto val="1"/>
        <c:lblAlgn val="ctr"/>
        <c:lblOffset val="100"/>
        <c:noMultiLvlLbl val="0"/>
      </c:catAx>
      <c:valAx>
        <c:axId val="257705416"/>
        <c:scaling>
          <c:orientation val="minMax"/>
          <c:max val="100"/>
        </c:scaling>
        <c:delete val="0"/>
        <c:axPos val="t"/>
        <c:majorGridlines>
          <c:spPr>
            <a:ln w="9525" cap="flat" cmpd="sng" algn="ctr">
              <a:solidFill>
                <a:srgbClr val="E7E6E6">
                  <a:lumMod val="90000"/>
                </a:srgb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57706592"/>
        <c:crosses val="autoZero"/>
        <c:crossBetween val="between"/>
      </c:valAx>
      <c:spPr>
        <a:noFill/>
        <a:ln>
          <a:noFill/>
        </a:ln>
        <a:effectLst/>
      </c:spPr>
    </c:plotArea>
    <c:legend>
      <c:legendPos val="r"/>
      <c:layout>
        <c:manualLayout>
          <c:xMode val="edge"/>
          <c:yMode val="edge"/>
          <c:x val="0.83358888888888893"/>
          <c:y val="0.87209527777777773"/>
          <c:w val="0.16641111111111112"/>
          <c:h val="0.1133063888888888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4">
    <c:autoUpdate val="0"/>
  </c:externalData>
  <c:userShapes r:id="rId5"/>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31410256410256"/>
          <c:y val="8.1097264416751053E-2"/>
          <c:w val="0.7516987179487179"/>
          <c:h val="0.32879464870040853"/>
        </c:manualLayout>
      </c:layout>
      <c:lineChart>
        <c:grouping val="standard"/>
        <c:varyColors val="0"/>
        <c:ser>
          <c:idx val="0"/>
          <c:order val="0"/>
          <c:tx>
            <c:strRef>
              <c:f>資料5_1!$B$24</c:f>
              <c:strCache>
                <c:ptCount val="1"/>
                <c:pt idx="0">
                  <c:v>那須町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資料5_1!$C$8:$F$9</c:f>
              <c:strCache>
                <c:ptCount val="4"/>
                <c:pt idx="0">
                  <c:v>H30</c:v>
                </c:pt>
                <c:pt idx="1">
                  <c:v>R01</c:v>
                </c:pt>
                <c:pt idx="2">
                  <c:v>R02</c:v>
                </c:pt>
                <c:pt idx="3">
                  <c:v>R03</c:v>
                </c:pt>
              </c:strCache>
            </c:strRef>
          </c:cat>
          <c:val>
            <c:numRef>
              <c:f>資料5_1!$C$24:$F$24</c:f>
              <c:numCache>
                <c:formatCode>0.0</c:formatCode>
                <c:ptCount val="4"/>
                <c:pt idx="0">
                  <c:v>17.2</c:v>
                </c:pt>
                <c:pt idx="1">
                  <c:v>17.899999999999999</c:v>
                </c:pt>
                <c:pt idx="2">
                  <c:v>18.2</c:v>
                </c:pt>
                <c:pt idx="3">
                  <c:v>19</c:v>
                </c:pt>
              </c:numCache>
            </c:numRef>
          </c:val>
          <c:smooth val="0"/>
          <c:extLst>
            <c:ext xmlns:c16="http://schemas.microsoft.com/office/drawing/2014/chart" uri="{C3380CC4-5D6E-409C-BE32-E72D297353CC}">
              <c16:uniqueId val="{00000000-FAD4-47FA-A7A5-3D6130C9F08D}"/>
            </c:ext>
          </c:extLst>
        </c:ser>
        <c:ser>
          <c:idx val="1"/>
          <c:order val="1"/>
          <c:tx>
            <c:strRef>
              <c:f>資料5_1!$B$25</c:f>
              <c:strCache>
                <c:ptCount val="1"/>
                <c:pt idx="0">
                  <c:v>栃木県</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資料5_1!$C$8:$F$9</c:f>
              <c:strCache>
                <c:ptCount val="4"/>
                <c:pt idx="0">
                  <c:v>H30</c:v>
                </c:pt>
                <c:pt idx="1">
                  <c:v>R01</c:v>
                </c:pt>
                <c:pt idx="2">
                  <c:v>R02</c:v>
                </c:pt>
                <c:pt idx="3">
                  <c:v>R03</c:v>
                </c:pt>
              </c:strCache>
            </c:strRef>
          </c:cat>
          <c:val>
            <c:numRef>
              <c:f>資料5_1!$C$25:$F$25</c:f>
              <c:numCache>
                <c:formatCode>0.0</c:formatCode>
                <c:ptCount val="4"/>
                <c:pt idx="0">
                  <c:v>17.2</c:v>
                </c:pt>
                <c:pt idx="1">
                  <c:v>17.5</c:v>
                </c:pt>
                <c:pt idx="2">
                  <c:v>17.899999999999999</c:v>
                </c:pt>
                <c:pt idx="3">
                  <c:v>18.2</c:v>
                </c:pt>
              </c:numCache>
            </c:numRef>
          </c:val>
          <c:smooth val="0"/>
          <c:extLst>
            <c:ext xmlns:c16="http://schemas.microsoft.com/office/drawing/2014/chart" uri="{C3380CC4-5D6E-409C-BE32-E72D297353CC}">
              <c16:uniqueId val="{00000001-FAD4-47FA-A7A5-3D6130C9F08D}"/>
            </c:ext>
          </c:extLst>
        </c:ser>
        <c:dLbls>
          <c:showLegendKey val="0"/>
          <c:showVal val="0"/>
          <c:showCatName val="0"/>
          <c:showSerName val="0"/>
          <c:showPercent val="0"/>
          <c:showBubbleSize val="0"/>
        </c:dLbls>
        <c:marker val="1"/>
        <c:smooth val="0"/>
        <c:axId val="257707376"/>
        <c:axId val="257708552"/>
      </c:lineChart>
      <c:catAx>
        <c:axId val="257707376"/>
        <c:scaling>
          <c:orientation val="minMax"/>
        </c:scaling>
        <c:delete val="1"/>
        <c:axPos val="b"/>
        <c:numFmt formatCode="General" sourceLinked="1"/>
        <c:majorTickMark val="out"/>
        <c:minorTickMark val="none"/>
        <c:tickLblPos val="nextTo"/>
        <c:crossAx val="257708552"/>
        <c:crosses val="autoZero"/>
        <c:auto val="1"/>
        <c:lblAlgn val="ctr"/>
        <c:lblOffset val="100"/>
        <c:noMultiLvlLbl val="0"/>
      </c:catAx>
      <c:valAx>
        <c:axId val="257708552"/>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dirty="0">
                    <a:solidFill>
                      <a:schemeClr val="tx1"/>
                    </a:solidFill>
                  </a:rPr>
                  <a:t>（％）</a:t>
                </a:r>
              </a:p>
            </c:rich>
          </c:tx>
          <c:layout>
            <c:manualLayout>
              <c:xMode val="edge"/>
              <c:yMode val="edge"/>
              <c:x val="0.12717948717948718"/>
              <c:y val="1.2251224502449005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57707376"/>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Table>
      <c:spPr>
        <a:noFill/>
        <a:ln>
          <a:noFill/>
        </a:ln>
        <a:effectLst/>
      </c:spPr>
    </c:plotArea>
    <c:plotVisOnly val="1"/>
    <c:dispBlanksAs val="gap"/>
    <c:showDLblsOverMax val="0"/>
  </c:chart>
  <c:spPr>
    <a:no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00051034478025"/>
          <c:y val="6.6145833333333334E-2"/>
          <c:w val="0.73714568539823355"/>
          <c:h val="0.70296111111111115"/>
        </c:manualLayout>
      </c:layout>
      <c:lineChart>
        <c:grouping val="standard"/>
        <c:varyColors val="0"/>
        <c:ser>
          <c:idx val="0"/>
          <c:order val="0"/>
          <c:tx>
            <c:strRef>
              <c:f>資料5_2!$B$19</c:f>
              <c:strCache>
                <c:ptCount val="1"/>
                <c:pt idx="0">
                  <c:v>那須町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8796296296296326E-2"/>
                  <c:y val="-6.6145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B3-4DC8-9863-28A61FF78085}"/>
                </c:ext>
              </c:extLst>
            </c:dLbl>
            <c:dLbl>
              <c:idx val="1"/>
              <c:layout>
                <c:manualLayout>
                  <c:x val="-5.8796296296296353E-2"/>
                  <c:y val="-6.6145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B3-4DC8-9863-28A61FF78085}"/>
                </c:ext>
              </c:extLst>
            </c:dLbl>
            <c:dLbl>
              <c:idx val="2"/>
              <c:layout>
                <c:manualLayout>
                  <c:x val="-7.0555555555555552E-2"/>
                  <c:y val="-6.6145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B3-4DC8-9863-28A61FF78085}"/>
                </c:ext>
              </c:extLst>
            </c:dLbl>
            <c:dLbl>
              <c:idx val="3"/>
              <c:layout>
                <c:manualLayout>
                  <c:x val="-5.2916666666666667E-2"/>
                  <c:y val="-8.8194444444444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B3-4DC8-9863-28A61FF7808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資料5_2!$C$3:$F$3</c:f>
              <c:strCache>
                <c:ptCount val="4"/>
                <c:pt idx="0">
                  <c:v>H30</c:v>
                </c:pt>
                <c:pt idx="1">
                  <c:v>R01</c:v>
                </c:pt>
                <c:pt idx="2">
                  <c:v>R02</c:v>
                </c:pt>
                <c:pt idx="3">
                  <c:v>R03</c:v>
                </c:pt>
              </c:strCache>
            </c:strRef>
          </c:cat>
          <c:val>
            <c:numRef>
              <c:f>資料5_2!$C$19:$F$19</c:f>
              <c:numCache>
                <c:formatCode>#,##0_);[Red]\(#,##0\)</c:formatCode>
                <c:ptCount val="4"/>
                <c:pt idx="0">
                  <c:v>13254.2</c:v>
                </c:pt>
                <c:pt idx="1">
                  <c:v>13474.8</c:v>
                </c:pt>
                <c:pt idx="2">
                  <c:v>14033.9</c:v>
                </c:pt>
                <c:pt idx="3">
                  <c:v>14234.5</c:v>
                </c:pt>
              </c:numCache>
            </c:numRef>
          </c:val>
          <c:smooth val="0"/>
          <c:extLst>
            <c:ext xmlns:c16="http://schemas.microsoft.com/office/drawing/2014/chart" uri="{C3380CC4-5D6E-409C-BE32-E72D297353CC}">
              <c16:uniqueId val="{00000004-1AB3-4DC8-9863-28A61FF78085}"/>
            </c:ext>
          </c:extLst>
        </c:ser>
        <c:ser>
          <c:idx val="2"/>
          <c:order val="1"/>
          <c:tx>
            <c:strRef>
              <c:f>資料5_2!$B$20</c:f>
              <c:strCache>
                <c:ptCount val="1"/>
                <c:pt idx="0">
                  <c:v>栃木県</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Lbls>
            <c:dLbl>
              <c:idx val="0"/>
              <c:layout>
                <c:manualLayout>
                  <c:x val="-6.7615740740740768E-2"/>
                  <c:y val="5.7326388888888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B3-4DC8-9863-28A61FF78085}"/>
                </c:ext>
              </c:extLst>
            </c:dLbl>
            <c:dLbl>
              <c:idx val="1"/>
              <c:layout>
                <c:manualLayout>
                  <c:x val="-6.1736111111111165E-2"/>
                  <c:y val="6.6145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B3-4DC8-9863-28A61FF78085}"/>
                </c:ext>
              </c:extLst>
            </c:dLbl>
            <c:dLbl>
              <c:idx val="2"/>
              <c:layout>
                <c:manualLayout>
                  <c:x val="-7.3495370370370364E-2"/>
                  <c:y val="6.6145833333333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B3-4DC8-9863-28A61FF78085}"/>
                </c:ext>
              </c:extLst>
            </c:dLbl>
            <c:dLbl>
              <c:idx val="3"/>
              <c:layout>
                <c:manualLayout>
                  <c:x val="-7.6435185185185189E-2"/>
                  <c:y val="6.6145833333333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B3-4DC8-9863-28A61FF7808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資料5_2!$C$3:$F$3</c:f>
              <c:strCache>
                <c:ptCount val="4"/>
                <c:pt idx="0">
                  <c:v>H30</c:v>
                </c:pt>
                <c:pt idx="1">
                  <c:v>R01</c:v>
                </c:pt>
                <c:pt idx="2">
                  <c:v>R02</c:v>
                </c:pt>
                <c:pt idx="3">
                  <c:v>R03</c:v>
                </c:pt>
              </c:strCache>
            </c:strRef>
          </c:cat>
          <c:val>
            <c:numRef>
              <c:f>資料5_2!$C$20:$F$20</c:f>
              <c:numCache>
                <c:formatCode>#,##0_);[Red]\(#,##0\)</c:formatCode>
                <c:ptCount val="4"/>
                <c:pt idx="0">
                  <c:v>12303.7</c:v>
                </c:pt>
                <c:pt idx="1">
                  <c:v>12720</c:v>
                </c:pt>
                <c:pt idx="2">
                  <c:v>13148.4</c:v>
                </c:pt>
                <c:pt idx="3">
                  <c:v>13351.5</c:v>
                </c:pt>
              </c:numCache>
            </c:numRef>
          </c:val>
          <c:smooth val="0"/>
          <c:extLst>
            <c:ext xmlns:c16="http://schemas.microsoft.com/office/drawing/2014/chart" uri="{C3380CC4-5D6E-409C-BE32-E72D297353CC}">
              <c16:uniqueId val="{00000009-1AB3-4DC8-9863-28A61FF78085}"/>
            </c:ext>
          </c:extLst>
        </c:ser>
        <c:dLbls>
          <c:showLegendKey val="0"/>
          <c:showVal val="0"/>
          <c:showCatName val="0"/>
          <c:showSerName val="0"/>
          <c:showPercent val="0"/>
          <c:showBubbleSize val="0"/>
        </c:dLbls>
        <c:marker val="1"/>
        <c:smooth val="0"/>
        <c:axId val="257703064"/>
        <c:axId val="257707768"/>
      </c:lineChart>
      <c:catAx>
        <c:axId val="257703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57707768"/>
        <c:crosses val="autoZero"/>
        <c:auto val="1"/>
        <c:lblAlgn val="ctr"/>
        <c:lblOffset val="100"/>
        <c:noMultiLvlLbl val="0"/>
      </c:catAx>
      <c:valAx>
        <c:axId val="257707768"/>
        <c:scaling>
          <c:orientation val="minMax"/>
          <c:max val="20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57703064"/>
        <c:crosses val="autoZero"/>
        <c:crossBetween val="between"/>
        <c:majorUnit val="5000"/>
      </c:valAx>
      <c:spPr>
        <a:noFill/>
        <a:ln>
          <a:noFill/>
        </a:ln>
        <a:effectLst/>
      </c:spPr>
    </c:plotArea>
    <c:legend>
      <c:legendPos val="r"/>
      <c:layout>
        <c:manualLayout>
          <c:xMode val="edge"/>
          <c:yMode val="edge"/>
          <c:x val="0.22863612515987269"/>
          <c:y val="0.87321701388888884"/>
          <c:w val="0.53499721787893573"/>
          <c:h val="7.81840277777777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44845740369736"/>
          <c:y val="4.8506944444444443E-2"/>
          <c:w val="0.76551063050032742"/>
          <c:h val="0.69946319444444438"/>
        </c:manualLayout>
      </c:layout>
      <c:lineChart>
        <c:grouping val="standard"/>
        <c:varyColors val="0"/>
        <c:ser>
          <c:idx val="1"/>
          <c:order val="0"/>
          <c:tx>
            <c:strRef>
              <c:f>資料5_2!$B$41</c:f>
              <c:strCache>
                <c:ptCount val="1"/>
                <c:pt idx="0">
                  <c:v>那須町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4097222222222246E-2"/>
                  <c:y val="-4.4097222222222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CE-4F17-ADE8-AF96D42982C0}"/>
                </c:ext>
              </c:extLst>
            </c:dLbl>
            <c:dLbl>
              <c:idx val="1"/>
              <c:layout>
                <c:manualLayout>
                  <c:x val="-5.2916666666666723E-2"/>
                  <c:y val="-6.1736111111111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CE-4F17-ADE8-AF96D42982C0}"/>
                </c:ext>
              </c:extLst>
            </c:dLbl>
            <c:dLbl>
              <c:idx val="2"/>
              <c:layout>
                <c:manualLayout>
                  <c:x val="-4.7037037037037037E-2"/>
                  <c:y val="-6.6145833333333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CE-4F17-ADE8-AF96D42982C0}"/>
                </c:ext>
              </c:extLst>
            </c:dLbl>
            <c:dLbl>
              <c:idx val="3"/>
              <c:layout>
                <c:manualLayout>
                  <c:x val="-5.2916666666666667E-2"/>
                  <c:y val="-6.173611111111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CE-4F17-ADE8-AF96D42982C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資料5_2!$C$25:$F$25</c:f>
              <c:strCache>
                <c:ptCount val="4"/>
                <c:pt idx="0">
                  <c:v>H30</c:v>
                </c:pt>
                <c:pt idx="1">
                  <c:v>R01</c:v>
                </c:pt>
                <c:pt idx="2">
                  <c:v>R02</c:v>
                </c:pt>
                <c:pt idx="3">
                  <c:v>R03</c:v>
                </c:pt>
              </c:strCache>
            </c:strRef>
          </c:cat>
          <c:val>
            <c:numRef>
              <c:f>資料5_2!$C$41:$F$41</c:f>
              <c:numCache>
                <c:formatCode>#,##0_);[Red]\(#,##0\)</c:formatCode>
                <c:ptCount val="4"/>
                <c:pt idx="0">
                  <c:v>8803.2000000000007</c:v>
                </c:pt>
                <c:pt idx="1">
                  <c:v>9371.1</c:v>
                </c:pt>
                <c:pt idx="2">
                  <c:v>9312.2999999999993</c:v>
                </c:pt>
                <c:pt idx="3">
                  <c:v>9554.1</c:v>
                </c:pt>
              </c:numCache>
            </c:numRef>
          </c:val>
          <c:smooth val="0"/>
          <c:extLst>
            <c:ext xmlns:c16="http://schemas.microsoft.com/office/drawing/2014/chart" uri="{C3380CC4-5D6E-409C-BE32-E72D297353CC}">
              <c16:uniqueId val="{00000004-E9CE-4F17-ADE8-AF96D42982C0}"/>
            </c:ext>
          </c:extLst>
        </c:ser>
        <c:ser>
          <c:idx val="2"/>
          <c:order val="1"/>
          <c:tx>
            <c:strRef>
              <c:f>資料5_2!$B$42</c:f>
              <c:strCache>
                <c:ptCount val="1"/>
                <c:pt idx="0">
                  <c:v>栃木県</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Lbls>
            <c:dLbl>
              <c:idx val="0"/>
              <c:layout>
                <c:manualLayout>
                  <c:x val="-4.4097222222222246E-2"/>
                  <c:y val="6.6145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CE-4F17-ADE8-AF96D42982C0}"/>
                </c:ext>
              </c:extLst>
            </c:dLbl>
            <c:dLbl>
              <c:idx val="1"/>
              <c:layout>
                <c:manualLayout>
                  <c:x val="-6.7615740740740796E-2"/>
                  <c:y val="5.2916666666666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CE-4F17-ADE8-AF96D42982C0}"/>
                </c:ext>
              </c:extLst>
            </c:dLbl>
            <c:dLbl>
              <c:idx val="2"/>
              <c:layout>
                <c:manualLayout>
                  <c:x val="-6.4675925925925928E-2"/>
                  <c:y val="5.2916666666666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CE-4F17-ADE8-AF96D42982C0}"/>
                </c:ext>
              </c:extLst>
            </c:dLbl>
            <c:dLbl>
              <c:idx val="3"/>
              <c:layout>
                <c:manualLayout>
                  <c:x val="-5.5856481481481479E-2"/>
                  <c:y val="6.6145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CE-4F17-ADE8-AF96D42982C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資料5_2!$C$25:$F$25</c:f>
              <c:strCache>
                <c:ptCount val="4"/>
                <c:pt idx="0">
                  <c:v>H30</c:v>
                </c:pt>
                <c:pt idx="1">
                  <c:v>R01</c:v>
                </c:pt>
                <c:pt idx="2">
                  <c:v>R02</c:v>
                </c:pt>
                <c:pt idx="3">
                  <c:v>R03</c:v>
                </c:pt>
              </c:strCache>
            </c:strRef>
          </c:cat>
          <c:val>
            <c:numRef>
              <c:f>資料5_2!$C$42:$F$42</c:f>
              <c:numCache>
                <c:formatCode>#,##0_);[Red]\(#,##0\)</c:formatCode>
                <c:ptCount val="4"/>
                <c:pt idx="0">
                  <c:v>8593.4</c:v>
                </c:pt>
                <c:pt idx="1">
                  <c:v>8910.2000000000007</c:v>
                </c:pt>
                <c:pt idx="2">
                  <c:v>9175.6</c:v>
                </c:pt>
                <c:pt idx="3">
                  <c:v>9212.5</c:v>
                </c:pt>
              </c:numCache>
            </c:numRef>
          </c:val>
          <c:smooth val="0"/>
          <c:extLst>
            <c:ext xmlns:c16="http://schemas.microsoft.com/office/drawing/2014/chart" uri="{C3380CC4-5D6E-409C-BE32-E72D297353CC}">
              <c16:uniqueId val="{00000009-E9CE-4F17-ADE8-AF96D42982C0}"/>
            </c:ext>
          </c:extLst>
        </c:ser>
        <c:dLbls>
          <c:showLegendKey val="0"/>
          <c:showVal val="0"/>
          <c:showCatName val="0"/>
          <c:showSerName val="0"/>
          <c:showPercent val="0"/>
          <c:showBubbleSize val="0"/>
        </c:dLbls>
        <c:marker val="1"/>
        <c:smooth val="0"/>
        <c:axId val="257703848"/>
        <c:axId val="257708160"/>
      </c:lineChart>
      <c:catAx>
        <c:axId val="257703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57708160"/>
        <c:crosses val="autoZero"/>
        <c:auto val="1"/>
        <c:lblAlgn val="ctr"/>
        <c:lblOffset val="100"/>
        <c:noMultiLvlLbl val="0"/>
      </c:catAx>
      <c:valAx>
        <c:axId val="257708160"/>
        <c:scaling>
          <c:orientation val="minMax"/>
          <c:max val="20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257703848"/>
        <c:crosses val="autoZero"/>
        <c:crossBetween val="between"/>
        <c:majorUnit val="5000"/>
      </c:valAx>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男性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グラフ出力用!$A$5</c:f>
              <c:strCache>
                <c:ptCount val="1"/>
                <c:pt idx="0">
                  <c:v>那須町</c:v>
                </c:pt>
              </c:strCache>
            </c:strRef>
          </c:tx>
          <c:spPr>
            <a:solidFill>
              <a:schemeClr val="accent1"/>
            </a:solidFill>
            <a:ln>
              <a:noFill/>
            </a:ln>
            <a:effectLst/>
          </c:spPr>
          <c:invertIfNegative val="0"/>
          <c:dLbls>
            <c:dLbl>
              <c:idx val="2"/>
              <c:layout>
                <c:manualLayout>
                  <c:x val="9.0533933568142166E-17"/>
                  <c:y val="-4.1666666666666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A2-4D1D-BF0D-EE76F269D67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グラフ出力用!$H$4:$J$4</c:f>
              <c:strCache>
                <c:ptCount val="3"/>
                <c:pt idx="0">
                  <c:v>総 数</c:v>
                </c:pt>
                <c:pt idx="1">
                  <c:v>急性心筋梗塞</c:v>
                </c:pt>
                <c:pt idx="2">
                  <c:v>心不全</c:v>
                </c:pt>
              </c:strCache>
            </c:strRef>
          </c:cat>
          <c:val>
            <c:numRef>
              <c:f>グラフ出力用!$H$5:$J$5</c:f>
              <c:numCache>
                <c:formatCode>0</c:formatCode>
                <c:ptCount val="3"/>
                <c:pt idx="0">
                  <c:v>127.13800000000001</c:v>
                </c:pt>
                <c:pt idx="1">
                  <c:v>115.411</c:v>
                </c:pt>
                <c:pt idx="2">
                  <c:v>104.276</c:v>
                </c:pt>
              </c:numCache>
            </c:numRef>
          </c:val>
          <c:extLst>
            <c:ext xmlns:c16="http://schemas.microsoft.com/office/drawing/2014/chart" uri="{C3380CC4-5D6E-409C-BE32-E72D297353CC}">
              <c16:uniqueId val="{00000000-F70C-4A5E-B3A3-E182FF51B0F6}"/>
            </c:ext>
          </c:extLst>
        </c:ser>
        <c:ser>
          <c:idx val="1"/>
          <c:order val="1"/>
          <c:tx>
            <c:strRef>
              <c:f>グラフ出力用!$A$6</c:f>
              <c:strCache>
                <c:ptCount val="1"/>
                <c:pt idx="0">
                  <c:v>栃木県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グラフ出力用!$H$4:$J$4</c:f>
              <c:strCache>
                <c:ptCount val="3"/>
                <c:pt idx="0">
                  <c:v>総 数</c:v>
                </c:pt>
                <c:pt idx="1">
                  <c:v>急性心筋梗塞</c:v>
                </c:pt>
                <c:pt idx="2">
                  <c:v>心不全</c:v>
                </c:pt>
              </c:strCache>
            </c:strRef>
          </c:cat>
          <c:val>
            <c:numRef>
              <c:f>グラフ出力用!$H$6:$J$6</c:f>
              <c:numCache>
                <c:formatCode>0</c:formatCode>
                <c:ptCount val="3"/>
                <c:pt idx="0">
                  <c:v>116.979</c:v>
                </c:pt>
                <c:pt idx="1">
                  <c:v>129.53100000000001</c:v>
                </c:pt>
                <c:pt idx="2">
                  <c:v>78.917000000000002</c:v>
                </c:pt>
              </c:numCache>
            </c:numRef>
          </c:val>
          <c:extLst>
            <c:ext xmlns:c16="http://schemas.microsoft.com/office/drawing/2014/chart" uri="{C3380CC4-5D6E-409C-BE32-E72D297353CC}">
              <c16:uniqueId val="{00000001-F70C-4A5E-B3A3-E182FF51B0F6}"/>
            </c:ext>
          </c:extLst>
        </c:ser>
        <c:dLbls>
          <c:dLblPos val="outEnd"/>
          <c:showLegendKey val="0"/>
          <c:showVal val="1"/>
          <c:showCatName val="0"/>
          <c:showSerName val="0"/>
          <c:showPercent val="0"/>
          <c:showBubbleSize val="0"/>
        </c:dLbls>
        <c:gapWidth val="219"/>
        <c:overlap val="-27"/>
        <c:axId val="259774568"/>
        <c:axId val="259774960"/>
      </c:barChart>
      <c:catAx>
        <c:axId val="25977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9774960"/>
        <c:crosses val="autoZero"/>
        <c:auto val="1"/>
        <c:lblAlgn val="ctr"/>
        <c:lblOffset val="100"/>
        <c:noMultiLvlLbl val="0"/>
      </c:catAx>
      <c:valAx>
        <c:axId val="259774960"/>
        <c:scaling>
          <c:orientation val="minMax"/>
          <c:max val="18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9774568"/>
        <c:crosses val="autoZero"/>
        <c:crossBetween val="between"/>
        <c:majorUnit val="40"/>
      </c:valAx>
      <c:spPr>
        <a:noFill/>
        <a:ln>
          <a:noFill/>
        </a:ln>
        <a:effectLst/>
      </c:spPr>
    </c:plotArea>
    <c:legend>
      <c:legendPos val="b"/>
      <c:layout>
        <c:manualLayout>
          <c:xMode val="edge"/>
          <c:yMode val="edge"/>
          <c:x val="0.22263019696013889"/>
          <c:y val="0.87020063699927142"/>
          <c:w val="0.38126910696666289"/>
          <c:h val="8.967591230498561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女性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グラフ出力用!$A$11</c:f>
              <c:strCache>
                <c:ptCount val="1"/>
                <c:pt idx="0">
                  <c:v>那須町</c:v>
                </c:pt>
              </c:strCache>
            </c:strRef>
          </c:tx>
          <c:spPr>
            <a:solidFill>
              <a:schemeClr val="accent1"/>
            </a:solidFill>
            <a:ln>
              <a:noFill/>
            </a:ln>
            <a:effectLst/>
          </c:spPr>
          <c:invertIfNegative val="0"/>
          <c:dLbls>
            <c:dLbl>
              <c:idx val="0"/>
              <c:layout>
                <c:manualLayout>
                  <c:x val="-3.241813782048011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8E-4502-96CE-D080F02A47A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グラフ出力用!$H$10:$J$10</c:f>
              <c:strCache>
                <c:ptCount val="3"/>
                <c:pt idx="0">
                  <c:v>総 数</c:v>
                </c:pt>
                <c:pt idx="1">
                  <c:v>急性心筋梗塞</c:v>
                </c:pt>
                <c:pt idx="2">
                  <c:v>心不全</c:v>
                </c:pt>
              </c:strCache>
            </c:strRef>
          </c:cat>
          <c:val>
            <c:numRef>
              <c:f>グラフ出力用!$H$11:$J$11</c:f>
              <c:numCache>
                <c:formatCode>0</c:formatCode>
                <c:ptCount val="3"/>
                <c:pt idx="0">
                  <c:v>104.705</c:v>
                </c:pt>
                <c:pt idx="1">
                  <c:v>131.82400000000001</c:v>
                </c:pt>
                <c:pt idx="2">
                  <c:v>84.671999999999997</c:v>
                </c:pt>
              </c:numCache>
            </c:numRef>
          </c:val>
          <c:extLst>
            <c:ext xmlns:c16="http://schemas.microsoft.com/office/drawing/2014/chart" uri="{C3380CC4-5D6E-409C-BE32-E72D297353CC}">
              <c16:uniqueId val="{00000000-0C38-4B4E-8790-85B164E57F13}"/>
            </c:ext>
          </c:extLst>
        </c:ser>
        <c:ser>
          <c:idx val="1"/>
          <c:order val="1"/>
          <c:tx>
            <c:strRef>
              <c:f>グラフ出力用!$A$12</c:f>
              <c:strCache>
                <c:ptCount val="1"/>
                <c:pt idx="0">
                  <c:v>栃木県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グラフ出力用!$H$10:$J$10</c:f>
              <c:strCache>
                <c:ptCount val="3"/>
                <c:pt idx="0">
                  <c:v>総 数</c:v>
                </c:pt>
                <c:pt idx="1">
                  <c:v>急性心筋梗塞</c:v>
                </c:pt>
                <c:pt idx="2">
                  <c:v>心不全</c:v>
                </c:pt>
              </c:strCache>
            </c:strRef>
          </c:cat>
          <c:val>
            <c:numRef>
              <c:f>グラフ出力用!$H$12:$J$12</c:f>
              <c:numCache>
                <c:formatCode>0</c:formatCode>
                <c:ptCount val="3"/>
                <c:pt idx="0">
                  <c:v>111.074</c:v>
                </c:pt>
                <c:pt idx="1">
                  <c:v>135.81700000000001</c:v>
                </c:pt>
                <c:pt idx="2">
                  <c:v>83.867999999999995</c:v>
                </c:pt>
              </c:numCache>
            </c:numRef>
          </c:val>
          <c:extLst>
            <c:ext xmlns:c16="http://schemas.microsoft.com/office/drawing/2014/chart" uri="{C3380CC4-5D6E-409C-BE32-E72D297353CC}">
              <c16:uniqueId val="{00000001-0C38-4B4E-8790-85B164E57F13}"/>
            </c:ext>
          </c:extLst>
        </c:ser>
        <c:dLbls>
          <c:dLblPos val="outEnd"/>
          <c:showLegendKey val="0"/>
          <c:showVal val="1"/>
          <c:showCatName val="0"/>
          <c:showSerName val="0"/>
          <c:showPercent val="0"/>
          <c:showBubbleSize val="0"/>
        </c:dLbls>
        <c:gapWidth val="219"/>
        <c:overlap val="-27"/>
        <c:axId val="259774176"/>
        <c:axId val="259776528"/>
      </c:barChart>
      <c:catAx>
        <c:axId val="25977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9776528"/>
        <c:crosses val="autoZero"/>
        <c:auto val="1"/>
        <c:lblAlgn val="ctr"/>
        <c:lblOffset val="100"/>
        <c:noMultiLvlLbl val="0"/>
      </c:catAx>
      <c:valAx>
        <c:axId val="259776528"/>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9774176"/>
        <c:crosses val="autoZero"/>
        <c:crossBetween val="between"/>
        <c:majorUnit val="40"/>
      </c:valAx>
      <c:spPr>
        <a:noFill/>
        <a:ln>
          <a:noFill/>
        </a:ln>
        <a:effectLst/>
      </c:spPr>
    </c:plotArea>
    <c:legend>
      <c:legendPos val="b"/>
      <c:layout>
        <c:manualLayout>
          <c:xMode val="edge"/>
          <c:yMode val="edge"/>
          <c:x val="0.20471707608088416"/>
          <c:y val="0.87993367918970777"/>
          <c:w val="0.38679469582378534"/>
          <c:h val="8.989890352127397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dirty="0">
                <a:solidFill>
                  <a:schemeClr val="tx1"/>
                </a:solidFill>
              </a:rPr>
              <a:t>女性</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7.136745335272604E-2"/>
          <c:y val="0.20106481481481481"/>
          <c:w val="0.90111534297820839"/>
          <c:h val="0.55459593866556156"/>
        </c:manualLayout>
      </c:layout>
      <c:barChart>
        <c:barDir val="col"/>
        <c:grouping val="clustered"/>
        <c:varyColors val="0"/>
        <c:ser>
          <c:idx val="0"/>
          <c:order val="0"/>
          <c:tx>
            <c:strRef>
              <c:f>グラフ出力用!$A$11</c:f>
              <c:strCache>
                <c:ptCount val="1"/>
                <c:pt idx="0">
                  <c:v>那須町</c:v>
                </c:pt>
              </c:strCache>
            </c:strRef>
          </c:tx>
          <c:spPr>
            <a:solidFill>
              <a:schemeClr val="accent1"/>
            </a:solidFill>
            <a:ln>
              <a:noFill/>
            </a:ln>
            <a:effectLst/>
          </c:spPr>
          <c:invertIfNegative val="0"/>
          <c:dLbls>
            <c:dLbl>
              <c:idx val="3"/>
              <c:layout>
                <c:manualLayout>
                  <c:x val="-9.1846045441189432E-17"/>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098-A819-8DEDAB0BBADB}"/>
                </c:ext>
              </c:extLst>
            </c:dLbl>
            <c:dLbl>
              <c:idx val="4"/>
              <c:layout>
                <c:manualLayout>
                  <c:x val="0"/>
                  <c:y val="-1.85186301473081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25-4098-A819-8DEDAB0BBAD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グラフ出力用!$C$10:$G$10</c:f>
              <c:strCache>
                <c:ptCount val="5"/>
                <c:pt idx="0">
                  <c:v>総 数</c:v>
                </c:pt>
                <c:pt idx="1">
                  <c:v>胃がん</c:v>
                </c:pt>
                <c:pt idx="2">
                  <c:v>大腸がん</c:v>
                </c:pt>
                <c:pt idx="3">
                  <c:v>肝臓がん</c:v>
                </c:pt>
                <c:pt idx="4">
                  <c:v>肺がん</c:v>
                </c:pt>
              </c:strCache>
            </c:strRef>
          </c:cat>
          <c:val>
            <c:numRef>
              <c:f>グラフ出力用!$C$11:$G$11</c:f>
              <c:numCache>
                <c:formatCode>0</c:formatCode>
                <c:ptCount val="5"/>
                <c:pt idx="0">
                  <c:v>101.057</c:v>
                </c:pt>
                <c:pt idx="1">
                  <c:v>118.93899999999999</c:v>
                </c:pt>
                <c:pt idx="2">
                  <c:v>104.90300000000001</c:v>
                </c:pt>
                <c:pt idx="3">
                  <c:v>97.71</c:v>
                </c:pt>
                <c:pt idx="4">
                  <c:v>92.631</c:v>
                </c:pt>
              </c:numCache>
            </c:numRef>
          </c:val>
          <c:extLst>
            <c:ext xmlns:c16="http://schemas.microsoft.com/office/drawing/2014/chart" uri="{C3380CC4-5D6E-409C-BE32-E72D297353CC}">
              <c16:uniqueId val="{00000002-4425-4098-A819-8DEDAB0BBADB}"/>
            </c:ext>
          </c:extLst>
        </c:ser>
        <c:ser>
          <c:idx val="1"/>
          <c:order val="1"/>
          <c:tx>
            <c:strRef>
              <c:f>グラフ出力用!$A$12</c:f>
              <c:strCache>
                <c:ptCount val="1"/>
                <c:pt idx="0">
                  <c:v>栃木県</c:v>
                </c:pt>
              </c:strCache>
            </c:strRef>
          </c:tx>
          <c:spPr>
            <a:solidFill>
              <a:schemeClr val="accent2"/>
            </a:solidFill>
            <a:ln>
              <a:noFill/>
            </a:ln>
            <a:effectLst/>
          </c:spPr>
          <c:invertIfNegative val="0"/>
          <c:dLbls>
            <c:dLbl>
              <c:idx val="0"/>
              <c:layout>
                <c:manualLayout>
                  <c:x val="-3.2825642878332659E-17"/>
                  <c:y val="-6.69856459330143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25-4098-A819-8DEDAB0BBADB}"/>
                </c:ext>
              </c:extLst>
            </c:dLbl>
            <c:dLbl>
              <c:idx val="1"/>
              <c:layout>
                <c:manualLayout>
                  <c:x val="2.1486123545210321E-2"/>
                  <c:y val="1.48193497343932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25-4098-A819-8DEDAB0BBADB}"/>
                </c:ext>
              </c:extLst>
            </c:dLbl>
            <c:dLbl>
              <c:idx val="2"/>
              <c:layout>
                <c:manualLayout>
                  <c:x val="4.030022491684586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25-4098-A819-8DEDAB0BBADB}"/>
                </c:ext>
              </c:extLst>
            </c:dLbl>
            <c:dLbl>
              <c:idx val="3"/>
              <c:layout>
                <c:manualLayout>
                  <c:x val="1.7691508009491382E-2"/>
                  <c:y val="-9.56937799043062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25-4098-A819-8DEDAB0BBADB}"/>
                </c:ext>
              </c:extLst>
            </c:dLbl>
            <c:dLbl>
              <c:idx val="4"/>
              <c:layout>
                <c:manualLayout>
                  <c:x val="1.4110541463326111E-2"/>
                  <c:y val="2.50088535583769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25-4098-A819-8DEDAB0BBAD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グラフ出力用!$C$10:$G$10</c:f>
              <c:strCache>
                <c:ptCount val="5"/>
                <c:pt idx="0">
                  <c:v>総 数</c:v>
                </c:pt>
                <c:pt idx="1">
                  <c:v>胃がん</c:v>
                </c:pt>
                <c:pt idx="2">
                  <c:v>大腸がん</c:v>
                </c:pt>
                <c:pt idx="3">
                  <c:v>肝臓がん</c:v>
                </c:pt>
                <c:pt idx="4">
                  <c:v>肺がん</c:v>
                </c:pt>
              </c:strCache>
            </c:strRef>
          </c:cat>
          <c:val>
            <c:numRef>
              <c:f>グラフ出力用!$C$12:$G$12</c:f>
              <c:numCache>
                <c:formatCode>0</c:formatCode>
                <c:ptCount val="5"/>
                <c:pt idx="0">
                  <c:v>100.277</c:v>
                </c:pt>
                <c:pt idx="1">
                  <c:v>113.24</c:v>
                </c:pt>
                <c:pt idx="2">
                  <c:v>106.036</c:v>
                </c:pt>
                <c:pt idx="3">
                  <c:v>94.103999999999999</c:v>
                </c:pt>
                <c:pt idx="4">
                  <c:v>86.421000000000006</c:v>
                </c:pt>
              </c:numCache>
            </c:numRef>
          </c:val>
          <c:extLst>
            <c:ext xmlns:c16="http://schemas.microsoft.com/office/drawing/2014/chart" uri="{C3380CC4-5D6E-409C-BE32-E72D297353CC}">
              <c16:uniqueId val="{00000008-4425-4098-A819-8DEDAB0BBADB}"/>
            </c:ext>
          </c:extLst>
        </c:ser>
        <c:dLbls>
          <c:dLblPos val="outEnd"/>
          <c:showLegendKey val="0"/>
          <c:showVal val="1"/>
          <c:showCatName val="0"/>
          <c:showSerName val="0"/>
          <c:showPercent val="0"/>
          <c:showBubbleSize val="0"/>
        </c:dLbls>
        <c:gapWidth val="219"/>
        <c:overlap val="-27"/>
        <c:axId val="259781232"/>
        <c:axId val="259775352"/>
      </c:barChart>
      <c:catAx>
        <c:axId val="25978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crossAx val="259775352"/>
        <c:crosses val="autoZero"/>
        <c:auto val="1"/>
        <c:lblAlgn val="ctr"/>
        <c:lblOffset val="100"/>
        <c:noMultiLvlLbl val="0"/>
      </c:catAx>
      <c:valAx>
        <c:axId val="259775352"/>
        <c:scaling>
          <c:orientation val="minMax"/>
          <c:max val="180"/>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259781232"/>
        <c:crosses val="autoZero"/>
        <c:crossBetween val="between"/>
        <c:majorUnit val="40"/>
      </c:valAx>
      <c:spPr>
        <a:noFill/>
        <a:ln>
          <a:noFill/>
        </a:ln>
        <a:effectLst/>
      </c:spPr>
    </c:plotArea>
    <c:legend>
      <c:legendPos val="b"/>
      <c:layout>
        <c:manualLayout>
          <c:xMode val="edge"/>
          <c:yMode val="edge"/>
          <c:x val="0.26736773838811784"/>
          <c:y val="0.88085031835135441"/>
          <c:w val="0.44377811770842873"/>
          <c:h val="7.81255468066491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6">
  <a:schemeClr val="accent3"/>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0.13445</cdr:x>
      <cdr:y>0.58244</cdr:y>
    </cdr:from>
    <cdr:to>
      <cdr:x>1</cdr:x>
      <cdr:y>0.58244</cdr:y>
    </cdr:to>
    <cdr:cxnSp macro="">
      <cdr:nvCxnSpPr>
        <cdr:cNvPr id="2" name="直線コネクタ 1">
          <a:extLst xmlns:a="http://schemas.openxmlformats.org/drawingml/2006/main">
            <a:ext uri="{FF2B5EF4-FFF2-40B4-BE49-F238E27FC236}">
              <a16:creationId xmlns:a16="http://schemas.microsoft.com/office/drawing/2014/main" id="{6BF1B6F5-F39A-AF98-DF5D-559BD962BEB0}"/>
            </a:ext>
          </a:extLst>
        </cdr:cNvPr>
        <cdr:cNvCxnSpPr/>
      </cdr:nvCxnSpPr>
      <cdr:spPr>
        <a:xfrm xmlns:a="http://schemas.openxmlformats.org/drawingml/2006/main">
          <a:off x="382859" y="1474842"/>
          <a:ext cx="2464806"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0.16315</cdr:x>
      <cdr:y>0.01996</cdr:y>
    </cdr:from>
    <cdr:to>
      <cdr:x>0.30161</cdr:x>
      <cdr:y>0.13761</cdr:y>
    </cdr:to>
    <cdr:sp macro="" textlink="">
      <cdr:nvSpPr>
        <cdr:cNvPr id="3" name="正方形/長方形 2"/>
        <cdr:cNvSpPr/>
      </cdr:nvSpPr>
      <cdr:spPr>
        <a:xfrm xmlns:a="http://schemas.openxmlformats.org/drawingml/2006/main">
          <a:off x="510872" y="66494"/>
          <a:ext cx="433566" cy="39184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800">
              <a:solidFill>
                <a:schemeClr val="tx1"/>
              </a:solidFill>
              <a:latin typeface="メイリオ" panose="020B0604030504040204" pitchFamily="50" charset="-128"/>
              <a:ea typeface="メイリオ" panose="020B0604030504040204" pitchFamily="50" charset="-128"/>
            </a:rPr>
            <a:t>(</a:t>
          </a:r>
          <a:r>
            <a:rPr kumimoji="1" lang="ja-JP" altLang="en-US" sz="800">
              <a:solidFill>
                <a:schemeClr val="tx1"/>
              </a:solidFill>
              <a:latin typeface="メイリオ" panose="020B0604030504040204" pitchFamily="50" charset="-128"/>
              <a:ea typeface="メイリオ" panose="020B0604030504040204" pitchFamily="50" charset="-128"/>
            </a:rPr>
            <a:t>％</a:t>
          </a:r>
          <a:r>
            <a:rPr kumimoji="1" lang="en-US" altLang="ja-JP" sz="800">
              <a:solidFill>
                <a:schemeClr val="tx1"/>
              </a:solidFill>
              <a:latin typeface="メイリオ" panose="020B0604030504040204" pitchFamily="50" charset="-128"/>
              <a:ea typeface="メイリオ" panose="020B0604030504040204" pitchFamily="50" charset="-128"/>
            </a:rPr>
            <a:t>)</a:t>
          </a:r>
          <a:endParaRPr kumimoji="1" lang="ja-JP" altLang="en-US" sz="800">
            <a:solidFill>
              <a:schemeClr val="tx1"/>
            </a:solidFill>
            <a:latin typeface="メイリオ" panose="020B0604030504040204" pitchFamily="50" charset="-128"/>
            <a:ea typeface="メイリオ"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0.17262</cdr:x>
      <cdr:y>0</cdr:y>
    </cdr:from>
    <cdr:to>
      <cdr:x>0.34255</cdr:x>
      <cdr:y>0.11765</cdr:y>
    </cdr:to>
    <cdr:sp macro="" textlink="">
      <cdr:nvSpPr>
        <cdr:cNvPr id="3" name="正方形/長方形 2"/>
        <cdr:cNvSpPr/>
      </cdr:nvSpPr>
      <cdr:spPr>
        <a:xfrm xmlns:a="http://schemas.openxmlformats.org/drawingml/2006/main">
          <a:off x="454331" y="0"/>
          <a:ext cx="447238" cy="3285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800">
              <a:solidFill>
                <a:schemeClr val="tx1"/>
              </a:solidFill>
              <a:latin typeface="メイリオ" panose="020B0604030504040204" pitchFamily="50" charset="-128"/>
              <a:ea typeface="メイリオ" panose="020B0604030504040204" pitchFamily="50" charset="-128"/>
            </a:rPr>
            <a:t>(</a:t>
          </a:r>
          <a:r>
            <a:rPr kumimoji="1" lang="ja-JP" altLang="en-US" sz="800">
              <a:solidFill>
                <a:schemeClr val="tx1"/>
              </a:solidFill>
              <a:latin typeface="メイリオ" panose="020B0604030504040204" pitchFamily="50" charset="-128"/>
              <a:ea typeface="メイリオ" panose="020B0604030504040204" pitchFamily="50" charset="-128"/>
            </a:rPr>
            <a:t>％</a:t>
          </a:r>
          <a:r>
            <a:rPr kumimoji="1" lang="en-US" altLang="ja-JP" sz="800">
              <a:solidFill>
                <a:schemeClr val="tx1"/>
              </a:solidFill>
              <a:latin typeface="メイリオ" panose="020B0604030504040204" pitchFamily="50" charset="-128"/>
              <a:ea typeface="メイリオ" panose="020B0604030504040204" pitchFamily="50" charset="-128"/>
            </a:rPr>
            <a:t>)</a:t>
          </a:r>
          <a:endParaRPr kumimoji="1" lang="ja-JP" altLang="en-US" sz="800">
            <a:solidFill>
              <a:schemeClr val="tx1"/>
            </a:solidFill>
            <a:latin typeface="メイリオ" panose="020B0604030504040204" pitchFamily="50" charset="-128"/>
            <a:ea typeface="メイリオ" panose="020B0604030504040204" pitchFamily="50" charset="-12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0.85744</cdr:x>
      <cdr:y>0.89849</cdr:y>
    </cdr:from>
    <cdr:to>
      <cdr:x>0.9959</cdr:x>
      <cdr:y>1</cdr:y>
    </cdr:to>
    <cdr:sp macro="" textlink="">
      <cdr:nvSpPr>
        <cdr:cNvPr id="3" name="正方形/長方形 2"/>
        <cdr:cNvSpPr/>
      </cdr:nvSpPr>
      <cdr:spPr>
        <a:xfrm xmlns:a="http://schemas.openxmlformats.org/drawingml/2006/main">
          <a:off x="2750590" y="2736207"/>
          <a:ext cx="444166" cy="30911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800" dirty="0">
              <a:solidFill>
                <a:schemeClr val="tx1"/>
              </a:solidFill>
              <a:latin typeface="メイリオ" panose="020B0604030504040204" pitchFamily="50" charset="-128"/>
              <a:ea typeface="メイリオ" panose="020B0604030504040204" pitchFamily="50" charset="-128"/>
            </a:rPr>
            <a:t>(</a:t>
          </a:r>
          <a:r>
            <a:rPr kumimoji="1" lang="ja-JP" altLang="en-US" sz="800" dirty="0">
              <a:solidFill>
                <a:schemeClr val="tx1"/>
              </a:solidFill>
              <a:latin typeface="メイリオ" panose="020B0604030504040204" pitchFamily="50" charset="-128"/>
              <a:ea typeface="メイリオ" panose="020B0604030504040204" pitchFamily="50" charset="-128"/>
            </a:rPr>
            <a:t>％</a:t>
          </a:r>
          <a:r>
            <a:rPr kumimoji="1" lang="en-US" altLang="ja-JP"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solidFill>
              <a:schemeClr val="tx1"/>
            </a:solidFill>
            <a:latin typeface="メイリオ" panose="020B0604030504040204" pitchFamily="50" charset="-128"/>
            <a:ea typeface="メイリオ" panose="020B0604030504040204" pitchFamily="50" charset="-128"/>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0.06495</cdr:x>
      <cdr:y>0.13068</cdr:y>
    </cdr:from>
    <cdr:to>
      <cdr:x>0.15018</cdr:x>
      <cdr:y>0.24432</cdr:y>
    </cdr:to>
    <cdr:sp macro="" textlink="">
      <cdr:nvSpPr>
        <cdr:cNvPr id="2" name="テキスト ボックス 1"/>
        <cdr:cNvSpPr txBox="1"/>
      </cdr:nvSpPr>
      <cdr:spPr>
        <a:xfrm xmlns:a="http://schemas.openxmlformats.org/drawingml/2006/main">
          <a:off x="170966" y="358481"/>
          <a:ext cx="224356" cy="3117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a:t>
          </a:r>
          <a:endParaRPr lang="ja-JP" alt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0.06515</cdr:x>
      <cdr:y>0.12746</cdr:y>
    </cdr:from>
    <cdr:to>
      <cdr:x>0.15037</cdr:x>
      <cdr:y>0.2411</cdr:y>
    </cdr:to>
    <cdr:sp macro="" textlink="">
      <cdr:nvSpPr>
        <cdr:cNvPr id="2" name="テキスト ボックス 1"/>
        <cdr:cNvSpPr txBox="1"/>
      </cdr:nvSpPr>
      <cdr:spPr>
        <a:xfrm xmlns:a="http://schemas.openxmlformats.org/drawingml/2006/main">
          <a:off x="171486" y="349658"/>
          <a:ext cx="224330" cy="3117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t>(%)</a:t>
          </a:r>
          <a:endParaRPr lang="ja-JP" altLang="en-US"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0.03573</cdr:x>
      <cdr:y>0.00352</cdr:y>
    </cdr:from>
    <cdr:to>
      <cdr:x>0.0848</cdr:x>
      <cdr:y>0.14962</cdr:y>
    </cdr:to>
    <cdr:sp macro="" textlink="">
      <cdr:nvSpPr>
        <cdr:cNvPr id="2" name="テキスト ボックス 1"/>
        <cdr:cNvSpPr txBox="1"/>
      </cdr:nvSpPr>
      <cdr:spPr>
        <a:xfrm xmlns:a="http://schemas.openxmlformats.org/drawingml/2006/main">
          <a:off x="163369" y="7505"/>
          <a:ext cx="224349" cy="3117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dirty="0"/>
            <a:t>(</a:t>
          </a:r>
          <a:r>
            <a:rPr lang="en-US" altLang="ja-JP" sz="1100" dirty="0"/>
            <a:t>%)</a:t>
          </a:r>
          <a:endParaRPr lang="ja-JP" altLang="en-US"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0.06024</cdr:x>
      <cdr:y>0.00617</cdr:y>
    </cdr:from>
    <cdr:to>
      <cdr:x>0.25965</cdr:x>
      <cdr:y>0.072</cdr:y>
    </cdr:to>
    <cdr:sp macro="" textlink="">
      <cdr:nvSpPr>
        <cdr:cNvPr id="2" name="テキスト ボックス 1"/>
        <cdr:cNvSpPr txBox="1"/>
      </cdr:nvSpPr>
      <cdr:spPr>
        <a:xfrm xmlns:a="http://schemas.openxmlformats.org/drawingml/2006/main">
          <a:off x="276225" y="857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0.10802</cdr:x>
      <cdr:y>0.05966</cdr:y>
    </cdr:from>
    <cdr:to>
      <cdr:x>0.30743</cdr:x>
      <cdr:y>0.12548</cdr:y>
    </cdr:to>
    <cdr:sp macro="" textlink="">
      <cdr:nvSpPr>
        <cdr:cNvPr id="4" name="テキスト ボックス 3"/>
        <cdr:cNvSpPr txBox="1"/>
      </cdr:nvSpPr>
      <cdr:spPr>
        <a:xfrm xmlns:a="http://schemas.openxmlformats.org/drawingml/2006/main">
          <a:off x="495300" y="8286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userShapes>
</file>

<file path=ppt/drawings/drawing17.xml><?xml version="1.0" encoding="utf-8"?>
<c:userShapes xmlns:c="http://schemas.openxmlformats.org/drawingml/2006/chart">
  <cdr:relSizeAnchor xmlns:cdr="http://schemas.openxmlformats.org/drawingml/2006/chartDrawing">
    <cdr:from>
      <cdr:x>0.03531</cdr:x>
      <cdr:y>0.02331</cdr:y>
    </cdr:from>
    <cdr:to>
      <cdr:x>0.23473</cdr:x>
      <cdr:y>0.08914</cdr:y>
    </cdr:to>
    <cdr:sp macro="" textlink="">
      <cdr:nvSpPr>
        <cdr:cNvPr id="2" name="テキスト ボックス 1"/>
        <cdr:cNvSpPr txBox="1"/>
      </cdr:nvSpPr>
      <cdr:spPr>
        <a:xfrm xmlns:a="http://schemas.openxmlformats.org/drawingml/2006/main">
          <a:off x="161925" y="3238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fld id="{E6E9022C-3B2D-4F1B-895D-440013232372}" type="TxLink">
            <a:rPr lang="en-US" altLang="en-US" sz="900" b="0" i="0" u="none" strike="noStrike">
              <a:solidFill>
                <a:srgbClr val="000000"/>
              </a:solidFill>
              <a:latin typeface="メイリオ"/>
              <a:ea typeface="メイリオ"/>
            </a:rPr>
            <a:pPr/>
            <a:t> </a:t>
          </a:fld>
          <a:endParaRPr lang="ja-JP" altLang="en-US" sz="1100"/>
        </a:p>
      </cdr:txBody>
    </cdr:sp>
  </cdr:relSizeAnchor>
</c:userShapes>
</file>

<file path=ppt/drawings/drawing18.xml><?xml version="1.0" encoding="utf-8"?>
<c:userShapes xmlns:c="http://schemas.openxmlformats.org/drawingml/2006/chart">
  <cdr:relSizeAnchor xmlns:cdr="http://schemas.openxmlformats.org/drawingml/2006/chartDrawing">
    <cdr:from>
      <cdr:x>0.52734</cdr:x>
      <cdr:y>0.13197</cdr:y>
    </cdr:from>
    <cdr:to>
      <cdr:x>0.92532</cdr:x>
      <cdr:y>0.22482</cdr:y>
    </cdr:to>
    <cdr:sp macro="" textlink="">
      <cdr:nvSpPr>
        <cdr:cNvPr id="2" name="テキスト ボックス 81">
          <a:extLst xmlns:a="http://schemas.openxmlformats.org/drawingml/2006/main">
            <a:ext uri="{FF2B5EF4-FFF2-40B4-BE49-F238E27FC236}">
              <a16:creationId xmlns:a16="http://schemas.microsoft.com/office/drawing/2014/main" id="{327DD2D4-4D30-BB1A-92AA-C7CF76FA4736}"/>
            </a:ext>
          </a:extLst>
        </cdr:cNvPr>
        <cdr:cNvSpPr txBox="1"/>
      </cdr:nvSpPr>
      <cdr:spPr>
        <a:xfrm xmlns:a="http://schemas.openxmlformats.org/drawingml/2006/main">
          <a:off x="1667828" y="309926"/>
          <a:ext cx="1258696" cy="2180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800">
              <a:latin typeface="メイリオ" panose="020B0604030504040204" pitchFamily="50" charset="-128"/>
              <a:ea typeface="メイリオ" panose="020B0604030504040204" pitchFamily="50" charset="-128"/>
            </a:rPr>
            <a:t>コントロール不良</a:t>
          </a:r>
          <a:endParaRPr kumimoji="1" lang="en-US" altLang="ja-JP" sz="800">
            <a:latin typeface="メイリオ" panose="020B0604030504040204" pitchFamily="50" charset="-128"/>
            <a:ea typeface="メイリオ" panose="020B0604030504040204" pitchFamily="50" charset="-128"/>
          </a:endParaRPr>
        </a:p>
        <a:p xmlns:a="http://schemas.openxmlformats.org/drawingml/2006/main">
          <a:pPr algn="ctr"/>
          <a:r>
            <a:rPr kumimoji="1" lang="ja-JP" altLang="en-US" sz="800">
              <a:latin typeface="メイリオ" panose="020B0604030504040204" pitchFamily="50" charset="-128"/>
              <a:ea typeface="メイリオ" panose="020B0604030504040204" pitchFamily="50" charset="-128"/>
            </a:rPr>
            <a:t>かつ腎機能低下</a:t>
          </a:r>
        </a:p>
      </cdr:txBody>
    </cdr:sp>
  </cdr:relSizeAnchor>
</c:userShapes>
</file>

<file path=ppt/drawings/drawing19.xml><?xml version="1.0" encoding="utf-8"?>
<c:userShapes xmlns:c="http://schemas.openxmlformats.org/drawingml/2006/chart">
  <cdr:relSizeAnchor xmlns:cdr="http://schemas.openxmlformats.org/drawingml/2006/chartDrawing">
    <cdr:from>
      <cdr:x>0.79356</cdr:x>
      <cdr:y>0.06994</cdr:y>
    </cdr:from>
    <cdr:to>
      <cdr:x>0.97864</cdr:x>
      <cdr:y>0.13508</cdr:y>
    </cdr:to>
    <cdr:sp macro="" textlink="">
      <cdr:nvSpPr>
        <cdr:cNvPr id="2" name="テキスト ボックス 1"/>
        <cdr:cNvSpPr txBox="1"/>
      </cdr:nvSpPr>
      <cdr:spPr>
        <a:xfrm xmlns:a="http://schemas.openxmlformats.org/drawingml/2006/main">
          <a:off x="1647795" y="205332"/>
          <a:ext cx="384309" cy="191227"/>
        </a:xfrm>
        <a:prstGeom xmlns:a="http://schemas.openxmlformats.org/drawingml/2006/main" prst="rect">
          <a:avLst/>
        </a:prstGeom>
      </cdr:spPr>
      <cdr:txBody>
        <a:bodyPr xmlns:a="http://schemas.openxmlformats.org/drawingml/2006/main" wrap="none" t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0.12514</cdr:x>
      <cdr:y>0.57952</cdr:y>
    </cdr:from>
    <cdr:to>
      <cdr:x>0.99604</cdr:x>
      <cdr:y>0.57952</cdr:y>
    </cdr:to>
    <cdr:cxnSp macro="">
      <cdr:nvCxnSpPr>
        <cdr:cNvPr id="2" name="直線コネクタ 1">
          <a:extLst xmlns:a="http://schemas.openxmlformats.org/drawingml/2006/main">
            <a:ext uri="{FF2B5EF4-FFF2-40B4-BE49-F238E27FC236}">
              <a16:creationId xmlns:a16="http://schemas.microsoft.com/office/drawing/2014/main" id="{1A8DDBA9-8B8F-11DE-EE56-DEC7CED0D834}"/>
            </a:ext>
          </a:extLst>
        </cdr:cNvPr>
        <cdr:cNvCxnSpPr/>
      </cdr:nvCxnSpPr>
      <cdr:spPr>
        <a:xfrm xmlns:a="http://schemas.openxmlformats.org/drawingml/2006/main">
          <a:off x="356360" y="1467457"/>
          <a:ext cx="2480030"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20.xml><?xml version="1.0" encoding="utf-8"?>
<c:userShapes xmlns:c="http://schemas.openxmlformats.org/drawingml/2006/chart">
  <cdr:relSizeAnchor xmlns:cdr="http://schemas.openxmlformats.org/drawingml/2006/chartDrawing">
    <cdr:from>
      <cdr:x>0.90853</cdr:x>
      <cdr:y>0.02989</cdr:y>
    </cdr:from>
    <cdr:to>
      <cdr:x>1</cdr:x>
      <cdr:y>0.11033</cdr:y>
    </cdr:to>
    <cdr:sp macro="" textlink="">
      <cdr:nvSpPr>
        <cdr:cNvPr id="2" name="テキスト ボックス 1"/>
        <cdr:cNvSpPr txBox="1"/>
      </cdr:nvSpPr>
      <cdr:spPr>
        <a:xfrm xmlns:a="http://schemas.openxmlformats.org/drawingml/2006/main">
          <a:off x="4578992" y="84323"/>
          <a:ext cx="461008" cy="2269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a:t>
          </a:r>
        </a:p>
      </cdr:txBody>
    </cdr:sp>
  </cdr:relSizeAnchor>
</c:userShapes>
</file>

<file path=ppt/drawings/drawing21.xml><?xml version="1.0" encoding="utf-8"?>
<c:userShapes xmlns:c="http://schemas.openxmlformats.org/drawingml/2006/chart">
  <cdr:relSizeAnchor xmlns:cdr="http://schemas.openxmlformats.org/drawingml/2006/chartDrawing">
    <cdr:from>
      <cdr:x>0.09928</cdr:x>
      <cdr:y>5.55556E-6</cdr:y>
    </cdr:from>
    <cdr:to>
      <cdr:x>0.19095</cdr:x>
      <cdr:y>0.13734</cdr:y>
    </cdr:to>
    <cdr:sp macro="" textlink="">
      <cdr:nvSpPr>
        <cdr:cNvPr id="2" name="テキスト ボックス 1"/>
        <cdr:cNvSpPr txBox="1"/>
      </cdr:nvSpPr>
      <cdr:spPr>
        <a:xfrm xmlns:a="http://schemas.openxmlformats.org/drawingml/2006/main">
          <a:off x="428891" y="16"/>
          <a:ext cx="396015" cy="395510"/>
        </a:xfrm>
        <a:prstGeom xmlns:a="http://schemas.openxmlformats.org/drawingml/2006/main" prst="rect">
          <a:avLst/>
        </a:prstGeom>
      </cdr:spPr>
      <cdr:txBody>
        <a:bodyPr xmlns:a="http://schemas.openxmlformats.org/drawingml/2006/main" vertOverflow="clip" wrap="none" tIns="0" rtlCol="0"/>
        <a:lstStyle xmlns:a="http://schemas.openxmlformats.org/drawingml/2006/main"/>
        <a:p xmlns:a="http://schemas.openxmlformats.org/drawingml/2006/main">
          <a:r>
            <a:rPr lang="en-US" altLang="ja-JP" sz="80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円</a:t>
          </a:r>
          <a:r>
            <a:rPr lang="en-US" altLang="ja-JP" sz="800">
              <a:latin typeface="メイリオ" panose="020B0604030504040204" pitchFamily="50" charset="-128"/>
              <a:ea typeface="メイリオ" panose="020B0604030504040204" pitchFamily="50" charset="-128"/>
            </a:rPr>
            <a:t>)</a:t>
          </a:r>
          <a:endParaRPr lang="ja-JP" altLang="en-US" sz="800">
            <a:latin typeface="メイリオ" panose="020B0604030504040204" pitchFamily="50" charset="-128"/>
            <a:ea typeface="メイリオ" panose="020B0604030504040204" pitchFamily="50" charset="-128"/>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0.12795</cdr:x>
      <cdr:y>0</cdr:y>
    </cdr:from>
    <cdr:to>
      <cdr:x>0.21961</cdr:x>
      <cdr:y>0.13733</cdr:y>
    </cdr:to>
    <cdr:sp macro="" textlink="">
      <cdr:nvSpPr>
        <cdr:cNvPr id="2" name="テキスト ボックス 1"/>
        <cdr:cNvSpPr txBox="1"/>
      </cdr:nvSpPr>
      <cdr:spPr>
        <a:xfrm xmlns:a="http://schemas.openxmlformats.org/drawingml/2006/main">
          <a:off x="552758" y="0"/>
          <a:ext cx="395972" cy="395510"/>
        </a:xfrm>
        <a:prstGeom xmlns:a="http://schemas.openxmlformats.org/drawingml/2006/main" prst="rect">
          <a:avLst/>
        </a:prstGeom>
      </cdr:spPr>
      <cdr:txBody>
        <a:bodyPr xmlns:a="http://schemas.openxmlformats.org/drawingml/2006/main" vertOverflow="clip" wrap="none" tIns="0" rtlCol="0"/>
        <a:lstStyle xmlns:a="http://schemas.openxmlformats.org/drawingml/2006/main"/>
        <a:p xmlns:a="http://schemas.openxmlformats.org/drawingml/2006/main">
          <a:r>
            <a:rPr lang="en-US" altLang="ja-JP" sz="800">
              <a:solidFill>
                <a:schemeClr val="tx1"/>
              </a:solidFill>
              <a:latin typeface="メイリオ" panose="020B0604030504040204" pitchFamily="50" charset="-128"/>
              <a:ea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rPr>
            <a:t>円</a:t>
          </a:r>
          <a:r>
            <a:rPr lang="en-US" altLang="ja-JP" sz="800">
              <a:solidFill>
                <a:schemeClr val="tx1"/>
              </a:solidFill>
              <a:latin typeface="メイリオ" panose="020B0604030504040204" pitchFamily="50" charset="-128"/>
              <a:ea typeface="メイリオ" panose="020B0604030504040204" pitchFamily="50" charset="-128"/>
            </a:rPr>
            <a:t>)</a:t>
          </a:r>
          <a:endParaRPr lang="ja-JP" altLang="en-US" sz="800">
            <a:solidFill>
              <a:schemeClr val="tx1"/>
            </a:solidFill>
            <a:latin typeface="メイリオ" panose="020B0604030504040204" pitchFamily="50" charset="-128"/>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0.05494</cdr:x>
      <cdr:y>0.62222</cdr:y>
    </cdr:from>
    <cdr:to>
      <cdr:x>0.96651</cdr:x>
      <cdr:y>0.62222</cdr:y>
    </cdr:to>
    <cdr:cxnSp macro="">
      <cdr:nvCxnSpPr>
        <cdr:cNvPr id="2" name="直線コネクタ 1">
          <a:extLst xmlns:a="http://schemas.openxmlformats.org/drawingml/2006/main">
            <a:ext uri="{FF2B5EF4-FFF2-40B4-BE49-F238E27FC236}">
              <a16:creationId xmlns:a16="http://schemas.microsoft.com/office/drawing/2014/main" id="{F1D127C8-BE33-124D-5FAC-EFBD2FCCFDB5}"/>
            </a:ext>
          </a:extLst>
        </cdr:cNvPr>
        <cdr:cNvCxnSpPr/>
      </cdr:nvCxnSpPr>
      <cdr:spPr>
        <a:xfrm xmlns:a="http://schemas.openxmlformats.org/drawingml/2006/main">
          <a:off x="308212" y="850267"/>
          <a:ext cx="5113728"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0.05587</cdr:x>
      <cdr:y>0.55558</cdr:y>
    </cdr:from>
    <cdr:to>
      <cdr:x>0.98287</cdr:x>
      <cdr:y>0.55558</cdr:y>
    </cdr:to>
    <cdr:cxnSp macro="">
      <cdr:nvCxnSpPr>
        <cdr:cNvPr id="2" name="直線コネクタ 1">
          <a:extLst xmlns:a="http://schemas.openxmlformats.org/drawingml/2006/main">
            <a:ext uri="{FF2B5EF4-FFF2-40B4-BE49-F238E27FC236}">
              <a16:creationId xmlns:a16="http://schemas.microsoft.com/office/drawing/2014/main" id="{F1D127C8-BE33-124D-5FAC-EFBD2FCCFDB5}"/>
            </a:ext>
          </a:extLst>
        </cdr:cNvPr>
        <cdr:cNvCxnSpPr/>
      </cdr:nvCxnSpPr>
      <cdr:spPr>
        <a:xfrm xmlns:a="http://schemas.openxmlformats.org/drawingml/2006/main">
          <a:off x="314834" y="753979"/>
          <a:ext cx="5223754"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0.13411</cdr:x>
      <cdr:y>0.57128</cdr:y>
    </cdr:from>
    <cdr:to>
      <cdr:x>1</cdr:x>
      <cdr:y>0.57128</cdr:y>
    </cdr:to>
    <cdr:cxnSp macro="">
      <cdr:nvCxnSpPr>
        <cdr:cNvPr id="2" name="直線コネクタ 1">
          <a:extLst xmlns:a="http://schemas.openxmlformats.org/drawingml/2006/main">
            <a:ext uri="{FF2B5EF4-FFF2-40B4-BE49-F238E27FC236}">
              <a16:creationId xmlns:a16="http://schemas.microsoft.com/office/drawing/2014/main" id="{7D54D192-C313-A73B-72F8-AB0B21676C52}"/>
            </a:ext>
          </a:extLst>
        </cdr:cNvPr>
        <cdr:cNvCxnSpPr/>
      </cdr:nvCxnSpPr>
      <cdr:spPr>
        <a:xfrm xmlns:a="http://schemas.openxmlformats.org/drawingml/2006/main">
          <a:off x="373099" y="1446583"/>
          <a:ext cx="2408936"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0.15679</cdr:x>
      <cdr:y>0.5982</cdr:y>
    </cdr:from>
    <cdr:to>
      <cdr:x>0.96253</cdr:x>
      <cdr:y>0.5982</cdr:y>
    </cdr:to>
    <cdr:cxnSp macro="">
      <cdr:nvCxnSpPr>
        <cdr:cNvPr id="2" name="直線コネクタ 1">
          <a:extLst xmlns:a="http://schemas.openxmlformats.org/drawingml/2006/main">
            <a:ext uri="{FF2B5EF4-FFF2-40B4-BE49-F238E27FC236}">
              <a16:creationId xmlns:a16="http://schemas.microsoft.com/office/drawing/2014/main" id="{1A8DDBA9-8B8F-11DE-EE56-DEC7CED0D834}"/>
            </a:ext>
          </a:extLst>
        </cdr:cNvPr>
        <cdr:cNvCxnSpPr/>
      </cdr:nvCxnSpPr>
      <cdr:spPr>
        <a:xfrm xmlns:a="http://schemas.openxmlformats.org/drawingml/2006/main">
          <a:off x="429966" y="1511004"/>
          <a:ext cx="2209560"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0.11892</cdr:x>
      <cdr:y>0.57212</cdr:y>
    </cdr:from>
    <cdr:to>
      <cdr:x>0.99294</cdr:x>
      <cdr:y>0.57212</cdr:y>
    </cdr:to>
    <cdr:cxnSp macro="">
      <cdr:nvCxnSpPr>
        <cdr:cNvPr id="2" name="直線コネクタ 1">
          <a:extLst xmlns:a="http://schemas.openxmlformats.org/drawingml/2006/main">
            <a:ext uri="{FF2B5EF4-FFF2-40B4-BE49-F238E27FC236}">
              <a16:creationId xmlns:a16="http://schemas.microsoft.com/office/drawing/2014/main" id="{8335F226-EDAC-C305-3EA1-11E0173A3048}"/>
            </a:ext>
          </a:extLst>
        </cdr:cNvPr>
        <cdr:cNvCxnSpPr/>
      </cdr:nvCxnSpPr>
      <cdr:spPr>
        <a:xfrm xmlns:a="http://schemas.openxmlformats.org/drawingml/2006/main">
          <a:off x="321108" y="1518578"/>
          <a:ext cx="2359951"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0.10987</cdr:x>
      <cdr:y>0.56698</cdr:y>
    </cdr:from>
    <cdr:to>
      <cdr:x>1</cdr:x>
      <cdr:y>0.56698</cdr:y>
    </cdr:to>
    <cdr:cxnSp macro="">
      <cdr:nvCxnSpPr>
        <cdr:cNvPr id="2" name="直線コネクタ 1">
          <a:extLst xmlns:a="http://schemas.openxmlformats.org/drawingml/2006/main">
            <a:ext uri="{FF2B5EF4-FFF2-40B4-BE49-F238E27FC236}">
              <a16:creationId xmlns:a16="http://schemas.microsoft.com/office/drawing/2014/main" id="{7C0A1DB1-BF2F-67A6-1B2F-6869B007BE6F}"/>
            </a:ext>
          </a:extLst>
        </cdr:cNvPr>
        <cdr:cNvCxnSpPr/>
      </cdr:nvCxnSpPr>
      <cdr:spPr>
        <a:xfrm xmlns:a="http://schemas.openxmlformats.org/drawingml/2006/main">
          <a:off x="296668" y="1499535"/>
          <a:ext cx="2403441" cy="0"/>
        </a:xfrm>
        <a:prstGeom xmlns:a="http://schemas.openxmlformats.org/drawingml/2006/main" prst="line">
          <a:avLst/>
        </a:prstGeom>
        <a:ln xmlns:a="http://schemas.openxmlformats.org/drawingml/2006/main" w="127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0.11669</cdr:x>
      <cdr:y>0.02594</cdr:y>
    </cdr:from>
    <cdr:to>
      <cdr:x>0.25515</cdr:x>
      <cdr:y>0.14359</cdr:y>
    </cdr:to>
    <cdr:sp macro="" textlink="">
      <cdr:nvSpPr>
        <cdr:cNvPr id="3" name="正方形/長方形 2"/>
        <cdr:cNvSpPr/>
      </cdr:nvSpPr>
      <cdr:spPr>
        <a:xfrm xmlns:a="http://schemas.openxmlformats.org/drawingml/2006/main">
          <a:off x="546100" y="79375"/>
          <a:ext cx="648000" cy="3600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800">
              <a:solidFill>
                <a:schemeClr val="tx1"/>
              </a:solidFill>
              <a:latin typeface="メイリオ" panose="020B0604030504040204" pitchFamily="50" charset="-128"/>
              <a:ea typeface="メイリオ" panose="020B0604030504040204" pitchFamily="50" charset="-128"/>
            </a:rPr>
            <a:t>(</a:t>
          </a:r>
          <a:r>
            <a:rPr kumimoji="1" lang="ja-JP" altLang="en-US" sz="800">
              <a:solidFill>
                <a:schemeClr val="tx1"/>
              </a:solidFill>
              <a:latin typeface="メイリオ" panose="020B0604030504040204" pitchFamily="50" charset="-128"/>
              <a:ea typeface="メイリオ" panose="020B0604030504040204" pitchFamily="50" charset="-128"/>
            </a:rPr>
            <a:t>％</a:t>
          </a:r>
          <a:r>
            <a:rPr kumimoji="1" lang="en-US" altLang="ja-JP" sz="800">
              <a:solidFill>
                <a:schemeClr val="tx1"/>
              </a:solidFill>
              <a:latin typeface="メイリオ" panose="020B0604030504040204" pitchFamily="50" charset="-128"/>
              <a:ea typeface="メイリオ" panose="020B0604030504040204" pitchFamily="50" charset="-128"/>
            </a:rPr>
            <a:t>)</a:t>
          </a:r>
          <a:endParaRPr kumimoji="1" lang="ja-JP" altLang="en-US" sz="800">
            <a:solidFill>
              <a:schemeClr val="tx1"/>
            </a:solidFill>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0.86985</cdr:x>
      <cdr:y>0.87462</cdr:y>
    </cdr:from>
    <cdr:to>
      <cdr:x>1</cdr:x>
      <cdr:y>0.99112</cdr:y>
    </cdr:to>
    <cdr:sp macro="" textlink="">
      <cdr:nvSpPr>
        <cdr:cNvPr id="4" name="正方形/長方形 3"/>
        <cdr:cNvSpPr/>
      </cdr:nvSpPr>
      <cdr:spPr>
        <a:xfrm xmlns:a="http://schemas.openxmlformats.org/drawingml/2006/main">
          <a:off x="2517169" y="2806829"/>
          <a:ext cx="376641" cy="37387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en-US" altLang="ja-JP" sz="800" dirty="0">
              <a:solidFill>
                <a:schemeClr val="tx1"/>
              </a:solidFill>
              <a:latin typeface="メイリオ" panose="020B0604030504040204" pitchFamily="50" charset="-128"/>
              <a:ea typeface="メイリオ" panose="020B0604030504040204" pitchFamily="50" charset="-128"/>
            </a:rPr>
            <a:t>(</a:t>
          </a:r>
          <a:r>
            <a:rPr kumimoji="1" lang="ja-JP" altLang="en-US" sz="800" dirty="0">
              <a:solidFill>
                <a:schemeClr val="tx1"/>
              </a:solidFill>
              <a:latin typeface="メイリオ" panose="020B0604030504040204" pitchFamily="50" charset="-128"/>
              <a:ea typeface="メイリオ" panose="020B0604030504040204" pitchFamily="50" charset="-128"/>
            </a:rPr>
            <a:t>％</a:t>
          </a:r>
          <a:r>
            <a:rPr kumimoji="1" lang="en-US" altLang="ja-JP" sz="800" dirty="0">
              <a:solidFill>
                <a:schemeClr val="tx1"/>
              </a:solidFill>
              <a:latin typeface="メイリオ" panose="020B0604030504040204" pitchFamily="50" charset="-128"/>
              <a:ea typeface="メイリオ" panose="020B0604030504040204" pitchFamily="50" charset="-128"/>
            </a:rPr>
            <a:t>)</a:t>
          </a:r>
          <a:endParaRPr kumimoji="1" lang="ja-JP" altLang="en-US" sz="800" dirty="0">
            <a:solidFill>
              <a:schemeClr val="tx1"/>
            </a:solidFill>
            <a:latin typeface="メイリオ" panose="020B0604030504040204" pitchFamily="50" charset="-128"/>
            <a:ea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20A1AED-CCE2-E6A4-093C-0F095D4A82A8}"/>
              </a:ext>
            </a:extLst>
          </p:cNvPr>
          <p:cNvSpPr>
            <a:spLocks noGrp="1"/>
          </p:cNvSpPr>
          <p:nvPr>
            <p:ph type="hdr" sz="quarter"/>
          </p:nvPr>
        </p:nvSpPr>
        <p:spPr>
          <a:xfrm>
            <a:off x="3" y="1"/>
            <a:ext cx="4277631" cy="338034"/>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482CDEA-EAA2-5A96-2C8B-E477BD98F5D7}"/>
              </a:ext>
            </a:extLst>
          </p:cNvPr>
          <p:cNvSpPr>
            <a:spLocks noGrp="1"/>
          </p:cNvSpPr>
          <p:nvPr>
            <p:ph type="dt" sz="quarter" idx="1"/>
          </p:nvPr>
        </p:nvSpPr>
        <p:spPr>
          <a:xfrm>
            <a:off x="5589532" y="1"/>
            <a:ext cx="4277630" cy="338034"/>
          </a:xfrm>
          <a:prstGeom prst="rect">
            <a:avLst/>
          </a:prstGeom>
        </p:spPr>
        <p:txBody>
          <a:bodyPr vert="horz" lIns="91420" tIns="45711" rIns="91420" bIns="45711" rtlCol="0"/>
          <a:lstStyle>
            <a:lvl1pPr algn="r">
              <a:defRPr sz="1200"/>
            </a:lvl1pPr>
          </a:lstStyle>
          <a:p>
            <a:fld id="{E6CDF787-B162-4D46-A1F5-A2B0AF69F2E9}" type="datetimeFigureOut">
              <a:rPr kumimoji="1" lang="ja-JP" altLang="en-US" smtClean="0"/>
              <a:t>2024/4/15</a:t>
            </a:fld>
            <a:endParaRPr kumimoji="1" lang="ja-JP" altLang="en-US"/>
          </a:p>
        </p:txBody>
      </p:sp>
      <p:sp>
        <p:nvSpPr>
          <p:cNvPr id="4" name="フッター プレースホルダー 3">
            <a:extLst>
              <a:ext uri="{FF2B5EF4-FFF2-40B4-BE49-F238E27FC236}">
                <a16:creationId xmlns:a16="http://schemas.microsoft.com/office/drawing/2014/main" id="{7B976416-3C3B-BDE1-2369-54659D78FA6B}"/>
              </a:ext>
            </a:extLst>
          </p:cNvPr>
          <p:cNvSpPr>
            <a:spLocks noGrp="1"/>
          </p:cNvSpPr>
          <p:nvPr>
            <p:ph type="ftr" sz="quarter" idx="2"/>
          </p:nvPr>
        </p:nvSpPr>
        <p:spPr>
          <a:xfrm>
            <a:off x="3" y="6397730"/>
            <a:ext cx="4277631" cy="338034"/>
          </a:xfrm>
          <a:prstGeom prst="rect">
            <a:avLst/>
          </a:prstGeom>
        </p:spPr>
        <p:txBody>
          <a:bodyPr vert="horz" lIns="91420" tIns="45711" rIns="91420" bIns="45711" rtlCol="0" anchor="b"/>
          <a:lstStyle>
            <a:lvl1pPr algn="l">
              <a:defRPr sz="1200"/>
            </a:lvl1pPr>
          </a:lstStyle>
          <a:p>
            <a:endParaRPr kumimoji="1" lang="ja-JP" altLang="en-US"/>
          </a:p>
        </p:txBody>
      </p:sp>
      <p:sp>
        <p:nvSpPr>
          <p:cNvPr id="6" name="スライド番号プレースホルダー 5">
            <a:extLst>
              <a:ext uri="{FF2B5EF4-FFF2-40B4-BE49-F238E27FC236}">
                <a16:creationId xmlns:a16="http://schemas.microsoft.com/office/drawing/2014/main" id="{981FBC27-6993-9A78-F936-280E7272137D}"/>
              </a:ext>
            </a:extLst>
          </p:cNvPr>
          <p:cNvSpPr>
            <a:spLocks noGrp="1"/>
          </p:cNvSpPr>
          <p:nvPr>
            <p:ph type="sldNum" sz="quarter" idx="3"/>
          </p:nvPr>
        </p:nvSpPr>
        <p:spPr>
          <a:xfrm>
            <a:off x="5589532" y="6397730"/>
            <a:ext cx="4277630" cy="338034"/>
          </a:xfrm>
          <a:prstGeom prst="rect">
            <a:avLst/>
          </a:prstGeom>
        </p:spPr>
        <p:txBody>
          <a:bodyPr vert="horz" lIns="91420" tIns="45711" rIns="91420" bIns="45711" rtlCol="0" anchor="b"/>
          <a:lstStyle>
            <a:lvl1pPr algn="r">
              <a:defRPr sz="1200"/>
            </a:lvl1pPr>
          </a:lstStyle>
          <a:p>
            <a:fld id="{5D7141DA-ED2E-4DA6-A84A-70518E5CEAEC}" type="slidenum">
              <a:rPr kumimoji="1" lang="ja-JP" altLang="en-US" smtClean="0"/>
              <a:t>‹#›</a:t>
            </a:fld>
            <a:endParaRPr kumimoji="1" lang="ja-JP" altLang="en-US"/>
          </a:p>
        </p:txBody>
      </p:sp>
    </p:spTree>
    <p:extLst>
      <p:ext uri="{BB962C8B-B14F-4D97-AF65-F5344CB8AC3E}">
        <p14:creationId xmlns:p14="http://schemas.microsoft.com/office/powerpoint/2010/main" val="397003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4276779" cy="337958"/>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0430" y="1"/>
            <a:ext cx="4276779" cy="337958"/>
          </a:xfrm>
          <a:prstGeom prst="rect">
            <a:avLst/>
          </a:prstGeom>
        </p:spPr>
        <p:txBody>
          <a:bodyPr vert="horz" lIns="91420" tIns="45711" rIns="91420" bIns="45711" rtlCol="0"/>
          <a:lstStyle>
            <a:lvl1pPr algn="r">
              <a:defRPr sz="1200"/>
            </a:lvl1pPr>
          </a:lstStyle>
          <a:p>
            <a:fld id="{754034C4-F209-493C-AA31-275800120D1E}" type="datetimeFigureOut">
              <a:rPr kumimoji="1" lang="ja-JP" altLang="en-US" smtClean="0"/>
              <a:t>2024/4/15</a:t>
            </a:fld>
            <a:endParaRPr kumimoji="1" lang="ja-JP" altLang="en-US"/>
          </a:p>
        </p:txBody>
      </p:sp>
      <p:sp>
        <p:nvSpPr>
          <p:cNvPr id="4" name="スライド イメージ プレースホルダー 3"/>
          <p:cNvSpPr>
            <a:spLocks noGrp="1" noRot="1" noChangeAspect="1"/>
          </p:cNvSpPr>
          <p:nvPr>
            <p:ph type="sldImg" idx="2"/>
          </p:nvPr>
        </p:nvSpPr>
        <p:spPr>
          <a:xfrm>
            <a:off x="4083050" y="841375"/>
            <a:ext cx="1703388" cy="2273300"/>
          </a:xfrm>
          <a:prstGeom prst="rect">
            <a:avLst/>
          </a:prstGeom>
          <a:noFill/>
          <a:ln w="12700">
            <a:solidFill>
              <a:prstClr val="black"/>
            </a:solidFill>
          </a:ln>
        </p:spPr>
        <p:txBody>
          <a:bodyPr vert="horz" lIns="91420" tIns="45711" rIns="91420" bIns="45711" rtlCol="0" anchor="ctr"/>
          <a:lstStyle/>
          <a:p>
            <a:endParaRPr lang="ja-JP" altLang="en-US"/>
          </a:p>
        </p:txBody>
      </p:sp>
      <p:sp>
        <p:nvSpPr>
          <p:cNvPr id="5" name="ノート プレースホルダー 4"/>
          <p:cNvSpPr>
            <a:spLocks noGrp="1"/>
          </p:cNvSpPr>
          <p:nvPr>
            <p:ph type="body" sz="quarter" idx="3"/>
          </p:nvPr>
        </p:nvSpPr>
        <p:spPr>
          <a:xfrm>
            <a:off x="986950" y="3241591"/>
            <a:ext cx="7895590" cy="2652207"/>
          </a:xfrm>
          <a:prstGeom prst="rect">
            <a:avLst/>
          </a:prstGeom>
        </p:spPr>
        <p:txBody>
          <a:bodyPr vert="horz" lIns="91420" tIns="45711" rIns="91420"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397809"/>
            <a:ext cx="4276779" cy="337957"/>
          </a:xfrm>
          <a:prstGeom prst="rect">
            <a:avLst/>
          </a:prstGeom>
        </p:spPr>
        <p:txBody>
          <a:bodyPr vert="horz" lIns="91420" tIns="45711" rIns="91420"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0430" y="6397809"/>
            <a:ext cx="4276779" cy="337957"/>
          </a:xfrm>
          <a:prstGeom prst="rect">
            <a:avLst/>
          </a:prstGeom>
        </p:spPr>
        <p:txBody>
          <a:bodyPr vert="horz" lIns="91420" tIns="45711" rIns="91420" bIns="45711" rtlCol="0" anchor="b"/>
          <a:lstStyle>
            <a:lvl1pPr algn="r">
              <a:defRPr sz="1200"/>
            </a:lvl1pPr>
          </a:lstStyle>
          <a:p>
            <a:fld id="{950D6580-9411-4DCA-8404-0DE1AD2DE1AB}" type="slidenum">
              <a:rPr kumimoji="1" lang="ja-JP" altLang="en-US" smtClean="0"/>
              <a:t>‹#›</a:t>
            </a:fld>
            <a:endParaRPr kumimoji="1" lang="ja-JP" altLang="en-US"/>
          </a:p>
        </p:txBody>
      </p:sp>
    </p:spTree>
    <p:extLst>
      <p:ext uri="{BB962C8B-B14F-4D97-AF65-F5344CB8AC3E}">
        <p14:creationId xmlns:p14="http://schemas.microsoft.com/office/powerpoint/2010/main" val="1025052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2108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154"/>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8"/>
            <a:ext cx="5143500" cy="2207682"/>
          </a:xfrm>
        </p:spPr>
        <p:txBody>
          <a:bodyPr/>
          <a:lstStyle>
            <a:lvl1pPr marL="0" indent="0" algn="ctr">
              <a:buNone/>
              <a:defRPr sz="1662"/>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44F4535-390C-49D8-86C8-2C52985C2A24}"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5" name="Footer Placeholder 4"/>
          <p:cNvSpPr>
            <a:spLocks noGrp="1"/>
          </p:cNvSpPr>
          <p:nvPr>
            <p:ph type="ftr" sz="quarter" idx="11"/>
          </p:nvPr>
        </p:nvSpPr>
        <p:spPr>
          <a:xfrm>
            <a:off x="4363520" y="8475136"/>
            <a:ext cx="2314575" cy="486834"/>
          </a:xfrm>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a:xfrm>
            <a:off x="2657475" y="8717731"/>
            <a:ext cx="1543050" cy="486834"/>
          </a:xfrm>
        </p:spPr>
        <p:txBody>
          <a:bodyPr anchor="b"/>
          <a:lstStyle>
            <a:lvl1pPr algn="ctr">
              <a:defRPr sz="18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345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3B8E8B-A39A-4156-9F5A-B189E16D1FA9}"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0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723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61E808-CFA1-4A37-ACA6-E181764A4B67}"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0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589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B11696-1DF7-490D-85D2-1920E523BB0C}"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5" name="Footer Placeholder 4"/>
          <p:cNvSpPr>
            <a:spLocks noGrp="1"/>
          </p:cNvSpPr>
          <p:nvPr>
            <p:ph type="ftr" sz="quarter" idx="11"/>
          </p:nvPr>
        </p:nvSpPr>
        <p:spPr>
          <a:xfrm>
            <a:off x="4543425" y="8475136"/>
            <a:ext cx="2314575" cy="486834"/>
          </a:xfrm>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a:xfrm>
            <a:off x="2657475" y="8478076"/>
            <a:ext cx="1543050" cy="486834"/>
          </a:xfrm>
        </p:spPr>
        <p:txBody>
          <a:bodyPr/>
          <a:lstStyle>
            <a:lvl1pPr algn="ctr">
              <a:defRPr/>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900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41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7" y="6119286"/>
            <a:ext cx="5915025" cy="2000250"/>
          </a:xfrm>
        </p:spPr>
        <p:txBody>
          <a:bodyPr/>
          <a:lstStyle>
            <a:lvl1pPr marL="0" indent="0">
              <a:buNone/>
              <a:defRPr sz="1662">
                <a:solidFill>
                  <a:schemeClr val="tx1"/>
                </a:solidFill>
              </a:defRPr>
            </a:lvl1pPr>
            <a:lvl2pPr marL="316531" indent="0">
              <a:buNone/>
              <a:defRPr sz="1385">
                <a:solidFill>
                  <a:schemeClr val="tx1">
                    <a:tint val="75000"/>
                  </a:schemeClr>
                </a:solidFill>
              </a:defRPr>
            </a:lvl2pPr>
            <a:lvl3pPr marL="633062" indent="0">
              <a:buNone/>
              <a:defRPr sz="1246">
                <a:solidFill>
                  <a:schemeClr val="tx1">
                    <a:tint val="75000"/>
                  </a:schemeClr>
                </a:solidFill>
              </a:defRPr>
            </a:lvl3pPr>
            <a:lvl4pPr marL="949593" indent="0">
              <a:buNone/>
              <a:defRPr sz="1108">
                <a:solidFill>
                  <a:schemeClr val="tx1">
                    <a:tint val="75000"/>
                  </a:schemeClr>
                </a:solidFill>
              </a:defRPr>
            </a:lvl4pPr>
            <a:lvl5pPr marL="1266124" indent="0">
              <a:buNone/>
              <a:defRPr sz="1108">
                <a:solidFill>
                  <a:schemeClr val="tx1">
                    <a:tint val="75000"/>
                  </a:schemeClr>
                </a:solidFill>
              </a:defRPr>
            </a:lvl5pPr>
            <a:lvl6pPr marL="1582655" indent="0">
              <a:buNone/>
              <a:defRPr sz="1108">
                <a:solidFill>
                  <a:schemeClr val="tx1">
                    <a:tint val="75000"/>
                  </a:schemeClr>
                </a:solidFill>
              </a:defRPr>
            </a:lvl6pPr>
            <a:lvl7pPr marL="1899186" indent="0">
              <a:buNone/>
              <a:defRPr sz="1108">
                <a:solidFill>
                  <a:schemeClr val="tx1">
                    <a:tint val="75000"/>
                  </a:schemeClr>
                </a:solidFill>
              </a:defRPr>
            </a:lvl7pPr>
            <a:lvl8pPr marL="2215717" indent="0">
              <a:buNone/>
              <a:defRPr sz="1108">
                <a:solidFill>
                  <a:schemeClr val="tx1">
                    <a:tint val="75000"/>
                  </a:schemeClr>
                </a:solidFill>
              </a:defRPr>
            </a:lvl8pPr>
            <a:lvl9pPr marL="2532248" indent="0">
              <a:buNone/>
              <a:defRPr sz="110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0232A9-6E59-4691-8677-57DD0C8B1AA9}"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5" name="Footer Placeholder 4"/>
          <p:cNvSpPr>
            <a:spLocks noGrp="1"/>
          </p:cNvSpPr>
          <p:nvPr>
            <p:ph type="ftr" sz="quarter" idx="11"/>
          </p:nvPr>
        </p:nvSpPr>
        <p:spPr>
          <a:xfrm>
            <a:off x="4382764" y="8475136"/>
            <a:ext cx="2314575" cy="486834"/>
          </a:xfrm>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a:xfrm>
            <a:off x="2653904" y="8475136"/>
            <a:ext cx="1543050" cy="486834"/>
          </a:xfrm>
        </p:spPr>
        <p:txBody>
          <a:bodyPr/>
          <a:lstStyle>
            <a:lvl1pPr algn="ctr">
              <a:defRPr/>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043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71F3857-E1EC-4B85-A79E-6774C8D2CD18}"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6" name="Footer Placeholder 5"/>
          <p:cNvSpPr>
            <a:spLocks noGrp="1"/>
          </p:cNvSpPr>
          <p:nvPr>
            <p:ph type="ftr" sz="quarter" idx="11"/>
          </p:nvPr>
        </p:nvSpPr>
        <p:spPr>
          <a:xfrm>
            <a:off x="4387429" y="8475136"/>
            <a:ext cx="2314575" cy="486834"/>
          </a:xfrm>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a:xfrm>
            <a:off x="2700338" y="8475136"/>
            <a:ext cx="1543050" cy="486834"/>
          </a:xfrm>
        </p:spPr>
        <p:txBody>
          <a:bodyPr/>
          <a:lstStyle>
            <a:lvl1pPr algn="ctr">
              <a:defRPr/>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753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472381" y="3340101"/>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662" b="1"/>
            </a:lvl1pPr>
            <a:lvl2pPr marL="316531" indent="0">
              <a:buNone/>
              <a:defRPr sz="1385" b="1"/>
            </a:lvl2pPr>
            <a:lvl3pPr marL="633062" indent="0">
              <a:buNone/>
              <a:defRPr sz="1246"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3471864" y="3340101"/>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CCCEBAD-14BB-4322-99B0-9D2E37421FBC}"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z="20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6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B645D1-0CFA-47B7-A397-E3C664C2A519}"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z="20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56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F336F-8D0C-433E-BAF4-B71DD234B304}"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3" name="Footer Placeholder 2"/>
          <p:cNvSpPr>
            <a:spLocks noGrp="1"/>
          </p:cNvSpPr>
          <p:nvPr>
            <p:ph type="ftr" sz="quarter" idx="11"/>
          </p:nvPr>
        </p:nvSpPr>
        <p:spPr>
          <a:xfrm>
            <a:off x="4543425" y="8475136"/>
            <a:ext cx="2314575" cy="486834"/>
          </a:xfrm>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8773712"/>
            <a:ext cx="1543050" cy="486834"/>
          </a:xfrm>
        </p:spPr>
        <p:txBody>
          <a:bodyPr/>
          <a:lstStyle>
            <a:lvl1pPr algn="ctr">
              <a:defRPr sz="20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150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215"/>
            </a:lvl1pPr>
          </a:lstStyle>
          <a:p>
            <a:r>
              <a:rPr lang="ja-JP" altLang="en-US"/>
              <a:t>マスター タイトルの書式設定</a:t>
            </a:r>
            <a:endParaRPr lang="en-US" dirty="0"/>
          </a:p>
        </p:txBody>
      </p:sp>
      <p:sp>
        <p:nvSpPr>
          <p:cNvPr id="3" name="Content Placeholder 2"/>
          <p:cNvSpPr>
            <a:spLocks noGrp="1"/>
          </p:cNvSpPr>
          <p:nvPr>
            <p:ph idx="1"/>
          </p:nvPr>
        </p:nvSpPr>
        <p:spPr>
          <a:xfrm>
            <a:off x="2915544" y="1316569"/>
            <a:ext cx="3471863" cy="6498167"/>
          </a:xfrm>
        </p:spPr>
        <p:txBody>
          <a:bodyPr/>
          <a:lstStyle>
            <a:lvl1pPr>
              <a:defRPr sz="2215"/>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1EF54B-8413-47D8-9879-3D361571C27C}"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20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238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21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4" y="1316569"/>
            <a:ext cx="3471863" cy="6498167"/>
          </a:xfrm>
        </p:spPr>
        <p:txBody>
          <a:bodyPr anchor="t"/>
          <a:lstStyle>
            <a:lvl1pPr marL="0" indent="0">
              <a:buNone/>
              <a:defRPr sz="2215"/>
            </a:lvl1pPr>
            <a:lvl2pPr marL="316531" indent="0">
              <a:buNone/>
              <a:defRPr sz="1939"/>
            </a:lvl2pPr>
            <a:lvl3pPr marL="633062" indent="0">
              <a:buNone/>
              <a:defRPr sz="1662"/>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ja-JP" altLang="en-US"/>
              <a:t>図を追加</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108"/>
            </a:lvl1pPr>
            <a:lvl2pPr marL="316531" indent="0">
              <a:buNone/>
              <a:defRPr sz="969"/>
            </a:lvl2pPr>
            <a:lvl3pPr marL="633062" indent="0">
              <a:buNone/>
              <a:defRPr sz="831"/>
            </a:lvl3pPr>
            <a:lvl4pPr marL="949593" indent="0">
              <a:buNone/>
              <a:defRPr sz="692"/>
            </a:lvl4pPr>
            <a:lvl5pPr marL="1266124" indent="0">
              <a:buNone/>
              <a:defRPr sz="692"/>
            </a:lvl5pPr>
            <a:lvl6pPr marL="1582655" indent="0">
              <a:buNone/>
              <a:defRPr sz="692"/>
            </a:lvl6pPr>
            <a:lvl7pPr marL="1899186" indent="0">
              <a:buNone/>
              <a:defRPr sz="692"/>
            </a:lvl7pPr>
            <a:lvl8pPr marL="2215717" indent="0">
              <a:buNone/>
              <a:defRPr sz="692"/>
            </a:lvl8pPr>
            <a:lvl9pPr marL="2532248" indent="0">
              <a:buNone/>
              <a:defRPr sz="6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96C2D4-A18A-4EEE-97C5-92094F93B52E}"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2000"/>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80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4"/>
          </a:xfrm>
          <a:prstGeom prst="rect">
            <a:avLst/>
          </a:prstGeom>
        </p:spPr>
        <p:txBody>
          <a:bodyPr vert="horz" lIns="91440" tIns="45720" rIns="91440" bIns="45720" rtlCol="0" anchor="ctr"/>
          <a:lstStyle>
            <a:lvl1pPr algn="l">
              <a:defRPr sz="831">
                <a:solidFill>
                  <a:schemeClr val="tx1">
                    <a:tint val="75000"/>
                  </a:schemeClr>
                </a:solidFill>
              </a:defRPr>
            </a:lvl1pPr>
          </a:lstStyle>
          <a:p>
            <a:fld id="{EB59C466-1F27-49E3-81A0-ED27533FC9EB}" type="datetime1">
              <a:rPr lang="ja-JP" altLang="en-US" smtClean="0">
                <a:solidFill>
                  <a:prstClr val="black">
                    <a:tint val="75000"/>
                  </a:prstClr>
                </a:solidFill>
              </a:rPr>
              <a:t>2024/4/15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4" y="8475136"/>
            <a:ext cx="2314575" cy="486834"/>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8475136"/>
            <a:ext cx="1543050" cy="486834"/>
          </a:xfrm>
          <a:prstGeom prst="rect">
            <a:avLst/>
          </a:prstGeom>
        </p:spPr>
        <p:txBody>
          <a:bodyPr vert="horz" lIns="91440" tIns="45720" rIns="91440" bIns="45720" rtlCol="0" anchor="ctr"/>
          <a:lstStyle>
            <a:lvl1pPr algn="r">
              <a:defRPr sz="2000">
                <a:solidFill>
                  <a:schemeClr val="tx1">
                    <a:tint val="75000"/>
                  </a:schemeClr>
                </a:solidFill>
              </a:defRPr>
            </a:lvl1pPr>
          </a:lstStyle>
          <a:p>
            <a:fld id="{22D086F1-D5EC-495E-9CD9-BD56A1569FD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8192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33062" rtl="0" eaLnBrk="1" latinLnBrk="0" hangingPunct="1">
        <a:lnSpc>
          <a:spcPct val="90000"/>
        </a:lnSpc>
        <a:spcBef>
          <a:spcPct val="0"/>
        </a:spcBef>
        <a:buNone/>
        <a:defRPr kumimoji="1" sz="3046" kern="1200">
          <a:solidFill>
            <a:schemeClr val="tx1"/>
          </a:solidFill>
          <a:latin typeface="+mj-lt"/>
          <a:ea typeface="+mj-ea"/>
          <a:cs typeface="+mj-cs"/>
        </a:defRPr>
      </a:lvl1pPr>
    </p:titleStyle>
    <p:bodyStyle>
      <a:lvl1pPr marL="158265" indent="-158265" algn="l" defTabSz="633062" rtl="0" eaLnBrk="1" latinLnBrk="0" hangingPunct="1">
        <a:lnSpc>
          <a:spcPct val="90000"/>
        </a:lnSpc>
        <a:spcBef>
          <a:spcPts val="692"/>
        </a:spcBef>
        <a:buFont typeface="Arial" panose="020B0604020202020204" pitchFamily="34" charset="0"/>
        <a:buChar char="•"/>
        <a:defRPr kumimoji="1" sz="1939" kern="1200">
          <a:solidFill>
            <a:schemeClr val="tx1"/>
          </a:solidFill>
          <a:latin typeface="+mn-lt"/>
          <a:ea typeface="+mn-ea"/>
          <a:cs typeface="+mn-cs"/>
        </a:defRPr>
      </a:lvl1pPr>
      <a:lvl2pPr marL="474796" indent="-158265" algn="l" defTabSz="633062" rtl="0" eaLnBrk="1" latinLnBrk="0" hangingPunct="1">
        <a:lnSpc>
          <a:spcPct val="90000"/>
        </a:lnSpc>
        <a:spcBef>
          <a:spcPts val="346"/>
        </a:spcBef>
        <a:buFont typeface="Arial" panose="020B0604020202020204" pitchFamily="34" charset="0"/>
        <a:buChar char="•"/>
        <a:defRPr kumimoji="1" sz="1662" kern="1200">
          <a:solidFill>
            <a:schemeClr val="tx1"/>
          </a:solidFill>
          <a:latin typeface="+mn-lt"/>
          <a:ea typeface="+mn-ea"/>
          <a:cs typeface="+mn-cs"/>
        </a:defRPr>
      </a:lvl2pPr>
      <a:lvl3pPr marL="791327" indent="-158265" algn="l" defTabSz="633062" rtl="0" eaLnBrk="1" latinLnBrk="0" hangingPunct="1">
        <a:lnSpc>
          <a:spcPct val="90000"/>
        </a:lnSpc>
        <a:spcBef>
          <a:spcPts val="346"/>
        </a:spcBef>
        <a:buFont typeface="Arial" panose="020B0604020202020204" pitchFamily="34" charset="0"/>
        <a:buChar char="•"/>
        <a:defRPr kumimoji="1" sz="1385" kern="1200">
          <a:solidFill>
            <a:schemeClr val="tx1"/>
          </a:solidFill>
          <a:latin typeface="+mn-lt"/>
          <a:ea typeface="+mn-ea"/>
          <a:cs typeface="+mn-cs"/>
        </a:defRPr>
      </a:lvl3pPr>
      <a:lvl4pPr marL="1107858"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4pPr>
      <a:lvl5pPr marL="1424389"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p:bodyStyle>
    <p:otherStyle>
      <a:defPPr>
        <a:defRPr lang="en-US"/>
      </a:defPPr>
      <a:lvl1pPr marL="0" algn="l" defTabSz="633062" rtl="0" eaLnBrk="1" latinLnBrk="0" hangingPunct="1">
        <a:defRPr kumimoji="1" sz="1246" kern="1200">
          <a:solidFill>
            <a:schemeClr val="tx1"/>
          </a:solidFill>
          <a:latin typeface="+mn-lt"/>
          <a:ea typeface="+mn-ea"/>
          <a:cs typeface="+mn-cs"/>
        </a:defRPr>
      </a:lvl1pPr>
      <a:lvl2pPr marL="316531" algn="l" defTabSz="633062" rtl="0" eaLnBrk="1" latinLnBrk="0" hangingPunct="1">
        <a:defRPr kumimoji="1" sz="1246" kern="1200">
          <a:solidFill>
            <a:schemeClr val="tx1"/>
          </a:solidFill>
          <a:latin typeface="+mn-lt"/>
          <a:ea typeface="+mn-ea"/>
          <a:cs typeface="+mn-cs"/>
        </a:defRPr>
      </a:lvl2pPr>
      <a:lvl3pPr marL="633062" algn="l" defTabSz="633062" rtl="0" eaLnBrk="1" latinLnBrk="0" hangingPunct="1">
        <a:defRPr kumimoji="1" sz="1246" kern="1200">
          <a:solidFill>
            <a:schemeClr val="tx1"/>
          </a:solidFill>
          <a:latin typeface="+mn-lt"/>
          <a:ea typeface="+mn-ea"/>
          <a:cs typeface="+mn-cs"/>
        </a:defRPr>
      </a:lvl3pPr>
      <a:lvl4pPr marL="949593" algn="l" defTabSz="633062" rtl="0" eaLnBrk="1" latinLnBrk="0" hangingPunct="1">
        <a:defRPr kumimoji="1" sz="1246" kern="1200">
          <a:solidFill>
            <a:schemeClr val="tx1"/>
          </a:solidFill>
          <a:latin typeface="+mn-lt"/>
          <a:ea typeface="+mn-ea"/>
          <a:cs typeface="+mn-cs"/>
        </a:defRPr>
      </a:lvl4pPr>
      <a:lvl5pPr marL="1266124" algn="l" defTabSz="633062" rtl="0" eaLnBrk="1" latinLnBrk="0" hangingPunct="1">
        <a:defRPr kumimoji="1" sz="1246" kern="1200">
          <a:solidFill>
            <a:schemeClr val="tx1"/>
          </a:solidFill>
          <a:latin typeface="+mn-lt"/>
          <a:ea typeface="+mn-ea"/>
          <a:cs typeface="+mn-cs"/>
        </a:defRPr>
      </a:lvl5pPr>
      <a:lvl6pPr marL="1582655" algn="l" defTabSz="633062" rtl="0" eaLnBrk="1" latinLnBrk="0" hangingPunct="1">
        <a:defRPr kumimoji="1" sz="1246" kern="1200">
          <a:solidFill>
            <a:schemeClr val="tx1"/>
          </a:solidFill>
          <a:latin typeface="+mn-lt"/>
          <a:ea typeface="+mn-ea"/>
          <a:cs typeface="+mn-cs"/>
        </a:defRPr>
      </a:lvl6pPr>
      <a:lvl7pPr marL="1899186" algn="l" defTabSz="633062" rtl="0" eaLnBrk="1" latinLnBrk="0" hangingPunct="1">
        <a:defRPr kumimoji="1" sz="1246" kern="1200">
          <a:solidFill>
            <a:schemeClr val="tx1"/>
          </a:solidFill>
          <a:latin typeface="+mn-lt"/>
          <a:ea typeface="+mn-ea"/>
          <a:cs typeface="+mn-cs"/>
        </a:defRPr>
      </a:lvl7pPr>
      <a:lvl8pPr marL="2215717" algn="l" defTabSz="633062" rtl="0" eaLnBrk="1" latinLnBrk="0" hangingPunct="1">
        <a:defRPr kumimoji="1" sz="1246" kern="1200">
          <a:solidFill>
            <a:schemeClr val="tx1"/>
          </a:solidFill>
          <a:latin typeface="+mn-lt"/>
          <a:ea typeface="+mn-ea"/>
          <a:cs typeface="+mn-cs"/>
        </a:defRPr>
      </a:lvl8pPr>
      <a:lvl9pPr marL="2532248" algn="l" defTabSz="633062" rtl="0" eaLnBrk="1" latinLnBrk="0" hangingPunct="1">
        <a:defRPr kumimoji="1"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chart" Target="../charts/char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2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2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2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 Id="rId5" Type="http://schemas.openxmlformats.org/officeDocument/2006/relationships/chart" Target="../charts/chart51.xml"/><Relationship Id="rId4" Type="http://schemas.openxmlformats.org/officeDocument/2006/relationships/chart" Target="../charts/chart50.xml"/></Relationships>
</file>

<file path=ppt/slides/_rels/slide2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7.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7.xml"/><Relationship Id="rId4" Type="http://schemas.openxmlformats.org/officeDocument/2006/relationships/chart" Target="../charts/chart61.xml"/></Relationships>
</file>

<file path=ppt/slides/_rels/slide2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12.xlsx"/><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13.xlsx"/><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4.xlsx"/><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15.xlsx"/><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16.xlsx"/><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17.xlsx"/><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8.xlsx"/><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19.xls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20.xlsx"/><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21.xlsx"/><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22.xlsx"/><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3.xlsx"/><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24.xlsx"/><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25.xlsx"/><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26.xlsx"/><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27.xlsx"/><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3769" y="410023"/>
            <a:ext cx="6330462" cy="3620801"/>
          </a:xfrm>
        </p:spPr>
        <p:txBody>
          <a:bodyPr>
            <a:normAutofit/>
          </a:bodyPr>
          <a:lstStyle/>
          <a:p>
            <a:r>
              <a:rPr lang="ja-JP" altLang="en-US" sz="3323" b="1" dirty="0">
                <a:solidFill>
                  <a:sysClr val="windowText" lastClr="000000"/>
                </a:solidFill>
                <a:latin typeface="メイリオ" panose="020B0604030504040204" pitchFamily="50" charset="-128"/>
                <a:ea typeface="メイリオ" panose="020B0604030504040204" pitchFamily="50" charset="-128"/>
              </a:rPr>
              <a:t>那須町国民健康保険 </a:t>
            </a:r>
            <a:br>
              <a:rPr lang="en-US" altLang="ja-JP" sz="3323" b="1" dirty="0">
                <a:solidFill>
                  <a:sysClr val="windowText" lastClr="000000"/>
                </a:solidFill>
                <a:latin typeface="メイリオ" panose="020B0604030504040204" pitchFamily="50" charset="-128"/>
                <a:ea typeface="メイリオ" panose="020B0604030504040204" pitchFamily="50" charset="-128"/>
              </a:rPr>
            </a:br>
            <a:r>
              <a:rPr lang="ja-JP" altLang="en-US" sz="3323" b="1" dirty="0">
                <a:solidFill>
                  <a:sysClr val="windowText" lastClr="000000"/>
                </a:solidFill>
                <a:latin typeface="メイリオ" panose="020B0604030504040204" pitchFamily="50" charset="-128"/>
                <a:ea typeface="メイリオ" panose="020B0604030504040204" pitchFamily="50" charset="-128"/>
              </a:rPr>
              <a:t>第</a:t>
            </a:r>
            <a:r>
              <a:rPr lang="ja-JP" altLang="en-US" sz="3323" b="1" dirty="0">
                <a:latin typeface="メイリオ" panose="020B0604030504040204" pitchFamily="50" charset="-128"/>
                <a:ea typeface="メイリオ" panose="020B0604030504040204" pitchFamily="50" charset="-128"/>
              </a:rPr>
              <a:t>３</a:t>
            </a:r>
            <a:r>
              <a:rPr lang="ja-JP" altLang="en-US" sz="3323" b="1" dirty="0">
                <a:solidFill>
                  <a:sysClr val="windowText" lastClr="000000"/>
                </a:solidFill>
                <a:latin typeface="メイリオ" panose="020B0604030504040204" pitchFamily="50" charset="-128"/>
                <a:ea typeface="メイリオ" panose="020B0604030504040204" pitchFamily="50" charset="-128"/>
              </a:rPr>
              <a:t>期データヘルス計画</a:t>
            </a:r>
            <a:br>
              <a:rPr lang="en-US" altLang="ja-JP" sz="3323" b="1" dirty="0">
                <a:solidFill>
                  <a:sysClr val="windowText" lastClr="000000"/>
                </a:solidFill>
                <a:latin typeface="メイリオ" panose="020B0604030504040204" pitchFamily="50" charset="-128"/>
                <a:ea typeface="メイリオ" panose="020B0604030504040204" pitchFamily="50" charset="-128"/>
              </a:rPr>
            </a:br>
            <a:br>
              <a:rPr lang="en-US" altLang="ja-JP" sz="3323" b="1" dirty="0">
                <a:solidFill>
                  <a:sysClr val="windowText" lastClr="000000"/>
                </a:solidFill>
                <a:latin typeface="メイリオ" panose="020B0604030504040204" pitchFamily="50" charset="-128"/>
                <a:ea typeface="メイリオ" panose="020B0604030504040204" pitchFamily="50" charset="-128"/>
              </a:rPr>
            </a:br>
            <a:r>
              <a:rPr lang="zh-TW" altLang="en-US" sz="3323" b="1" dirty="0">
                <a:solidFill>
                  <a:sysClr val="windowText" lastClr="000000"/>
                </a:solidFill>
                <a:latin typeface="メイリオ" panose="020B0604030504040204" pitchFamily="50" charset="-128"/>
                <a:ea typeface="メイリオ" panose="020B0604030504040204" pitchFamily="50" charset="-128"/>
              </a:rPr>
              <a:t>第</a:t>
            </a:r>
            <a:r>
              <a:rPr lang="en-US" altLang="ja-JP" sz="3323" b="1" dirty="0">
                <a:solidFill>
                  <a:sysClr val="windowText" lastClr="000000"/>
                </a:solidFill>
                <a:latin typeface="メイリオ" panose="020B0604030504040204" pitchFamily="50" charset="-128"/>
                <a:ea typeface="メイリオ" panose="020B0604030504040204" pitchFamily="50" charset="-128"/>
              </a:rPr>
              <a:t>4</a:t>
            </a:r>
            <a:r>
              <a:rPr lang="zh-TW" altLang="en-US" sz="3323" b="1" dirty="0">
                <a:solidFill>
                  <a:sysClr val="windowText" lastClr="000000"/>
                </a:solidFill>
                <a:latin typeface="メイリオ" panose="020B0604030504040204" pitchFamily="50" charset="-128"/>
                <a:ea typeface="メイリオ" panose="020B0604030504040204" pitchFamily="50" charset="-128"/>
              </a:rPr>
              <a:t>期特定健康診査等実施計画</a:t>
            </a:r>
            <a:br>
              <a:rPr lang="en-US" altLang="ja-JP" sz="3323" b="1" dirty="0">
                <a:solidFill>
                  <a:sysClr val="windowText" lastClr="000000"/>
                </a:solidFill>
                <a:latin typeface="メイリオ" panose="020B0604030504040204" pitchFamily="50" charset="-128"/>
                <a:ea typeface="メイリオ" panose="020B0604030504040204" pitchFamily="50" charset="-128"/>
              </a:rPr>
            </a:br>
            <a:br>
              <a:rPr lang="en-US" altLang="ja-JP" sz="3323" b="1" dirty="0">
                <a:solidFill>
                  <a:sysClr val="windowText" lastClr="000000"/>
                </a:solidFill>
                <a:latin typeface="メイリオ" panose="020B0604030504040204" pitchFamily="50" charset="-128"/>
                <a:ea typeface="メイリオ" panose="020B0604030504040204" pitchFamily="50" charset="-128"/>
              </a:rPr>
            </a:br>
            <a:endParaRPr lang="ja-JP" altLang="en-US" sz="3323"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DD666DBA-900D-E990-80FF-49A24BF28C23}"/>
              </a:ext>
            </a:extLst>
          </p:cNvPr>
          <p:cNvSpPr txBox="1"/>
          <p:nvPr/>
        </p:nvSpPr>
        <p:spPr>
          <a:xfrm>
            <a:off x="2198682" y="7324078"/>
            <a:ext cx="2111475" cy="646331"/>
          </a:xfrm>
          <a:prstGeom prst="rect">
            <a:avLst/>
          </a:prstGeom>
          <a:noFill/>
        </p:spPr>
        <p:txBody>
          <a:bodyPr wrap="none" rtlCol="0">
            <a:spAutoFit/>
          </a:bodyPr>
          <a:lstStyle/>
          <a:p>
            <a:pPr algn="ctr"/>
            <a:r>
              <a:rPr kumimoji="1" lang="ja-JP" altLang="en-US" dirty="0"/>
              <a:t>令</a:t>
            </a:r>
            <a:r>
              <a:rPr kumimoji="1" lang="en-US" altLang="ja-JP" dirty="0"/>
              <a:t>	</a:t>
            </a:r>
            <a:r>
              <a:rPr kumimoji="1" lang="ja-JP" altLang="en-US" dirty="0"/>
              <a:t>　和　</a:t>
            </a:r>
            <a:r>
              <a:rPr kumimoji="1" lang="en-US" altLang="ja-JP" dirty="0"/>
              <a:t>6</a:t>
            </a:r>
            <a:r>
              <a:rPr kumimoji="1" lang="ja-JP" altLang="en-US" dirty="0"/>
              <a:t>　年　</a:t>
            </a:r>
            <a:r>
              <a:rPr kumimoji="1" lang="en-US" altLang="ja-JP" dirty="0"/>
              <a:t>3</a:t>
            </a:r>
            <a:r>
              <a:rPr kumimoji="1" lang="ja-JP" altLang="en-US" dirty="0"/>
              <a:t>　月</a:t>
            </a:r>
            <a:endParaRPr kumimoji="1" lang="en-US" altLang="ja-JP" dirty="0"/>
          </a:p>
          <a:p>
            <a:pPr algn="ctr"/>
            <a:r>
              <a:rPr kumimoji="1" lang="ja-JP" altLang="en-US" dirty="0"/>
              <a:t>那　須　町</a:t>
            </a:r>
          </a:p>
        </p:txBody>
      </p:sp>
    </p:spTree>
    <p:extLst>
      <p:ext uri="{BB962C8B-B14F-4D97-AF65-F5344CB8AC3E}">
        <p14:creationId xmlns:p14="http://schemas.microsoft.com/office/powerpoint/2010/main" val="9770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9">
            <a:extLst>
              <a:ext uri="{FF2B5EF4-FFF2-40B4-BE49-F238E27FC236}">
                <a16:creationId xmlns:a16="http://schemas.microsoft.com/office/drawing/2014/main" id="{81AD20CC-53C2-4304-A3CD-D1B4F6D375E1}"/>
              </a:ext>
            </a:extLst>
          </p:cNvPr>
          <p:cNvGrpSpPr/>
          <p:nvPr/>
        </p:nvGrpSpPr>
        <p:grpSpPr>
          <a:xfrm>
            <a:off x="571726" y="636728"/>
            <a:ext cx="5562258" cy="832138"/>
            <a:chOff x="6663877" y="4259960"/>
            <a:chExt cx="4001261" cy="901483"/>
          </a:xfrm>
        </p:grpSpPr>
        <p:sp>
          <p:nvSpPr>
            <p:cNvPr id="11" name="Rectangle 59">
              <a:extLst>
                <a:ext uri="{FF2B5EF4-FFF2-40B4-BE49-F238E27FC236}">
                  <a16:creationId xmlns:a16="http://schemas.microsoft.com/office/drawing/2014/main" id="{4D8A41D5-DB39-45CE-ADE7-D51193C25C96}"/>
                </a:ext>
              </a:extLst>
            </p:cNvPr>
            <p:cNvSpPr/>
            <p:nvPr/>
          </p:nvSpPr>
          <p:spPr>
            <a:xfrm>
              <a:off x="6676093" y="4589064"/>
              <a:ext cx="3989045" cy="572379"/>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男性の心疾患全体の標準化死亡比が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127</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と高く、急性心筋梗塞が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と高い。女性でも急性心筋梗塞が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132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と高い。心不全は男性は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104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と平均的、女性は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85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と低い。</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663877" y="4259960"/>
              <a:ext cx="2854238" cy="346275"/>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標準化死亡比から見た健康課題（心疾患）　</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4746002"/>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02015" y="511407"/>
            <a:ext cx="5730633" cy="374241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graphicFrame>
        <p:nvGraphicFramePr>
          <p:cNvPr id="26" name="グラフ 25">
            <a:extLst>
              <a:ext uri="{FF2B5EF4-FFF2-40B4-BE49-F238E27FC236}">
                <a16:creationId xmlns:a16="http://schemas.microsoft.com/office/drawing/2014/main" id="{C9D90EA9-1ED9-4A34-81DC-3F4DAA419054}"/>
              </a:ext>
            </a:extLst>
          </p:cNvPr>
          <p:cNvGraphicFramePr>
            <a:graphicFrameLocks/>
          </p:cNvGraphicFramePr>
          <p:nvPr>
            <p:extLst>
              <p:ext uri="{D42A27DB-BD31-4B8C-83A1-F6EECF244321}">
                <p14:modId xmlns:p14="http://schemas.microsoft.com/office/powerpoint/2010/main" val="3033375548"/>
              </p:ext>
            </p:extLst>
          </p:nvPr>
        </p:nvGraphicFramePr>
        <p:xfrm>
          <a:off x="484151" y="1673832"/>
          <a:ext cx="2782035" cy="2532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id="{8062E6FD-238C-4E86-A285-8BD66FF4CA80}"/>
              </a:ext>
            </a:extLst>
          </p:cNvPr>
          <p:cNvGraphicFramePr>
            <a:graphicFrameLocks/>
          </p:cNvGraphicFramePr>
          <p:nvPr>
            <p:extLst>
              <p:ext uri="{D42A27DB-BD31-4B8C-83A1-F6EECF244321}">
                <p14:modId xmlns:p14="http://schemas.microsoft.com/office/powerpoint/2010/main" val="488180176"/>
              </p:ext>
            </p:extLst>
          </p:nvPr>
        </p:nvGraphicFramePr>
        <p:xfrm>
          <a:off x="3275259" y="1614311"/>
          <a:ext cx="2742292" cy="2525904"/>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19">
            <a:extLst>
              <a:ext uri="{FF2B5EF4-FFF2-40B4-BE49-F238E27FC236}">
                <a16:creationId xmlns:a16="http://schemas.microsoft.com/office/drawing/2014/main" id="{81AD20CC-53C2-4304-A3CD-D1B4F6D375E1}"/>
              </a:ext>
            </a:extLst>
          </p:cNvPr>
          <p:cNvGrpSpPr/>
          <p:nvPr/>
        </p:nvGrpSpPr>
        <p:grpSpPr>
          <a:xfrm>
            <a:off x="564450" y="4838737"/>
            <a:ext cx="5545276" cy="855101"/>
            <a:chOff x="6726343" y="4259960"/>
            <a:chExt cx="3989045" cy="926361"/>
          </a:xfrm>
        </p:grpSpPr>
        <p:sp>
          <p:nvSpPr>
            <p:cNvPr id="39" name="Rectangle 59">
              <a:extLst>
                <a:ext uri="{FF2B5EF4-FFF2-40B4-BE49-F238E27FC236}">
                  <a16:creationId xmlns:a16="http://schemas.microsoft.com/office/drawing/2014/main" id="{4D8A41D5-DB39-45CE-ADE7-D51193C25C96}"/>
                </a:ext>
              </a:extLst>
            </p:cNvPr>
            <p:cNvSpPr/>
            <p:nvPr/>
          </p:nvSpPr>
          <p:spPr>
            <a:xfrm>
              <a:off x="6726343" y="4613941"/>
              <a:ext cx="3989045" cy="57238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悪性新生物全体では男女ともに全国平均と同程度であるが、胃がんでは男性で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115</a:t>
              </a:r>
              <a:r>
                <a:rPr lang="ja-JP" altLang="en-US" sz="1015" dirty="0" err="1">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女性で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と高い傾向を示している。大腸がんもやや高めで男性で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103</a:t>
              </a:r>
              <a:r>
                <a:rPr lang="ja-JP" altLang="en-US" sz="1015" dirty="0" err="1">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女性で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105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となっている。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41" name="TextBox 61">
              <a:extLst>
                <a:ext uri="{FF2B5EF4-FFF2-40B4-BE49-F238E27FC236}">
                  <a16:creationId xmlns:a16="http://schemas.microsoft.com/office/drawing/2014/main" id="{C44F7FE5-B7D2-4F37-9C0C-9A58BDCE2793}"/>
                </a:ext>
              </a:extLst>
            </p:cNvPr>
            <p:cNvSpPr txBox="1"/>
            <p:nvPr/>
          </p:nvSpPr>
          <p:spPr>
            <a:xfrm>
              <a:off x="6736071" y="4259960"/>
              <a:ext cx="3126378" cy="346275"/>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標準化死亡比から見た健康課題（悪性新生物）　</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18" name="正方形/長方形 1"/>
          <p:cNvSpPr/>
          <p:nvPr/>
        </p:nvSpPr>
        <p:spPr>
          <a:xfrm>
            <a:off x="3429000" y="4304852"/>
            <a:ext cx="3034805" cy="241476"/>
          </a:xfrm>
          <a:prstGeom prst="rect">
            <a:avLst/>
          </a:prstGeom>
        </p:spPr>
        <p:txBody>
          <a:bodyPr wrap="none">
            <a:spAutoFit/>
          </a:bodyPr>
          <a:lstStyle/>
          <a:p>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人口動態特殊統計（</a:t>
            </a:r>
            <a:r>
              <a:rPr lang="ja-JP" altLang="en-US" sz="969" dirty="0">
                <a:solidFill>
                  <a:srgbClr val="000000"/>
                </a:solidFill>
                <a:latin typeface="メイリオ" panose="020B0604030504040204" pitchFamily="50" charset="-128"/>
                <a:ea typeface="メイリオ" panose="020B0604030504040204" pitchFamily="50" charset="-128"/>
              </a:rPr>
              <a:t>平成</a:t>
            </a:r>
            <a:r>
              <a:rPr lang="en-US" altLang="ja-JP" sz="969" dirty="0">
                <a:solidFill>
                  <a:srgbClr val="000000"/>
                </a:solidFill>
                <a:latin typeface="メイリオ" panose="020B0604030504040204" pitchFamily="50" charset="-128"/>
                <a:ea typeface="メイリオ" panose="020B0604030504040204" pitchFamily="50" charset="-128"/>
              </a:rPr>
              <a:t>25</a:t>
            </a:r>
            <a:r>
              <a:rPr lang="ja-JP" altLang="en-US" sz="969" dirty="0">
                <a:solidFill>
                  <a:srgbClr val="000000"/>
                </a:solidFill>
                <a:latin typeface="メイリオ" panose="020B0604030504040204" pitchFamily="50" charset="-128"/>
                <a:ea typeface="メイリオ" panose="020B0604030504040204" pitchFamily="50" charset="-128"/>
              </a:rPr>
              <a:t>年～平成</a:t>
            </a:r>
            <a:r>
              <a:rPr lang="en-US" altLang="ja-JP" sz="969" dirty="0">
                <a:solidFill>
                  <a:srgbClr val="000000"/>
                </a:solidFill>
                <a:latin typeface="メイリオ" panose="020B0604030504040204" pitchFamily="50" charset="-128"/>
                <a:ea typeface="メイリオ" panose="020B0604030504040204" pitchFamily="50" charset="-128"/>
              </a:rPr>
              <a:t>29</a:t>
            </a:r>
            <a:r>
              <a:rPr lang="ja-JP" altLang="en-US" sz="969" dirty="0">
                <a:solidFill>
                  <a:srgbClr val="000000"/>
                </a:solidFill>
                <a:latin typeface="メイリオ" panose="020B0604030504040204" pitchFamily="50" charset="-128"/>
                <a:ea typeface="メイリオ" panose="020B0604030504040204" pitchFamily="50" charset="-128"/>
              </a:rPr>
              <a:t>年</a:t>
            </a:r>
            <a:r>
              <a:rPr lang="ja-JP" altLang="en-US" sz="969" dirty="0">
                <a:solidFill>
                  <a:prstClr val="black"/>
                </a:solidFill>
                <a:latin typeface="メイリオ" panose="020B0604030504040204" pitchFamily="50" charset="-128"/>
                <a:ea typeface="メイリオ" panose="020B0604030504040204" pitchFamily="50" charset="-128"/>
              </a:rPr>
              <a:t>）</a:t>
            </a:r>
          </a:p>
        </p:txBody>
      </p:sp>
      <p:sp>
        <p:nvSpPr>
          <p:cNvPr id="19" name="正方形/長方形 1"/>
          <p:cNvSpPr/>
          <p:nvPr/>
        </p:nvSpPr>
        <p:spPr>
          <a:xfrm>
            <a:off x="3451502" y="8618387"/>
            <a:ext cx="3034805" cy="241476"/>
          </a:xfrm>
          <a:prstGeom prst="rect">
            <a:avLst/>
          </a:prstGeom>
        </p:spPr>
        <p:txBody>
          <a:bodyPr wrap="none">
            <a:spAutoFit/>
          </a:bodyPr>
          <a:lstStyle/>
          <a:p>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人口動態特殊統計（</a:t>
            </a:r>
            <a:r>
              <a:rPr lang="ja-JP" altLang="en-US" sz="969" dirty="0">
                <a:solidFill>
                  <a:srgbClr val="000000"/>
                </a:solidFill>
                <a:latin typeface="メイリオ" panose="020B0604030504040204" pitchFamily="50" charset="-128"/>
                <a:ea typeface="メイリオ" panose="020B0604030504040204" pitchFamily="50" charset="-128"/>
              </a:rPr>
              <a:t>平成</a:t>
            </a:r>
            <a:r>
              <a:rPr lang="en-US" altLang="ja-JP" sz="969" dirty="0">
                <a:solidFill>
                  <a:srgbClr val="000000"/>
                </a:solidFill>
                <a:latin typeface="メイリオ" panose="020B0604030504040204" pitchFamily="50" charset="-128"/>
                <a:ea typeface="メイリオ" panose="020B0604030504040204" pitchFamily="50" charset="-128"/>
              </a:rPr>
              <a:t>25</a:t>
            </a:r>
            <a:r>
              <a:rPr lang="ja-JP" altLang="en-US" sz="969" dirty="0">
                <a:solidFill>
                  <a:srgbClr val="000000"/>
                </a:solidFill>
                <a:latin typeface="メイリオ" panose="020B0604030504040204" pitchFamily="50" charset="-128"/>
                <a:ea typeface="メイリオ" panose="020B0604030504040204" pitchFamily="50" charset="-128"/>
              </a:rPr>
              <a:t>年～平成</a:t>
            </a:r>
            <a:r>
              <a:rPr lang="en-US" altLang="ja-JP" sz="969" dirty="0">
                <a:solidFill>
                  <a:srgbClr val="000000"/>
                </a:solidFill>
                <a:latin typeface="メイリオ" panose="020B0604030504040204" pitchFamily="50" charset="-128"/>
                <a:ea typeface="メイリオ" panose="020B0604030504040204" pitchFamily="50" charset="-128"/>
              </a:rPr>
              <a:t>29</a:t>
            </a:r>
            <a:r>
              <a:rPr lang="ja-JP" altLang="en-US" sz="969" dirty="0">
                <a:solidFill>
                  <a:srgbClr val="000000"/>
                </a:solidFill>
                <a:latin typeface="メイリオ" panose="020B0604030504040204" pitchFamily="50" charset="-128"/>
                <a:ea typeface="メイリオ" panose="020B0604030504040204" pitchFamily="50" charset="-128"/>
              </a:rPr>
              <a:t>年</a:t>
            </a:r>
            <a:r>
              <a:rPr lang="ja-JP" altLang="en-US" sz="969" dirty="0">
                <a:solidFill>
                  <a:prstClr val="black"/>
                </a:solidFill>
                <a:latin typeface="メイリオ" panose="020B0604030504040204" pitchFamily="50" charset="-128"/>
                <a:ea typeface="メイリオ" panose="020B0604030504040204" pitchFamily="50" charset="-128"/>
              </a:rPr>
              <a:t>）</a:t>
            </a:r>
          </a:p>
        </p:txBody>
      </p:sp>
      <p:sp>
        <p:nvSpPr>
          <p:cNvPr id="3" name="スライド番号プレースホルダー 2">
            <a:extLst>
              <a:ext uri="{FF2B5EF4-FFF2-40B4-BE49-F238E27FC236}">
                <a16:creationId xmlns:a16="http://schemas.microsoft.com/office/drawing/2014/main" id="{19723CB8-A2D1-B75F-35C4-534552374981}"/>
              </a:ext>
            </a:extLst>
          </p:cNvPr>
          <p:cNvSpPr>
            <a:spLocks noGrp="1"/>
          </p:cNvSpPr>
          <p:nvPr>
            <p:ph type="sldNum" sz="quarter" idx="12"/>
          </p:nvPr>
        </p:nvSpPr>
        <p:spPr>
          <a:xfrm>
            <a:off x="2657475" y="8759079"/>
            <a:ext cx="1543050" cy="486834"/>
          </a:xfrm>
        </p:spPr>
        <p:txBody>
          <a:bodyPr/>
          <a:lstStyle/>
          <a:p>
            <a:fld id="{22D086F1-D5EC-495E-9CD9-BD56A1569FD5}" type="slidenum">
              <a:rPr lang="ja-JP" altLang="en-US" smtClean="0">
                <a:solidFill>
                  <a:prstClr val="black">
                    <a:tint val="75000"/>
                  </a:prstClr>
                </a:solidFill>
              </a:rPr>
              <a:pPr/>
              <a:t>9</a:t>
            </a:fld>
            <a:endParaRPr lang="ja-JP" altLang="en-US" dirty="0">
              <a:solidFill>
                <a:prstClr val="black">
                  <a:tint val="75000"/>
                </a:prstClr>
              </a:solidFill>
            </a:endParaRPr>
          </a:p>
        </p:txBody>
      </p:sp>
      <p:grpSp>
        <p:nvGrpSpPr>
          <p:cNvPr id="2" name="グループ化 1">
            <a:extLst>
              <a:ext uri="{FF2B5EF4-FFF2-40B4-BE49-F238E27FC236}">
                <a16:creationId xmlns:a16="http://schemas.microsoft.com/office/drawing/2014/main" id="{15102975-6EDB-E295-75DA-54C7459F90F4}"/>
              </a:ext>
            </a:extLst>
          </p:cNvPr>
          <p:cNvGrpSpPr/>
          <p:nvPr/>
        </p:nvGrpSpPr>
        <p:grpSpPr>
          <a:xfrm>
            <a:off x="4929453" y="3831922"/>
            <a:ext cx="583865" cy="215444"/>
            <a:chOff x="2398816" y="4409390"/>
            <a:chExt cx="583865" cy="215444"/>
          </a:xfrm>
        </p:grpSpPr>
        <p:cxnSp>
          <p:nvCxnSpPr>
            <p:cNvPr id="4" name="直線コネクタ 3">
              <a:extLst>
                <a:ext uri="{FF2B5EF4-FFF2-40B4-BE49-F238E27FC236}">
                  <a16:creationId xmlns:a16="http://schemas.microsoft.com/office/drawing/2014/main" id="{3ABE9DF0-346B-1ED0-A211-8E75CD019ED8}"/>
                </a:ext>
              </a:extLst>
            </p:cNvPr>
            <p:cNvCxnSpPr>
              <a:cxnSpLocks/>
            </p:cNvCxnSpPr>
            <p:nvPr/>
          </p:nvCxnSpPr>
          <p:spPr>
            <a:xfrm>
              <a:off x="2398816" y="4517112"/>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5" name="テキスト ボックス 4">
              <a:extLst>
                <a:ext uri="{FF2B5EF4-FFF2-40B4-BE49-F238E27FC236}">
                  <a16:creationId xmlns:a16="http://schemas.microsoft.com/office/drawing/2014/main" id="{E371CE66-94C2-9D7A-A1B1-B27900CBE4AA}"/>
                </a:ext>
              </a:extLst>
            </p:cNvPr>
            <p:cNvSpPr txBox="1"/>
            <p:nvPr/>
          </p:nvSpPr>
          <p:spPr>
            <a:xfrm>
              <a:off x="2567044" y="4409390"/>
              <a:ext cx="415637"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全国</a:t>
              </a:r>
            </a:p>
          </p:txBody>
        </p:sp>
      </p:grpSp>
      <p:grpSp>
        <p:nvGrpSpPr>
          <p:cNvPr id="6" name="グループ化 5">
            <a:extLst>
              <a:ext uri="{FF2B5EF4-FFF2-40B4-BE49-F238E27FC236}">
                <a16:creationId xmlns:a16="http://schemas.microsoft.com/office/drawing/2014/main" id="{CFD2127B-BBD9-6094-9332-23BBE062ECDE}"/>
              </a:ext>
            </a:extLst>
          </p:cNvPr>
          <p:cNvGrpSpPr/>
          <p:nvPr/>
        </p:nvGrpSpPr>
        <p:grpSpPr>
          <a:xfrm>
            <a:off x="2271660" y="3873512"/>
            <a:ext cx="583865" cy="215444"/>
            <a:chOff x="2398816" y="4437965"/>
            <a:chExt cx="583865" cy="215444"/>
          </a:xfrm>
        </p:grpSpPr>
        <p:cxnSp>
          <p:nvCxnSpPr>
            <p:cNvPr id="7" name="直線コネクタ 6">
              <a:extLst>
                <a:ext uri="{FF2B5EF4-FFF2-40B4-BE49-F238E27FC236}">
                  <a16:creationId xmlns:a16="http://schemas.microsoft.com/office/drawing/2014/main" id="{34DE6A5E-325F-316C-8DCC-90BD2EDEFDC3}"/>
                </a:ext>
              </a:extLst>
            </p:cNvPr>
            <p:cNvCxnSpPr>
              <a:cxnSpLocks/>
            </p:cNvCxnSpPr>
            <p:nvPr/>
          </p:nvCxnSpPr>
          <p:spPr>
            <a:xfrm>
              <a:off x="2398816" y="4536162"/>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8" name="テキスト ボックス 7">
              <a:extLst>
                <a:ext uri="{FF2B5EF4-FFF2-40B4-BE49-F238E27FC236}">
                  <a16:creationId xmlns:a16="http://schemas.microsoft.com/office/drawing/2014/main" id="{91AF299B-0AFA-40DC-17B2-D91D89E21F54}"/>
                </a:ext>
              </a:extLst>
            </p:cNvPr>
            <p:cNvSpPr txBox="1"/>
            <p:nvPr/>
          </p:nvSpPr>
          <p:spPr>
            <a:xfrm>
              <a:off x="2567044" y="4437965"/>
              <a:ext cx="415637"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全国</a:t>
              </a:r>
            </a:p>
          </p:txBody>
        </p:sp>
      </p:grpSp>
      <p:grpSp>
        <p:nvGrpSpPr>
          <p:cNvPr id="15" name="グループ化 14">
            <a:extLst>
              <a:ext uri="{FF2B5EF4-FFF2-40B4-BE49-F238E27FC236}">
                <a16:creationId xmlns:a16="http://schemas.microsoft.com/office/drawing/2014/main" id="{1B8EF01C-1487-DB43-9AF6-C1B70065E7D8}"/>
              </a:ext>
            </a:extLst>
          </p:cNvPr>
          <p:cNvGrpSpPr/>
          <p:nvPr/>
        </p:nvGrpSpPr>
        <p:grpSpPr>
          <a:xfrm>
            <a:off x="2518480" y="8248051"/>
            <a:ext cx="583865" cy="215444"/>
            <a:chOff x="2398816" y="4409390"/>
            <a:chExt cx="583865" cy="215444"/>
          </a:xfrm>
        </p:grpSpPr>
        <p:cxnSp>
          <p:nvCxnSpPr>
            <p:cNvPr id="16" name="直線コネクタ 15">
              <a:extLst>
                <a:ext uri="{FF2B5EF4-FFF2-40B4-BE49-F238E27FC236}">
                  <a16:creationId xmlns:a16="http://schemas.microsoft.com/office/drawing/2014/main" id="{716D35C9-208E-CFEF-DD8B-2FCE8DF1188C}"/>
                </a:ext>
              </a:extLst>
            </p:cNvPr>
            <p:cNvCxnSpPr>
              <a:cxnSpLocks/>
            </p:cNvCxnSpPr>
            <p:nvPr/>
          </p:nvCxnSpPr>
          <p:spPr>
            <a:xfrm>
              <a:off x="2398816" y="4517112"/>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17" name="テキスト ボックス 16">
              <a:extLst>
                <a:ext uri="{FF2B5EF4-FFF2-40B4-BE49-F238E27FC236}">
                  <a16:creationId xmlns:a16="http://schemas.microsoft.com/office/drawing/2014/main" id="{A3E32A93-4DCF-3ED2-C469-38CF16CBA7CD}"/>
                </a:ext>
              </a:extLst>
            </p:cNvPr>
            <p:cNvSpPr txBox="1"/>
            <p:nvPr/>
          </p:nvSpPr>
          <p:spPr>
            <a:xfrm>
              <a:off x="2567044" y="4409390"/>
              <a:ext cx="415637"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全国</a:t>
              </a:r>
            </a:p>
          </p:txBody>
        </p:sp>
      </p:grpSp>
      <p:graphicFrame>
        <p:nvGraphicFramePr>
          <p:cNvPr id="25" name="グラフ 24">
            <a:extLst>
              <a:ext uri="{FF2B5EF4-FFF2-40B4-BE49-F238E27FC236}">
                <a16:creationId xmlns:a16="http://schemas.microsoft.com/office/drawing/2014/main" id="{A435F681-23B7-4865-AA7F-02786E6E65DE}"/>
              </a:ext>
            </a:extLst>
          </p:cNvPr>
          <p:cNvGraphicFramePr>
            <a:graphicFrameLocks/>
          </p:cNvGraphicFramePr>
          <p:nvPr>
            <p:extLst>
              <p:ext uri="{D42A27DB-BD31-4B8C-83A1-F6EECF244321}">
                <p14:modId xmlns:p14="http://schemas.microsoft.com/office/powerpoint/2010/main" val="1293437358"/>
              </p:ext>
            </p:extLst>
          </p:nvPr>
        </p:nvGraphicFramePr>
        <p:xfrm>
          <a:off x="3317442" y="5910813"/>
          <a:ext cx="2700109"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a:extLst>
              <a:ext uri="{FF2B5EF4-FFF2-40B4-BE49-F238E27FC236}">
                <a16:creationId xmlns:a16="http://schemas.microsoft.com/office/drawing/2014/main" id="{89B654F3-22DE-4F35-827A-2620495B8E4B}"/>
              </a:ext>
            </a:extLst>
          </p:cNvPr>
          <p:cNvGraphicFramePr>
            <a:graphicFrameLocks/>
          </p:cNvGraphicFramePr>
          <p:nvPr>
            <p:extLst>
              <p:ext uri="{D42A27DB-BD31-4B8C-83A1-F6EECF244321}">
                <p14:modId xmlns:p14="http://schemas.microsoft.com/office/powerpoint/2010/main" val="508802716"/>
              </p:ext>
            </p:extLst>
          </p:nvPr>
        </p:nvGraphicFramePr>
        <p:xfrm>
          <a:off x="625352" y="5900886"/>
          <a:ext cx="2700109" cy="2644775"/>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グループ化 8">
            <a:extLst>
              <a:ext uri="{FF2B5EF4-FFF2-40B4-BE49-F238E27FC236}">
                <a16:creationId xmlns:a16="http://schemas.microsoft.com/office/drawing/2014/main" id="{24EFC39A-8A0E-CF19-61A7-5169D824089B}"/>
              </a:ext>
            </a:extLst>
          </p:cNvPr>
          <p:cNvGrpSpPr/>
          <p:nvPr/>
        </p:nvGrpSpPr>
        <p:grpSpPr>
          <a:xfrm>
            <a:off x="5269679" y="8237566"/>
            <a:ext cx="583865" cy="215444"/>
            <a:chOff x="2398816" y="4409390"/>
            <a:chExt cx="583865" cy="215444"/>
          </a:xfrm>
        </p:grpSpPr>
        <p:cxnSp>
          <p:nvCxnSpPr>
            <p:cNvPr id="12" name="直線コネクタ 11">
              <a:extLst>
                <a:ext uri="{FF2B5EF4-FFF2-40B4-BE49-F238E27FC236}">
                  <a16:creationId xmlns:a16="http://schemas.microsoft.com/office/drawing/2014/main" id="{01B55D75-A32D-14DF-2D49-BFB485E4B0B2}"/>
                </a:ext>
              </a:extLst>
            </p:cNvPr>
            <p:cNvCxnSpPr>
              <a:cxnSpLocks/>
            </p:cNvCxnSpPr>
            <p:nvPr/>
          </p:nvCxnSpPr>
          <p:spPr>
            <a:xfrm>
              <a:off x="2398816" y="4517112"/>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14" name="テキスト ボックス 13">
              <a:extLst>
                <a:ext uri="{FF2B5EF4-FFF2-40B4-BE49-F238E27FC236}">
                  <a16:creationId xmlns:a16="http://schemas.microsoft.com/office/drawing/2014/main" id="{6A14C120-2C16-57AF-8A30-4929AF2E35BD}"/>
                </a:ext>
              </a:extLst>
            </p:cNvPr>
            <p:cNvSpPr txBox="1"/>
            <p:nvPr/>
          </p:nvSpPr>
          <p:spPr>
            <a:xfrm>
              <a:off x="2567044" y="4409390"/>
              <a:ext cx="415637" cy="215444"/>
            </a:xfrm>
            <a:prstGeom prst="rect">
              <a:avLst/>
            </a:prstGeom>
            <a:noFill/>
          </p:spPr>
          <p:txBody>
            <a:bodyPr wrap="square" rtlCol="0">
              <a:spAutoFit/>
            </a:bodyPr>
            <a:lstStyle/>
            <a:p>
              <a:r>
                <a:rPr kumimoji="1" lang="ja-JP" altLang="en-US" sz="800" dirty="0"/>
                <a:t>全国</a:t>
              </a:r>
            </a:p>
          </p:txBody>
        </p:sp>
      </p:grpSp>
    </p:spTree>
    <p:extLst>
      <p:ext uri="{BB962C8B-B14F-4D97-AF65-F5344CB8AC3E}">
        <p14:creationId xmlns:p14="http://schemas.microsoft.com/office/powerpoint/2010/main" val="16830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F5B324-FFE7-2CF4-44BE-730754E5BD85}"/>
              </a:ext>
            </a:extLst>
          </p:cNvPr>
          <p:cNvSpPr>
            <a:spLocks noGrp="1"/>
          </p:cNvSpPr>
          <p:nvPr>
            <p:ph type="sldNum" sz="quarter" idx="12"/>
          </p:nvPr>
        </p:nvSpPr>
        <p:spPr>
          <a:xfrm>
            <a:off x="2657475" y="8715686"/>
            <a:ext cx="1543050" cy="486834"/>
          </a:xfrm>
        </p:spPr>
        <p:txBody>
          <a:bodyPr/>
          <a:lstStyle/>
          <a:p>
            <a:fld id="{22D086F1-D5EC-495E-9CD9-BD56A1569FD5}" type="slidenum">
              <a:rPr lang="ja-JP" altLang="en-US" smtClean="0">
                <a:solidFill>
                  <a:prstClr val="black">
                    <a:tint val="75000"/>
                  </a:prstClr>
                </a:solidFill>
              </a:rPr>
              <a:pPr/>
              <a:t>10</a:t>
            </a:fld>
            <a:endParaRPr lang="ja-JP" altLang="en-US">
              <a:solidFill>
                <a:prstClr val="black">
                  <a:tint val="75000"/>
                </a:prstClr>
              </a:solidFill>
            </a:endParaRPr>
          </a:p>
        </p:txBody>
      </p:sp>
      <p:grpSp>
        <p:nvGrpSpPr>
          <p:cNvPr id="3" name="Group 20">
            <a:extLst>
              <a:ext uri="{FF2B5EF4-FFF2-40B4-BE49-F238E27FC236}">
                <a16:creationId xmlns:a16="http://schemas.microsoft.com/office/drawing/2014/main" id="{553EA82D-C64F-6487-142C-81EB4AE888DC}"/>
              </a:ext>
            </a:extLst>
          </p:cNvPr>
          <p:cNvGrpSpPr/>
          <p:nvPr/>
        </p:nvGrpSpPr>
        <p:grpSpPr>
          <a:xfrm>
            <a:off x="571872" y="591263"/>
            <a:ext cx="2872637" cy="765070"/>
            <a:chOff x="6847812" y="2542041"/>
            <a:chExt cx="2908005" cy="585843"/>
          </a:xfrm>
        </p:grpSpPr>
        <p:sp>
          <p:nvSpPr>
            <p:cNvPr id="11" name="TextBox 11">
              <a:extLst>
                <a:ext uri="{FF2B5EF4-FFF2-40B4-BE49-F238E27FC236}">
                  <a16:creationId xmlns:a16="http://schemas.microsoft.com/office/drawing/2014/main" id="{DB0F8437-F9D4-E9CD-52FC-06EE0E404B2B}"/>
                </a:ext>
              </a:extLst>
            </p:cNvPr>
            <p:cNvSpPr txBox="1"/>
            <p:nvPr/>
          </p:nvSpPr>
          <p:spPr>
            <a:xfrm>
              <a:off x="6847812" y="2567662"/>
              <a:ext cx="187005" cy="560222"/>
            </a:xfrm>
            <a:prstGeom prst="rect">
              <a:avLst/>
            </a:prstGeom>
            <a:noFill/>
          </p:spPr>
          <p:txBody>
            <a:bodyPr wrap="none" rtlCol="0">
              <a:spAutoFit/>
            </a:bodyPr>
            <a:lstStyle/>
            <a:p>
              <a:endParaRPr lang="en-US" sz="4154" dirty="0">
                <a:solidFill>
                  <a:srgbClr val="ED7D31"/>
                </a:solidFill>
                <a:latin typeface="メイリオ" panose="020B0604030504040204" pitchFamily="50" charset="-128"/>
                <a:ea typeface="メイリオ" panose="020B0604030504040204" pitchFamily="50" charset="-128"/>
              </a:endParaRPr>
            </a:p>
          </p:txBody>
        </p:sp>
        <p:sp>
          <p:nvSpPr>
            <p:cNvPr id="12" name="TextBox 12">
              <a:extLst>
                <a:ext uri="{FF2B5EF4-FFF2-40B4-BE49-F238E27FC236}">
                  <a16:creationId xmlns:a16="http://schemas.microsoft.com/office/drawing/2014/main" id="{0482D423-BF78-9639-DAE5-FDA929147B4C}"/>
                </a:ext>
              </a:extLst>
            </p:cNvPr>
            <p:cNvSpPr txBox="1"/>
            <p:nvPr/>
          </p:nvSpPr>
          <p:spPr>
            <a:xfrm>
              <a:off x="6888112" y="2542041"/>
              <a:ext cx="2867705" cy="244760"/>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平均自立期間からみた健康課題</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13" name="Rectangle 11">
            <a:extLst>
              <a:ext uri="{FF2B5EF4-FFF2-40B4-BE49-F238E27FC236}">
                <a16:creationId xmlns:a16="http://schemas.microsoft.com/office/drawing/2014/main" id="{B83F0AF7-8017-9867-7361-0A4AA3AF4C85}"/>
              </a:ext>
            </a:extLst>
          </p:cNvPr>
          <p:cNvSpPr/>
          <p:nvPr/>
        </p:nvSpPr>
        <p:spPr>
          <a:xfrm>
            <a:off x="502015" y="509325"/>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4" name="Rectangle 57">
            <a:extLst>
              <a:ext uri="{FF2B5EF4-FFF2-40B4-BE49-F238E27FC236}">
                <a16:creationId xmlns:a16="http://schemas.microsoft.com/office/drawing/2014/main" id="{1A93077E-D339-3E41-8B59-DDBDD02603D4}"/>
              </a:ext>
            </a:extLst>
          </p:cNvPr>
          <p:cNvSpPr/>
          <p:nvPr/>
        </p:nvSpPr>
        <p:spPr>
          <a:xfrm>
            <a:off x="611682" y="882511"/>
            <a:ext cx="5433497" cy="746358"/>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要介護</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以上でない男性の自立期間は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79.9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年で栃木県や全国とほぼ同じ水準で、非自立期間は全国よりも</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0.3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年短くなっている。女性では自立期間が県や全国よりやや短く、非自立期間は全国よりも</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0.4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年短くなっている。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5" name="正方形/長方形 17">
            <a:extLst>
              <a:ext uri="{FF2B5EF4-FFF2-40B4-BE49-F238E27FC236}">
                <a16:creationId xmlns:a16="http://schemas.microsoft.com/office/drawing/2014/main" id="{9278FC18-08D6-2B32-2E6F-B186AD41F515}"/>
              </a:ext>
            </a:extLst>
          </p:cNvPr>
          <p:cNvSpPr/>
          <p:nvPr/>
        </p:nvSpPr>
        <p:spPr>
          <a:xfrm>
            <a:off x="3229890" y="4357669"/>
            <a:ext cx="3165231" cy="241476"/>
          </a:xfrm>
          <a:prstGeom prst="rect">
            <a:avLst/>
          </a:prstGeom>
        </p:spPr>
        <p:txBody>
          <a:bodyPr>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地域の全体像の把握（令和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graphicFrame>
        <p:nvGraphicFramePr>
          <p:cNvPr id="7" name="グラフ 6">
            <a:extLst>
              <a:ext uri="{FF2B5EF4-FFF2-40B4-BE49-F238E27FC236}">
                <a16:creationId xmlns:a16="http://schemas.microsoft.com/office/drawing/2014/main" id="{A744D4F5-3C53-45B4-BA05-BC35B55D8B62}"/>
              </a:ext>
            </a:extLst>
          </p:cNvPr>
          <p:cNvGraphicFramePr>
            <a:graphicFrameLocks/>
          </p:cNvGraphicFramePr>
          <p:nvPr>
            <p:extLst>
              <p:ext uri="{D42A27DB-BD31-4B8C-83A1-F6EECF244321}">
                <p14:modId xmlns:p14="http://schemas.microsoft.com/office/powerpoint/2010/main" val="1903755920"/>
              </p:ext>
            </p:extLst>
          </p:nvPr>
        </p:nvGraphicFramePr>
        <p:xfrm>
          <a:off x="571873" y="1553884"/>
          <a:ext cx="2767013" cy="2759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F91A3730-AE3D-4727-A2A6-2DD84BD07F9F}"/>
              </a:ext>
            </a:extLst>
          </p:cNvPr>
          <p:cNvGraphicFramePr>
            <a:graphicFrameLocks/>
          </p:cNvGraphicFramePr>
          <p:nvPr>
            <p:extLst>
              <p:ext uri="{D42A27DB-BD31-4B8C-83A1-F6EECF244321}">
                <p14:modId xmlns:p14="http://schemas.microsoft.com/office/powerpoint/2010/main" val="1191466908"/>
              </p:ext>
            </p:extLst>
          </p:nvPr>
        </p:nvGraphicFramePr>
        <p:xfrm>
          <a:off x="3429000" y="1553884"/>
          <a:ext cx="2767013" cy="27596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958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579938" y="614610"/>
            <a:ext cx="5510202" cy="1070592"/>
            <a:chOff x="6854380" y="2545227"/>
            <a:chExt cx="4488177" cy="1159808"/>
          </a:xfrm>
        </p:grpSpPr>
        <p:sp>
          <p:nvSpPr>
            <p:cNvPr id="7" name="Rectangle 57">
              <a:extLst>
                <a:ext uri="{FF2B5EF4-FFF2-40B4-BE49-F238E27FC236}">
                  <a16:creationId xmlns:a16="http://schemas.microsoft.com/office/drawing/2014/main" id="{EEE34259-C7FC-44A5-ACF9-67BBFF28CAB5}"/>
                </a:ext>
              </a:extLst>
            </p:cNvPr>
            <p:cNvSpPr/>
            <p:nvPr/>
          </p:nvSpPr>
          <p:spPr>
            <a:xfrm>
              <a:off x="6868090" y="2896480"/>
              <a:ext cx="4474467" cy="808555"/>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生活習慣病医療費のうちリスク指標の占める割合（</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21.1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％）は栃木県（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23.9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％）より低いが、全国（</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20.9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％）よりやや高い傾向がある。循環器疾患の医療費割合（</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％）は全国（</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6.7</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％）より低く栃木県（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5.8</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％）よりやや高めとなっている。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854380" y="2545227"/>
              <a:ext cx="2146982" cy="346276"/>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医療費から見た健康課題①</a:t>
              </a:r>
              <a:endParaRPr lang="en-US" altLang="ja-JP" sz="1477" b="1" dirty="0">
                <a:latin typeface="メイリオ" panose="020B0604030504040204" pitchFamily="50" charset="-128"/>
                <a:ea typeface="メイリオ" panose="020B0604030504040204" pitchFamily="50" charset="-128"/>
              </a:endParaRPr>
            </a:p>
          </p:txBody>
        </p:sp>
      </p:grpSp>
      <p:grpSp>
        <p:nvGrpSpPr>
          <p:cNvPr id="10" name="Group 19">
            <a:extLst>
              <a:ext uri="{FF2B5EF4-FFF2-40B4-BE49-F238E27FC236}">
                <a16:creationId xmlns:a16="http://schemas.microsoft.com/office/drawing/2014/main" id="{81AD20CC-53C2-4304-A3CD-D1B4F6D375E1}"/>
              </a:ext>
            </a:extLst>
          </p:cNvPr>
          <p:cNvGrpSpPr/>
          <p:nvPr/>
        </p:nvGrpSpPr>
        <p:grpSpPr>
          <a:xfrm>
            <a:off x="546741" y="4706005"/>
            <a:ext cx="5641180" cy="1272338"/>
            <a:chOff x="6659337" y="4171161"/>
            <a:chExt cx="4967728" cy="1378367"/>
          </a:xfrm>
        </p:grpSpPr>
        <p:sp>
          <p:nvSpPr>
            <p:cNvPr id="11" name="Rectangle 59">
              <a:extLst>
                <a:ext uri="{FF2B5EF4-FFF2-40B4-BE49-F238E27FC236}">
                  <a16:creationId xmlns:a16="http://schemas.microsoft.com/office/drawing/2014/main" id="{4D8A41D5-DB39-45CE-ADE7-D51193C25C96}"/>
                </a:ext>
              </a:extLst>
            </p:cNvPr>
            <p:cNvSpPr/>
            <p:nvPr/>
          </p:nvSpPr>
          <p:spPr>
            <a:xfrm>
              <a:off x="6659337" y="4504796"/>
              <a:ext cx="4967728" cy="1044732"/>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医療費のうち、脳出血・脳梗塞の占める割合（</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）が全国（</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）と比較してやや高い。一方、虚血性心疾患（</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1.8%</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）が全国（</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2.8%</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）や栃木県（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）、同規模市町村（</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％）と比較して低くなっている。高血圧症（</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5.6%</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）、糖尿病（</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）、脂質異常症（</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）は栃木県より低いが全国とほぼ同じである。透析医療費は栃木県、全国より低い状況である。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2" name="TextBox 60">
              <a:extLst>
                <a:ext uri="{FF2B5EF4-FFF2-40B4-BE49-F238E27FC236}">
                  <a16:creationId xmlns:a16="http://schemas.microsoft.com/office/drawing/2014/main" id="{8A664D50-BE51-4928-9294-81A0746687D5}"/>
                </a:ext>
              </a:extLst>
            </p:cNvPr>
            <p:cNvSpPr txBox="1"/>
            <p:nvPr/>
          </p:nvSpPr>
          <p:spPr>
            <a:xfrm>
              <a:off x="6687941" y="4319622"/>
              <a:ext cx="162678" cy="269241"/>
            </a:xfrm>
            <a:prstGeom prst="rect">
              <a:avLst/>
            </a:prstGeom>
            <a:noFill/>
          </p:spPr>
          <p:txBody>
            <a:bodyPr wrap="none" rtlCol="0">
              <a:spAutoFit/>
            </a:bodyPr>
            <a:lstStyle/>
            <a:p>
              <a:endParaRPr lang="en-US" sz="1015" dirty="0">
                <a:solidFill>
                  <a:srgbClr val="A5A5A5"/>
                </a:solidFill>
                <a:latin typeface="メイリオ" panose="020B0604030504040204" pitchFamily="50" charset="-128"/>
                <a:ea typeface="メイリオ" panose="020B0604030504040204" pitchFamily="50" charset="-128"/>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688692" y="4171161"/>
              <a:ext cx="2227916" cy="346276"/>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医療費から見た健康課題②</a:t>
              </a:r>
              <a:endParaRPr lang="en-US" sz="1477" b="1" dirty="0">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4642196"/>
            <a:ext cx="5730633" cy="388039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02015" y="522866"/>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7" name="正方形/長方形 17">
            <a:extLst>
              <a:ext uri="{FF2B5EF4-FFF2-40B4-BE49-F238E27FC236}">
                <a16:creationId xmlns:a16="http://schemas.microsoft.com/office/drawing/2014/main" id="{D443CE73-B737-A9AD-9063-BBDFBD9802E1}"/>
              </a:ext>
            </a:extLst>
          </p:cNvPr>
          <p:cNvSpPr/>
          <p:nvPr/>
        </p:nvSpPr>
        <p:spPr>
          <a:xfrm>
            <a:off x="3193516" y="8528865"/>
            <a:ext cx="3165231" cy="241476"/>
          </a:xfrm>
          <a:prstGeom prst="rect">
            <a:avLst/>
          </a:prstGeom>
        </p:spPr>
        <p:txBody>
          <a:bodyPr>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地域の全体像の把握</a:t>
            </a:r>
            <a:r>
              <a:rPr lang="ja-JP" altLang="en-US" sz="969" dirty="0">
                <a:solidFill>
                  <a:prstClr val="black"/>
                </a:solidFill>
                <a:latin typeface="メイリオ" panose="020B0604030504040204" pitchFamily="50" charset="-128"/>
                <a:ea typeface="メイリオ" panose="020B0604030504040204" pitchFamily="50" charset="-128"/>
              </a:rPr>
              <a:t> （令和</a:t>
            </a:r>
            <a:r>
              <a:rPr lang="en-US" altLang="ja-JP" sz="969">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
        <p:nvSpPr>
          <p:cNvPr id="18" name="正方形/長方形 17">
            <a:extLst>
              <a:ext uri="{FF2B5EF4-FFF2-40B4-BE49-F238E27FC236}">
                <a16:creationId xmlns:a16="http://schemas.microsoft.com/office/drawing/2014/main" id="{D443CE73-B737-A9AD-9063-BBDFBD9802E1}"/>
              </a:ext>
            </a:extLst>
          </p:cNvPr>
          <p:cNvSpPr/>
          <p:nvPr/>
        </p:nvSpPr>
        <p:spPr>
          <a:xfrm>
            <a:off x="3242614" y="4363919"/>
            <a:ext cx="3165231" cy="241476"/>
          </a:xfrm>
          <a:prstGeom prst="rect">
            <a:avLst/>
          </a:prstGeom>
        </p:spPr>
        <p:txBody>
          <a:bodyPr>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地域の全体像の把握（令和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
        <p:nvSpPr>
          <p:cNvPr id="4" name="テキスト ボックス 3">
            <a:extLst>
              <a:ext uri="{FF2B5EF4-FFF2-40B4-BE49-F238E27FC236}">
                <a16:creationId xmlns:a16="http://schemas.microsoft.com/office/drawing/2014/main" id="{68D9CB1C-E284-CE6F-CB63-1C03DDB05EB5}"/>
              </a:ext>
            </a:extLst>
          </p:cNvPr>
          <p:cNvSpPr txBox="1"/>
          <p:nvPr/>
        </p:nvSpPr>
        <p:spPr>
          <a:xfrm>
            <a:off x="727911" y="3991174"/>
            <a:ext cx="4422962" cy="291105"/>
          </a:xfrm>
          <a:prstGeom prst="rect">
            <a:avLst/>
          </a:prstGeom>
          <a:noFill/>
        </p:spPr>
        <p:txBody>
          <a:bodyPr wrap="square" rtlCol="0">
            <a:spAutoFit/>
          </a:bodyPr>
          <a:lstStyle/>
          <a:p>
            <a:r>
              <a:rPr lang="en-US" altLang="ja-JP" sz="646" dirty="0">
                <a:solidFill>
                  <a:prstClr val="black"/>
                </a:solidFill>
                <a:latin typeface="メイリオ" panose="020B0604030504040204" pitchFamily="50" charset="-128"/>
                <a:ea typeface="メイリオ" panose="020B0604030504040204" pitchFamily="50" charset="-128"/>
              </a:rPr>
              <a:t>※</a:t>
            </a:r>
            <a:r>
              <a:rPr lang="ja-JP" altLang="en-US" sz="646" dirty="0">
                <a:solidFill>
                  <a:prstClr val="black"/>
                </a:solidFill>
                <a:latin typeface="メイリオ" panose="020B0604030504040204" pitchFamily="50" charset="-128"/>
                <a:ea typeface="メイリオ" panose="020B0604030504040204" pitchFamily="50" charset="-128"/>
              </a:rPr>
              <a:t>リスク指標：</a:t>
            </a:r>
            <a:r>
              <a:rPr lang="zh-TW" altLang="en-US" sz="646" dirty="0">
                <a:solidFill>
                  <a:prstClr val="black"/>
                </a:solidFill>
                <a:latin typeface="メイリオ" panose="020B0604030504040204" pitchFamily="50" charset="-128"/>
                <a:ea typeface="メイリオ" panose="020B0604030504040204" pitchFamily="50" charset="-128"/>
              </a:rPr>
              <a:t>糖尿病、高血圧症、脂質異常症、高尿酸血症、脂肪肝、動脈硬化症</a:t>
            </a:r>
            <a:endParaRPr lang="en-US" altLang="zh-TW" sz="646" dirty="0">
              <a:solidFill>
                <a:prstClr val="black"/>
              </a:solidFill>
              <a:latin typeface="メイリオ" panose="020B0604030504040204" pitchFamily="50" charset="-128"/>
              <a:ea typeface="メイリオ" panose="020B0604030504040204" pitchFamily="50" charset="-128"/>
            </a:endParaRPr>
          </a:p>
          <a:p>
            <a:r>
              <a:rPr lang="en-US" altLang="ja-JP" sz="646" dirty="0">
                <a:solidFill>
                  <a:prstClr val="black"/>
                </a:solidFill>
                <a:latin typeface="メイリオ" panose="020B0604030504040204" pitchFamily="50" charset="-128"/>
                <a:ea typeface="メイリオ" panose="020B0604030504040204" pitchFamily="50" charset="-128"/>
              </a:rPr>
              <a:t>※</a:t>
            </a:r>
            <a:r>
              <a:rPr lang="ja-JP" altLang="en-US" sz="646" dirty="0">
                <a:solidFill>
                  <a:prstClr val="black"/>
                </a:solidFill>
                <a:latin typeface="メイリオ" panose="020B0604030504040204" pitchFamily="50" charset="-128"/>
                <a:ea typeface="メイリオ" panose="020B0604030504040204" pitchFamily="50" charset="-128"/>
              </a:rPr>
              <a:t>循環器疾患：脳出血、脳梗塞、狭心症、心筋梗塞</a:t>
            </a:r>
          </a:p>
        </p:txBody>
      </p:sp>
      <p:sp>
        <p:nvSpPr>
          <p:cNvPr id="2" name="TextBox 12">
            <a:extLst>
              <a:ext uri="{FF2B5EF4-FFF2-40B4-BE49-F238E27FC236}">
                <a16:creationId xmlns:a16="http://schemas.microsoft.com/office/drawing/2014/main" id="{67055D26-974F-7E53-FD00-A1C3097C6985}"/>
              </a:ext>
            </a:extLst>
          </p:cNvPr>
          <p:cNvSpPr txBox="1"/>
          <p:nvPr/>
        </p:nvSpPr>
        <p:spPr>
          <a:xfrm>
            <a:off x="231578" y="238501"/>
            <a:ext cx="1508746"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２）医療費分析</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E7630BBF-97E3-9E0E-E5E2-45698CA155BB}"/>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6ABE2708-2607-5B2A-5661-5742CAE586F4}"/>
              </a:ext>
            </a:extLst>
          </p:cNvPr>
          <p:cNvSpPr/>
          <p:nvPr/>
        </p:nvSpPr>
        <p:spPr>
          <a:xfrm>
            <a:off x="4314547" y="8206438"/>
            <a:ext cx="230820" cy="202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a:extLst>
              <a:ext uri="{FF2B5EF4-FFF2-40B4-BE49-F238E27FC236}">
                <a16:creationId xmlns:a16="http://schemas.microsoft.com/office/drawing/2014/main" id="{00000000-0008-0000-1100-000027000000}"/>
              </a:ext>
            </a:extLst>
          </p:cNvPr>
          <p:cNvGraphicFramePr>
            <a:graphicFrameLocks/>
          </p:cNvGraphicFramePr>
          <p:nvPr>
            <p:extLst>
              <p:ext uri="{D42A27DB-BD31-4B8C-83A1-F6EECF244321}">
                <p14:modId xmlns:p14="http://schemas.microsoft.com/office/powerpoint/2010/main" val="2213214238"/>
              </p:ext>
            </p:extLst>
          </p:nvPr>
        </p:nvGraphicFramePr>
        <p:xfrm>
          <a:off x="231578" y="1609672"/>
          <a:ext cx="2540976" cy="2586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a:extLst>
              <a:ext uri="{FF2B5EF4-FFF2-40B4-BE49-F238E27FC236}">
                <a16:creationId xmlns:a16="http://schemas.microsoft.com/office/drawing/2014/main" id="{00000000-0008-0000-1100-000007000000}"/>
              </a:ext>
            </a:extLst>
          </p:cNvPr>
          <p:cNvGraphicFramePr>
            <a:graphicFrameLocks/>
          </p:cNvGraphicFramePr>
          <p:nvPr>
            <p:extLst>
              <p:ext uri="{D42A27DB-BD31-4B8C-83A1-F6EECF244321}">
                <p14:modId xmlns:p14="http://schemas.microsoft.com/office/powerpoint/2010/main" val="3130755973"/>
              </p:ext>
            </p:extLst>
          </p:nvPr>
        </p:nvGraphicFramePr>
        <p:xfrm>
          <a:off x="2102094" y="1554709"/>
          <a:ext cx="2530474" cy="2566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a:extLst>
              <a:ext uri="{FF2B5EF4-FFF2-40B4-BE49-F238E27FC236}">
                <a16:creationId xmlns:a16="http://schemas.microsoft.com/office/drawing/2014/main" id="{00000000-0008-0000-1100-000029000000}"/>
              </a:ext>
            </a:extLst>
          </p:cNvPr>
          <p:cNvGraphicFramePr>
            <a:graphicFrameLocks/>
          </p:cNvGraphicFramePr>
          <p:nvPr>
            <p:extLst>
              <p:ext uri="{D42A27DB-BD31-4B8C-83A1-F6EECF244321}">
                <p14:modId xmlns:p14="http://schemas.microsoft.com/office/powerpoint/2010/main" val="1041995744"/>
              </p:ext>
            </p:extLst>
          </p:nvPr>
        </p:nvGraphicFramePr>
        <p:xfrm>
          <a:off x="3850436" y="1566564"/>
          <a:ext cx="2532062" cy="25701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a:extLst>
              <a:ext uri="{FF2B5EF4-FFF2-40B4-BE49-F238E27FC236}">
                <a16:creationId xmlns:a16="http://schemas.microsoft.com/office/drawing/2014/main" id="{00000000-0008-0000-1100-000028000000}"/>
              </a:ext>
            </a:extLst>
          </p:cNvPr>
          <p:cNvGraphicFramePr>
            <a:graphicFrameLocks/>
          </p:cNvGraphicFramePr>
          <p:nvPr>
            <p:extLst>
              <p:ext uri="{D42A27DB-BD31-4B8C-83A1-F6EECF244321}">
                <p14:modId xmlns:p14="http://schemas.microsoft.com/office/powerpoint/2010/main" val="3732591707"/>
              </p:ext>
            </p:extLst>
          </p:nvPr>
        </p:nvGraphicFramePr>
        <p:xfrm>
          <a:off x="531638" y="5936492"/>
          <a:ext cx="5623629" cy="2809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648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B0EB9CC4-592F-4AD0-8E7D-96C3C2384812}"/>
              </a:ext>
            </a:extLst>
          </p:cNvPr>
          <p:cNvSpPr/>
          <p:nvPr/>
        </p:nvSpPr>
        <p:spPr>
          <a:xfrm>
            <a:off x="485235" y="4744792"/>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4" name="Rectangle 11">
            <a:extLst>
              <a:ext uri="{FF2B5EF4-FFF2-40B4-BE49-F238E27FC236}">
                <a16:creationId xmlns:a16="http://schemas.microsoft.com/office/drawing/2014/main" id="{EA38E9BD-C12C-48B9-B2A8-972D63EC4056}"/>
              </a:ext>
            </a:extLst>
          </p:cNvPr>
          <p:cNvSpPr/>
          <p:nvPr/>
        </p:nvSpPr>
        <p:spPr>
          <a:xfrm>
            <a:off x="502015" y="493891"/>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graphicFrame>
        <p:nvGraphicFramePr>
          <p:cNvPr id="5" name="グラフ 4"/>
          <p:cNvGraphicFramePr>
            <a:graphicFrameLocks/>
          </p:cNvGraphicFramePr>
          <p:nvPr>
            <p:extLst>
              <p:ext uri="{D42A27DB-BD31-4B8C-83A1-F6EECF244321}">
                <p14:modId xmlns:p14="http://schemas.microsoft.com/office/powerpoint/2010/main" val="1999754364"/>
              </p:ext>
            </p:extLst>
          </p:nvPr>
        </p:nvGraphicFramePr>
        <p:xfrm>
          <a:off x="-1037468" y="1280956"/>
          <a:ext cx="6868829" cy="312716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7">
            <a:extLst>
              <a:ext uri="{FF2B5EF4-FFF2-40B4-BE49-F238E27FC236}">
                <a16:creationId xmlns:a16="http://schemas.microsoft.com/office/drawing/2014/main" id="{EEE34259-C7FC-44A5-ACF9-67BBFF28CAB5}"/>
              </a:ext>
            </a:extLst>
          </p:cNvPr>
          <p:cNvSpPr/>
          <p:nvPr/>
        </p:nvSpPr>
        <p:spPr>
          <a:xfrm>
            <a:off x="603042" y="842575"/>
            <a:ext cx="5493369"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男性は前立腺がん、高血圧症が高く、慢性腎臓病、大腸がん、脳出血がやや高めである。脂質異常症、狭心症、心筋梗塞は低めとなっている。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7" name="TextBox 12">
            <a:extLst>
              <a:ext uri="{FF2B5EF4-FFF2-40B4-BE49-F238E27FC236}">
                <a16:creationId xmlns:a16="http://schemas.microsoft.com/office/drawing/2014/main" id="{C6130984-8762-448F-A46B-E4B4B2C7E3A3}"/>
              </a:ext>
            </a:extLst>
          </p:cNvPr>
          <p:cNvSpPr txBox="1"/>
          <p:nvPr/>
        </p:nvSpPr>
        <p:spPr>
          <a:xfrm>
            <a:off x="571037" y="551986"/>
            <a:ext cx="5661611"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　入院・標準化比（医療費：国保男性）</a:t>
            </a:r>
            <a:endParaRPr lang="en-US" altLang="ja-JP" sz="1477" b="1" dirty="0">
              <a:latin typeface="メイリオ" panose="020B0604030504040204" pitchFamily="50" charset="-128"/>
              <a:ea typeface="メイリオ"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169274154"/>
              </p:ext>
            </p:extLst>
          </p:nvPr>
        </p:nvGraphicFramePr>
        <p:xfrm>
          <a:off x="-1001576" y="5218301"/>
          <a:ext cx="6776615" cy="350557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57">
            <a:extLst>
              <a:ext uri="{FF2B5EF4-FFF2-40B4-BE49-F238E27FC236}">
                <a16:creationId xmlns:a16="http://schemas.microsoft.com/office/drawing/2014/main" id="{EEE34259-C7FC-44A5-ACF9-67BBFF28CAB5}"/>
              </a:ext>
            </a:extLst>
          </p:cNvPr>
          <p:cNvSpPr/>
          <p:nvPr/>
        </p:nvSpPr>
        <p:spPr>
          <a:xfrm>
            <a:off x="603042" y="5048096"/>
            <a:ext cx="5493369"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女性は全体では低めで、肝がん、子宮頸がんが県より高い傾向がみられる。高血圧症、糖尿病、脂質異常症は低めである。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1" name="TextBox 12">
            <a:extLst>
              <a:ext uri="{FF2B5EF4-FFF2-40B4-BE49-F238E27FC236}">
                <a16:creationId xmlns:a16="http://schemas.microsoft.com/office/drawing/2014/main" id="{C6130984-8762-448F-A46B-E4B4B2C7E3A3}"/>
              </a:ext>
            </a:extLst>
          </p:cNvPr>
          <p:cNvSpPr txBox="1"/>
          <p:nvPr/>
        </p:nvSpPr>
        <p:spPr>
          <a:xfrm>
            <a:off x="590050" y="4737541"/>
            <a:ext cx="5658056"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　入院・標準化比（医療費：国保女性）</a:t>
            </a:r>
            <a:endParaRPr lang="en-US" altLang="ja-JP" sz="1477"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310F0F26-3509-65A1-1CF8-EA5766B3E769}"/>
              </a:ext>
            </a:extLst>
          </p:cNvPr>
          <p:cNvSpPr/>
          <p:nvPr/>
        </p:nvSpPr>
        <p:spPr>
          <a:xfrm>
            <a:off x="2707574" y="4334944"/>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
        <p:nvSpPr>
          <p:cNvPr id="12" name="正方形/長方形 11">
            <a:extLst>
              <a:ext uri="{FF2B5EF4-FFF2-40B4-BE49-F238E27FC236}">
                <a16:creationId xmlns:a16="http://schemas.microsoft.com/office/drawing/2014/main" id="{665C1155-8A67-5C7E-67A1-050A57322055}"/>
              </a:ext>
            </a:extLst>
          </p:cNvPr>
          <p:cNvSpPr/>
          <p:nvPr/>
        </p:nvSpPr>
        <p:spPr>
          <a:xfrm>
            <a:off x="2661770" y="8580850"/>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
        <p:nvSpPr>
          <p:cNvPr id="13" name="正方形/長方形 12">
            <a:extLst>
              <a:ext uri="{FF2B5EF4-FFF2-40B4-BE49-F238E27FC236}">
                <a16:creationId xmlns:a16="http://schemas.microsoft.com/office/drawing/2014/main" id="{7B3F38DF-79C3-50C2-E110-07B7717011A3}"/>
              </a:ext>
            </a:extLst>
          </p:cNvPr>
          <p:cNvSpPr/>
          <p:nvPr/>
        </p:nvSpPr>
        <p:spPr>
          <a:xfrm>
            <a:off x="403170" y="8668437"/>
            <a:ext cx="4512905" cy="307777"/>
          </a:xfrm>
          <a:prstGeom prst="rect">
            <a:avLst/>
          </a:prstGeom>
        </p:spPr>
        <p:txBody>
          <a:bodyPr wrap="square">
            <a:spAutoFit/>
          </a:bodyPr>
          <a:lstStyle/>
          <a:p>
            <a:r>
              <a:rPr lang="en-US" altLang="ja-JP" sz="700" dirty="0">
                <a:solidFill>
                  <a:srgbClr val="000000"/>
                </a:solidFill>
                <a:latin typeface="メイリオ" panose="020B0604030504040204" pitchFamily="50" charset="-128"/>
                <a:ea typeface="メイリオ" panose="020B0604030504040204" pitchFamily="50" charset="-128"/>
              </a:rPr>
              <a:t>※</a:t>
            </a:r>
            <a:r>
              <a:rPr lang="ja-JP" altLang="en-US" sz="700" dirty="0">
                <a:solidFill>
                  <a:srgbClr val="000000"/>
                </a:solidFill>
                <a:latin typeface="メイリオ" panose="020B0604030504040204" pitchFamily="50" charset="-128"/>
                <a:ea typeface="メイリオ" panose="020B0604030504040204" pitchFamily="50" charset="-128"/>
              </a:rPr>
              <a:t>標準化比：県を基準（県＝</a:t>
            </a:r>
            <a:r>
              <a:rPr lang="en-US" altLang="ja-JP" sz="700" dirty="0">
                <a:solidFill>
                  <a:srgbClr val="000000"/>
                </a:solidFill>
                <a:latin typeface="メイリオ" panose="020B0604030504040204" pitchFamily="50" charset="-128"/>
                <a:ea typeface="メイリオ" panose="020B0604030504040204" pitchFamily="50" charset="-128"/>
              </a:rPr>
              <a:t>100</a:t>
            </a:r>
            <a:r>
              <a:rPr lang="ja-JP" altLang="en-US" sz="700" dirty="0">
                <a:solidFill>
                  <a:srgbClr val="000000"/>
                </a:solidFill>
                <a:latin typeface="メイリオ" panose="020B0604030504040204" pitchFamily="50" charset="-128"/>
                <a:ea typeface="メイリオ" panose="020B0604030504040204" pitchFamily="50" charset="-128"/>
              </a:rPr>
              <a:t>）</a:t>
            </a:r>
            <a:endParaRPr lang="en-US" altLang="ja-JP" sz="700" dirty="0">
              <a:solidFill>
                <a:srgbClr val="000000"/>
              </a:solidFill>
              <a:latin typeface="メイリオ" panose="020B0604030504040204" pitchFamily="50" charset="-128"/>
              <a:ea typeface="メイリオ" panose="020B0604030504040204" pitchFamily="50" charset="-128"/>
            </a:endParaRPr>
          </a:p>
          <a:p>
            <a:r>
              <a:rPr lang="en-US" altLang="ja-JP" sz="700" dirty="0">
                <a:solidFill>
                  <a:prstClr val="black"/>
                </a:solidFill>
                <a:latin typeface="メイリオ" panose="020B0604030504040204" pitchFamily="50" charset="-128"/>
                <a:ea typeface="メイリオ" panose="020B0604030504040204" pitchFamily="50" charset="-128"/>
              </a:rPr>
              <a:t>※</a:t>
            </a:r>
            <a:r>
              <a:rPr lang="ja-JP" altLang="en-US" sz="700" dirty="0">
                <a:solidFill>
                  <a:prstClr val="black"/>
                </a:solidFill>
                <a:latin typeface="メイリオ" panose="020B0604030504040204" pitchFamily="50" charset="-128"/>
                <a:ea typeface="メイリオ" panose="020B0604030504040204" pitchFamily="50" charset="-128"/>
              </a:rPr>
              <a:t>複数の疾病を有する場合、主病名の医療費として計上している（</a:t>
            </a:r>
            <a:r>
              <a:rPr lang="en-US" altLang="ja-JP" sz="700" dirty="0">
                <a:solidFill>
                  <a:prstClr val="black"/>
                </a:solidFill>
                <a:latin typeface="メイリオ" panose="020B0604030504040204" pitchFamily="50" charset="-128"/>
                <a:ea typeface="メイリオ" panose="020B0604030504040204" pitchFamily="50" charset="-128"/>
              </a:rPr>
              <a:t>P12</a:t>
            </a:r>
            <a:r>
              <a:rPr lang="ja-JP" altLang="en-US" sz="700" dirty="0">
                <a:solidFill>
                  <a:prstClr val="black"/>
                </a:solidFill>
                <a:latin typeface="メイリオ" panose="020B0604030504040204" pitchFamily="50" charset="-128"/>
                <a:ea typeface="メイリオ" panose="020B0604030504040204" pitchFamily="50" charset="-128"/>
              </a:rPr>
              <a:t>～</a:t>
            </a:r>
            <a:r>
              <a:rPr lang="en-US" altLang="ja-JP" sz="700" dirty="0">
                <a:solidFill>
                  <a:prstClr val="black"/>
                </a:solidFill>
                <a:latin typeface="メイリオ" panose="020B0604030504040204" pitchFamily="50" charset="-128"/>
                <a:ea typeface="メイリオ" panose="020B0604030504040204" pitchFamily="50" charset="-128"/>
              </a:rPr>
              <a:t>15</a:t>
            </a:r>
            <a:r>
              <a:rPr lang="ja-JP" altLang="en-US" sz="700" dirty="0">
                <a:solidFill>
                  <a:prstClr val="black"/>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68375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657475" y="8756460"/>
            <a:ext cx="1543050" cy="486834"/>
          </a:xfrm>
        </p:spPr>
        <p:txBody>
          <a:bodyPr/>
          <a:lstStyle/>
          <a:p>
            <a:fld id="{22D086F1-D5EC-495E-9CD9-BD56A1569FD5}"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3" name="Rectangle 12">
            <a:extLst>
              <a:ext uri="{FF2B5EF4-FFF2-40B4-BE49-F238E27FC236}">
                <a16:creationId xmlns:a16="http://schemas.microsoft.com/office/drawing/2014/main" id="{B0EB9CC4-592F-4AD0-8E7D-96C3C2384812}"/>
              </a:ext>
            </a:extLst>
          </p:cNvPr>
          <p:cNvSpPr/>
          <p:nvPr/>
        </p:nvSpPr>
        <p:spPr>
          <a:xfrm>
            <a:off x="514031" y="4753106"/>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4" name="Rectangle 11">
            <a:extLst>
              <a:ext uri="{FF2B5EF4-FFF2-40B4-BE49-F238E27FC236}">
                <a16:creationId xmlns:a16="http://schemas.microsoft.com/office/drawing/2014/main" id="{EA38E9BD-C12C-48B9-B2A8-972D63EC4056}"/>
              </a:ext>
            </a:extLst>
          </p:cNvPr>
          <p:cNvSpPr/>
          <p:nvPr/>
        </p:nvSpPr>
        <p:spPr>
          <a:xfrm>
            <a:off x="502015" y="491310"/>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6" name="Rectangle 57">
            <a:extLst>
              <a:ext uri="{FF2B5EF4-FFF2-40B4-BE49-F238E27FC236}">
                <a16:creationId xmlns:a16="http://schemas.microsoft.com/office/drawing/2014/main" id="{EEE34259-C7FC-44A5-ACF9-67BBFF28CAB5}"/>
              </a:ext>
            </a:extLst>
          </p:cNvPr>
          <p:cNvSpPr/>
          <p:nvPr/>
        </p:nvSpPr>
        <p:spPr>
          <a:xfrm>
            <a:off x="576042" y="782538"/>
            <a:ext cx="5493369"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男性は全体に低めで、大腸がん、胃がんが高く、糖尿病性網膜症はやや高い。脳出血、狭心症は、肺がん、慢性腎臓病（透析あり）は低めになっている。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7" name="TextBox 12">
            <a:extLst>
              <a:ext uri="{FF2B5EF4-FFF2-40B4-BE49-F238E27FC236}">
                <a16:creationId xmlns:a16="http://schemas.microsoft.com/office/drawing/2014/main" id="{C6130984-8762-448F-A46B-E4B4B2C7E3A3}"/>
              </a:ext>
            </a:extLst>
          </p:cNvPr>
          <p:cNvSpPr txBox="1"/>
          <p:nvPr/>
        </p:nvSpPr>
        <p:spPr>
          <a:xfrm>
            <a:off x="557770" y="505833"/>
            <a:ext cx="5839408"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　入院外・標準化比（医療費：国保男性）</a:t>
            </a:r>
            <a:endParaRPr lang="en-US" altLang="ja-JP" sz="1477" b="1" dirty="0">
              <a:latin typeface="メイリオ" panose="020B0604030504040204" pitchFamily="50" charset="-128"/>
              <a:ea typeface="メイリオ" panose="020B0604030504040204" pitchFamily="50" charset="-128"/>
            </a:endParaRPr>
          </a:p>
        </p:txBody>
      </p:sp>
      <p:sp>
        <p:nvSpPr>
          <p:cNvPr id="10" name="Rectangle 57">
            <a:extLst>
              <a:ext uri="{FF2B5EF4-FFF2-40B4-BE49-F238E27FC236}">
                <a16:creationId xmlns:a16="http://schemas.microsoft.com/office/drawing/2014/main" id="{EEE34259-C7FC-44A5-ACF9-67BBFF28CAB5}"/>
              </a:ext>
            </a:extLst>
          </p:cNvPr>
          <p:cNvSpPr/>
          <p:nvPr/>
        </p:nvSpPr>
        <p:spPr>
          <a:xfrm>
            <a:off x="576042" y="5056694"/>
            <a:ext cx="5493369"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女性は全体に低めで乳がん、脳梗塞が県より高く、脳出血がやや高い。脂質異常、高血圧、糖尿病は低めになっている。子宮頸がん、大腸がん、胃がんは低い傾向にある。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1" name="TextBox 12">
            <a:extLst>
              <a:ext uri="{FF2B5EF4-FFF2-40B4-BE49-F238E27FC236}">
                <a16:creationId xmlns:a16="http://schemas.microsoft.com/office/drawing/2014/main" id="{C6130984-8762-448F-A46B-E4B4B2C7E3A3}"/>
              </a:ext>
            </a:extLst>
          </p:cNvPr>
          <p:cNvSpPr txBox="1"/>
          <p:nvPr/>
        </p:nvSpPr>
        <p:spPr>
          <a:xfrm>
            <a:off x="567268" y="4759357"/>
            <a:ext cx="5852212"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　入院外・標準化比（医療費：国保女性）</a:t>
            </a:r>
            <a:endParaRPr lang="en-US" altLang="ja-JP" sz="1477" b="1" dirty="0">
              <a:latin typeface="メイリオ" panose="020B0604030504040204" pitchFamily="50" charset="-128"/>
              <a:ea typeface="メイリオ"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293752371"/>
              </p:ext>
            </p:extLst>
          </p:nvPr>
        </p:nvGraphicFramePr>
        <p:xfrm>
          <a:off x="-796665" y="1432362"/>
          <a:ext cx="6979037" cy="3068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1240225641"/>
              </p:ext>
            </p:extLst>
          </p:nvPr>
        </p:nvGraphicFramePr>
        <p:xfrm>
          <a:off x="-868624" y="5441547"/>
          <a:ext cx="7265802" cy="3347035"/>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2E434419-FDF5-62BE-F94D-6EC71DA00389}"/>
              </a:ext>
            </a:extLst>
          </p:cNvPr>
          <p:cNvSpPr/>
          <p:nvPr/>
        </p:nvSpPr>
        <p:spPr>
          <a:xfrm>
            <a:off x="2715089" y="4295554"/>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
        <p:nvSpPr>
          <p:cNvPr id="8" name="正方形/長方形 7">
            <a:extLst>
              <a:ext uri="{FF2B5EF4-FFF2-40B4-BE49-F238E27FC236}">
                <a16:creationId xmlns:a16="http://schemas.microsoft.com/office/drawing/2014/main" id="{FF9C1D00-FD73-705B-B6C1-2C6A1E10049A}"/>
              </a:ext>
            </a:extLst>
          </p:cNvPr>
          <p:cNvSpPr/>
          <p:nvPr/>
        </p:nvSpPr>
        <p:spPr>
          <a:xfrm>
            <a:off x="2719288" y="8601946"/>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2996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3" name="Rectangle 12">
            <a:extLst>
              <a:ext uri="{FF2B5EF4-FFF2-40B4-BE49-F238E27FC236}">
                <a16:creationId xmlns:a16="http://schemas.microsoft.com/office/drawing/2014/main" id="{B0EB9CC4-592F-4AD0-8E7D-96C3C2384812}"/>
              </a:ext>
            </a:extLst>
          </p:cNvPr>
          <p:cNvSpPr/>
          <p:nvPr/>
        </p:nvSpPr>
        <p:spPr>
          <a:xfrm>
            <a:off x="514031" y="4721951"/>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4" name="Rectangle 11">
            <a:extLst>
              <a:ext uri="{FF2B5EF4-FFF2-40B4-BE49-F238E27FC236}">
                <a16:creationId xmlns:a16="http://schemas.microsoft.com/office/drawing/2014/main" id="{EA38E9BD-C12C-48B9-B2A8-972D63EC4056}"/>
              </a:ext>
            </a:extLst>
          </p:cNvPr>
          <p:cNvSpPr/>
          <p:nvPr/>
        </p:nvSpPr>
        <p:spPr>
          <a:xfrm>
            <a:off x="502015" y="493608"/>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6" name="Rectangle 57">
            <a:extLst>
              <a:ext uri="{FF2B5EF4-FFF2-40B4-BE49-F238E27FC236}">
                <a16:creationId xmlns:a16="http://schemas.microsoft.com/office/drawing/2014/main" id="{EEE34259-C7FC-44A5-ACF9-67BBFF28CAB5}"/>
              </a:ext>
            </a:extLst>
          </p:cNvPr>
          <p:cNvSpPr/>
          <p:nvPr/>
        </p:nvSpPr>
        <p:spPr>
          <a:xfrm>
            <a:off x="572014" y="809103"/>
            <a:ext cx="5493369"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男性は前立腺がん、脳梗塞、脳出血の医療費が高く、狭心症や大腸がんの医療費も高めである。肺がん、胃がんや肝がんは低めである。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7" name="TextBox 12">
            <a:extLst>
              <a:ext uri="{FF2B5EF4-FFF2-40B4-BE49-F238E27FC236}">
                <a16:creationId xmlns:a16="http://schemas.microsoft.com/office/drawing/2014/main" id="{C6130984-8762-448F-A46B-E4B4B2C7E3A3}"/>
              </a:ext>
            </a:extLst>
          </p:cNvPr>
          <p:cNvSpPr txBox="1"/>
          <p:nvPr/>
        </p:nvSpPr>
        <p:spPr>
          <a:xfrm>
            <a:off x="571969" y="508131"/>
            <a:ext cx="5672695"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　入院・標準化比（医療費：後期男性）</a:t>
            </a:r>
            <a:endParaRPr lang="en-US" altLang="ja-JP" sz="1477" b="1" dirty="0">
              <a:latin typeface="メイリオ" panose="020B0604030504040204" pitchFamily="50" charset="-128"/>
              <a:ea typeface="メイリオ" panose="020B0604030504040204" pitchFamily="50" charset="-128"/>
            </a:endParaRPr>
          </a:p>
        </p:txBody>
      </p:sp>
      <p:sp>
        <p:nvSpPr>
          <p:cNvPr id="10" name="Rectangle 57">
            <a:extLst>
              <a:ext uri="{FF2B5EF4-FFF2-40B4-BE49-F238E27FC236}">
                <a16:creationId xmlns:a16="http://schemas.microsoft.com/office/drawing/2014/main" id="{EEE34259-C7FC-44A5-ACF9-67BBFF28CAB5}"/>
              </a:ext>
            </a:extLst>
          </p:cNvPr>
          <p:cNvSpPr/>
          <p:nvPr/>
        </p:nvSpPr>
        <p:spPr>
          <a:xfrm>
            <a:off x="491729" y="5093721"/>
            <a:ext cx="5493369" cy="294889"/>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女性では糖尿病が高く、肺がん、胃がん、肝がんは低く、子宮頸がんは低めである。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1" name="TextBox 12">
            <a:extLst>
              <a:ext uri="{FF2B5EF4-FFF2-40B4-BE49-F238E27FC236}">
                <a16:creationId xmlns:a16="http://schemas.microsoft.com/office/drawing/2014/main" id="{C6130984-8762-448F-A46B-E4B4B2C7E3A3}"/>
              </a:ext>
            </a:extLst>
          </p:cNvPr>
          <p:cNvSpPr txBox="1"/>
          <p:nvPr/>
        </p:nvSpPr>
        <p:spPr>
          <a:xfrm>
            <a:off x="564400" y="4806721"/>
            <a:ext cx="5923464"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a:t>
            </a:r>
            <a:r>
              <a:rPr lang="ja-JP" altLang="en-US" sz="1477" b="1">
                <a:latin typeface="メイリオ" panose="020B0604030504040204" pitchFamily="50" charset="-128"/>
                <a:ea typeface="メイリオ" panose="020B0604030504040204" pitchFamily="50" charset="-128"/>
              </a:rPr>
              <a:t>課題　入院・</a:t>
            </a:r>
            <a:r>
              <a:rPr lang="ja-JP" altLang="en-US" sz="1477" b="1" dirty="0">
                <a:latin typeface="メイリオ" panose="020B0604030504040204" pitchFamily="50" charset="-128"/>
                <a:ea typeface="メイリオ" panose="020B0604030504040204" pitchFamily="50" charset="-128"/>
              </a:rPr>
              <a:t>標準化比（医療費：後期女性）</a:t>
            </a:r>
            <a:endParaRPr lang="en-US" altLang="ja-JP" sz="1477" b="1" dirty="0">
              <a:latin typeface="メイリオ" panose="020B0604030504040204" pitchFamily="50" charset="-128"/>
              <a:ea typeface="メイリオ"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392448091"/>
              </p:ext>
            </p:extLst>
          </p:nvPr>
        </p:nvGraphicFramePr>
        <p:xfrm>
          <a:off x="-391883" y="1388563"/>
          <a:ext cx="6131693" cy="31236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2012451412"/>
              </p:ext>
            </p:extLst>
          </p:nvPr>
        </p:nvGraphicFramePr>
        <p:xfrm>
          <a:off x="-439243" y="5433667"/>
          <a:ext cx="6193436" cy="306234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08F490E2-964E-0978-466E-F12D4F3F6509}"/>
              </a:ext>
            </a:extLst>
          </p:cNvPr>
          <p:cNvSpPr/>
          <p:nvPr/>
        </p:nvSpPr>
        <p:spPr>
          <a:xfrm>
            <a:off x="2715089" y="4297852"/>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
        <p:nvSpPr>
          <p:cNvPr id="8" name="正方形/長方形 7">
            <a:extLst>
              <a:ext uri="{FF2B5EF4-FFF2-40B4-BE49-F238E27FC236}">
                <a16:creationId xmlns:a16="http://schemas.microsoft.com/office/drawing/2014/main" id="{DE1F6485-37F9-E9D9-C243-C1A4D27B2DDC}"/>
              </a:ext>
            </a:extLst>
          </p:cNvPr>
          <p:cNvSpPr/>
          <p:nvPr/>
        </p:nvSpPr>
        <p:spPr>
          <a:xfrm>
            <a:off x="2747899" y="8572047"/>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53050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3" name="Rectangle 12">
            <a:extLst>
              <a:ext uri="{FF2B5EF4-FFF2-40B4-BE49-F238E27FC236}">
                <a16:creationId xmlns:a16="http://schemas.microsoft.com/office/drawing/2014/main" id="{B0EB9CC4-592F-4AD0-8E7D-96C3C2384812}"/>
              </a:ext>
            </a:extLst>
          </p:cNvPr>
          <p:cNvSpPr/>
          <p:nvPr/>
        </p:nvSpPr>
        <p:spPr>
          <a:xfrm>
            <a:off x="514031" y="4707180"/>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4" name="Rectangle 11">
            <a:extLst>
              <a:ext uri="{FF2B5EF4-FFF2-40B4-BE49-F238E27FC236}">
                <a16:creationId xmlns:a16="http://schemas.microsoft.com/office/drawing/2014/main" id="{EA38E9BD-C12C-48B9-B2A8-972D63EC4056}"/>
              </a:ext>
            </a:extLst>
          </p:cNvPr>
          <p:cNvSpPr/>
          <p:nvPr/>
        </p:nvSpPr>
        <p:spPr>
          <a:xfrm>
            <a:off x="502015" y="478837"/>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6" name="Rectangle 57">
            <a:extLst>
              <a:ext uri="{FF2B5EF4-FFF2-40B4-BE49-F238E27FC236}">
                <a16:creationId xmlns:a16="http://schemas.microsoft.com/office/drawing/2014/main" id="{EEE34259-C7FC-44A5-ACF9-67BBFF28CAB5}"/>
              </a:ext>
            </a:extLst>
          </p:cNvPr>
          <p:cNvSpPr/>
          <p:nvPr/>
        </p:nvSpPr>
        <p:spPr>
          <a:xfrm>
            <a:off x="591224" y="789520"/>
            <a:ext cx="5578152"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男性は全体に低めで、脳出血が高く、糖尿病、脂質異常は低めで、高血圧は県とほぼ同じである。慢性腎臓病（透析あり）、狭心症及び心筋梗塞も低い。</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7" name="TextBox 12">
            <a:extLst>
              <a:ext uri="{FF2B5EF4-FFF2-40B4-BE49-F238E27FC236}">
                <a16:creationId xmlns:a16="http://schemas.microsoft.com/office/drawing/2014/main" id="{C6130984-8762-448F-A46B-E4B4B2C7E3A3}"/>
              </a:ext>
            </a:extLst>
          </p:cNvPr>
          <p:cNvSpPr txBox="1"/>
          <p:nvPr/>
        </p:nvSpPr>
        <p:spPr>
          <a:xfrm>
            <a:off x="571969" y="493360"/>
            <a:ext cx="5805080"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　入院外・標準化（医療費：後期男性）</a:t>
            </a:r>
            <a:endParaRPr lang="en-US" altLang="ja-JP" sz="1477" b="1" dirty="0">
              <a:latin typeface="メイリオ" panose="020B0604030504040204" pitchFamily="50" charset="-128"/>
              <a:ea typeface="メイリオ" panose="020B0604030504040204" pitchFamily="50" charset="-128"/>
            </a:endParaRPr>
          </a:p>
        </p:txBody>
      </p:sp>
      <p:sp>
        <p:nvSpPr>
          <p:cNvPr id="10" name="Rectangle 57">
            <a:extLst>
              <a:ext uri="{FF2B5EF4-FFF2-40B4-BE49-F238E27FC236}">
                <a16:creationId xmlns:a16="http://schemas.microsoft.com/office/drawing/2014/main" id="{EEE34259-C7FC-44A5-ACF9-67BBFF28CAB5}"/>
              </a:ext>
            </a:extLst>
          </p:cNvPr>
          <p:cNvSpPr/>
          <p:nvPr/>
        </p:nvSpPr>
        <p:spPr>
          <a:xfrm>
            <a:off x="614390" y="5056648"/>
            <a:ext cx="5762659"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全体では低めで、脳梗塞、心筋梗塞、大腸がんが高めとなっている。脂質異常、糖尿病、</a:t>
            </a:r>
            <a:b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b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高血圧症は低めで、慢性腎臓病（透析あり）も低い。大腸がんを除くがんは低めになっている。　</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1" name="TextBox 12">
            <a:extLst>
              <a:ext uri="{FF2B5EF4-FFF2-40B4-BE49-F238E27FC236}">
                <a16:creationId xmlns:a16="http://schemas.microsoft.com/office/drawing/2014/main" id="{C6130984-8762-448F-A46B-E4B4B2C7E3A3}"/>
              </a:ext>
            </a:extLst>
          </p:cNvPr>
          <p:cNvSpPr txBox="1"/>
          <p:nvPr/>
        </p:nvSpPr>
        <p:spPr>
          <a:xfrm>
            <a:off x="578419" y="4782509"/>
            <a:ext cx="5944664" cy="319639"/>
          </a:xfrm>
          <a:prstGeom prst="rect">
            <a:avLst/>
          </a:prstGeom>
          <a:noFill/>
        </p:spPr>
        <p:txBody>
          <a:bodyPr wrap="square" rtlCol="0">
            <a:spAutoFit/>
          </a:bodyPr>
          <a:lstStyle/>
          <a:p>
            <a:r>
              <a:rPr lang="ja-JP" altLang="en-US" sz="1477" b="1" dirty="0">
                <a:latin typeface="メイリオ" panose="020B0604030504040204" pitchFamily="50" charset="-128"/>
                <a:ea typeface="メイリオ" panose="020B0604030504040204" pitchFamily="50" charset="-128"/>
              </a:rPr>
              <a:t>医療費から見た健康課題　入院外・標準化比（医療費：後期女性）</a:t>
            </a:r>
            <a:endParaRPr lang="en-US" altLang="ja-JP" sz="1477" b="1" dirty="0">
              <a:latin typeface="メイリオ" panose="020B0604030504040204" pitchFamily="50" charset="-128"/>
              <a:ea typeface="メイリオ"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714474860"/>
              </p:ext>
            </p:extLst>
          </p:nvPr>
        </p:nvGraphicFramePr>
        <p:xfrm>
          <a:off x="-480816" y="1259143"/>
          <a:ext cx="6428841" cy="334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4031203177"/>
              </p:ext>
            </p:extLst>
          </p:nvPr>
        </p:nvGraphicFramePr>
        <p:xfrm>
          <a:off x="-513853" y="5480082"/>
          <a:ext cx="6494913" cy="3321881"/>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E28CAFE6-E7C1-AD49-AA1F-67472FFDD379}"/>
              </a:ext>
            </a:extLst>
          </p:cNvPr>
          <p:cNvSpPr/>
          <p:nvPr/>
        </p:nvSpPr>
        <p:spPr>
          <a:xfrm>
            <a:off x="2708192" y="4333611"/>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
        <p:nvSpPr>
          <p:cNvPr id="8" name="正方形/長方形 7">
            <a:extLst>
              <a:ext uri="{FF2B5EF4-FFF2-40B4-BE49-F238E27FC236}">
                <a16:creationId xmlns:a16="http://schemas.microsoft.com/office/drawing/2014/main" id="{90CAD090-8D9E-9898-A604-8BC0D9EEFD12}"/>
              </a:ext>
            </a:extLst>
          </p:cNvPr>
          <p:cNvSpPr/>
          <p:nvPr/>
        </p:nvSpPr>
        <p:spPr>
          <a:xfrm>
            <a:off x="2722453" y="8566891"/>
            <a:ext cx="3700271"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疾病別医療費分析（細小</a:t>
            </a:r>
            <a:r>
              <a:rPr lang="en-US" altLang="ja-JP" sz="969" dirty="0">
                <a:solidFill>
                  <a:srgbClr val="000000"/>
                </a:solidFill>
                <a:latin typeface="メイリオ" panose="020B0604030504040204" pitchFamily="50" charset="-128"/>
                <a:ea typeface="メイリオ" panose="020B0604030504040204" pitchFamily="50" charset="-128"/>
              </a:rPr>
              <a:t>82</a:t>
            </a:r>
            <a:r>
              <a:rPr lang="ja-JP" altLang="en-US" sz="969" dirty="0">
                <a:solidFill>
                  <a:srgbClr val="000000"/>
                </a:solidFill>
                <a:latin typeface="メイリオ" panose="020B0604030504040204" pitchFamily="50" charset="-128"/>
                <a:ea typeface="メイリオ" panose="020B0604030504040204" pitchFamily="50" charset="-128"/>
              </a:rPr>
              <a:t>分類）（令和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650487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379353" y="571898"/>
            <a:ext cx="5851668" cy="1260154"/>
            <a:chOff x="6685609" y="2505792"/>
            <a:chExt cx="4930182" cy="1365168"/>
          </a:xfrm>
        </p:grpSpPr>
        <p:sp>
          <p:nvSpPr>
            <p:cNvPr id="7" name="Rectangle 57">
              <a:extLst>
                <a:ext uri="{FF2B5EF4-FFF2-40B4-BE49-F238E27FC236}">
                  <a16:creationId xmlns:a16="http://schemas.microsoft.com/office/drawing/2014/main" id="{EEE34259-C7FC-44A5-ACF9-67BBFF28CAB5}"/>
                </a:ext>
              </a:extLst>
            </p:cNvPr>
            <p:cNvSpPr/>
            <p:nvPr/>
          </p:nvSpPr>
          <p:spPr>
            <a:xfrm>
              <a:off x="6865359" y="2826229"/>
              <a:ext cx="4750432" cy="1044731"/>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外来重複受診では一カ月間に</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日以上が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件（</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日以上が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件で（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0.3%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）みられ日数が多いほど医療機関数が多い。処方から見た多剤服用者では７剤以上が約１割、</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剤以上が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を占め、</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剤以上が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％を占める。処方日数では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日以上が全体の約３分の１を占めている。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685609" y="2505792"/>
              <a:ext cx="1908628"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　重複受診・多剤服用者</a:t>
              </a:r>
              <a:endParaRPr lang="en-US" sz="1477" b="1" dirty="0">
                <a:solidFill>
                  <a:prstClr val="black"/>
                </a:solidFill>
                <a:latin typeface="メイリオ" panose="020B0604030504040204" pitchFamily="50" charset="-128"/>
                <a:ea typeface="メイリオ" panose="020B0604030504040204" pitchFamily="50" charset="-128"/>
              </a:endParaRPr>
            </a:p>
          </p:txBody>
        </p:sp>
      </p:grpSp>
      <p:grpSp>
        <p:nvGrpSpPr>
          <p:cNvPr id="10" name="Group 19">
            <a:extLst>
              <a:ext uri="{FF2B5EF4-FFF2-40B4-BE49-F238E27FC236}">
                <a16:creationId xmlns:a16="http://schemas.microsoft.com/office/drawing/2014/main" id="{81AD20CC-53C2-4304-A3CD-D1B4F6D375E1}"/>
              </a:ext>
            </a:extLst>
          </p:cNvPr>
          <p:cNvGrpSpPr/>
          <p:nvPr/>
        </p:nvGrpSpPr>
        <p:grpSpPr>
          <a:xfrm>
            <a:off x="400310" y="4732137"/>
            <a:ext cx="5853167" cy="1047445"/>
            <a:chOff x="6529471" y="4206299"/>
            <a:chExt cx="5184419" cy="1134733"/>
          </a:xfrm>
        </p:grpSpPr>
        <p:sp>
          <p:nvSpPr>
            <p:cNvPr id="11" name="Rectangle 59">
              <a:extLst>
                <a:ext uri="{FF2B5EF4-FFF2-40B4-BE49-F238E27FC236}">
                  <a16:creationId xmlns:a16="http://schemas.microsoft.com/office/drawing/2014/main" id="{4D8A41D5-DB39-45CE-ADE7-D51193C25C96}"/>
                </a:ext>
              </a:extLst>
            </p:cNvPr>
            <p:cNvSpPr/>
            <p:nvPr/>
          </p:nvSpPr>
          <p:spPr>
            <a:xfrm>
              <a:off x="6699880" y="4532477"/>
              <a:ext cx="5014010" cy="808555"/>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ジェネリック医薬品使用割合は令和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月現在で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79.6</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％であり、全国平均（</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80.6</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％）や栃木県全体（</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81.2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％）と比べて５％程度低く、全国平均でもやや下位にあるが、栃木県や全国と同じく上昇傾向にある。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529471" y="4206299"/>
              <a:ext cx="2341621"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　ジェネリック医薬品の使用</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4712028"/>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02015" y="516560"/>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3" name="正方形/長方形 2">
            <a:extLst>
              <a:ext uri="{FF2B5EF4-FFF2-40B4-BE49-F238E27FC236}">
                <a16:creationId xmlns:a16="http://schemas.microsoft.com/office/drawing/2014/main" id="{F58900E2-6052-17A5-85A6-1030C019EE69}"/>
              </a:ext>
            </a:extLst>
          </p:cNvPr>
          <p:cNvSpPr/>
          <p:nvPr/>
        </p:nvSpPr>
        <p:spPr>
          <a:xfrm>
            <a:off x="3338639" y="4352827"/>
            <a:ext cx="3057247" cy="241476"/>
          </a:xfrm>
          <a:prstGeom prst="rect">
            <a:avLst/>
          </a:prstGeom>
        </p:spPr>
        <p:txBody>
          <a:bodyPr wrap="none">
            <a:spAutoFit/>
          </a:bodyPr>
          <a:lstStyle/>
          <a:p>
            <a:pPr algn="r"/>
            <a:r>
              <a:rPr lang="ja-JP" altLang="en-US" sz="969" dirty="0">
                <a:solidFill>
                  <a:prstClr val="black"/>
                </a:solidFill>
                <a:latin typeface="メイリオ" panose="020B0604030504040204" pitchFamily="50" charset="-128"/>
                <a:ea typeface="メイリオ" panose="020B0604030504040204" pitchFamily="50" charset="-128"/>
              </a:rPr>
              <a:t>出典：</a:t>
            </a:r>
            <a:r>
              <a:rPr lang="en-US" altLang="ja-JP" sz="969" dirty="0">
                <a:solidFill>
                  <a:prstClr val="black"/>
                </a:solidFill>
                <a:latin typeface="メイリオ" panose="020B0604030504040204" pitchFamily="50" charset="-128"/>
                <a:ea typeface="メイリオ" panose="020B0604030504040204" pitchFamily="50" charset="-128"/>
              </a:rPr>
              <a:t>KDB</a:t>
            </a:r>
            <a:r>
              <a:rPr lang="ja-JP" altLang="en-US" sz="969" dirty="0">
                <a:solidFill>
                  <a:prstClr val="black"/>
                </a:solidFill>
                <a:latin typeface="メイリオ" panose="020B0604030504040204" pitchFamily="50" charset="-128"/>
                <a:ea typeface="メイリオ" panose="020B0604030504040204" pitchFamily="50" charset="-128"/>
              </a:rPr>
              <a:t>重複・多剤処方の状況（令和</a:t>
            </a:r>
            <a:r>
              <a:rPr lang="en-US" altLang="ja-JP" sz="969" dirty="0">
                <a:solidFill>
                  <a:prstClr val="black"/>
                </a:solidFill>
                <a:latin typeface="メイリオ" panose="020B0604030504040204" pitchFamily="50" charset="-128"/>
                <a:ea typeface="メイリオ" panose="020B0604030504040204" pitchFamily="50" charset="-128"/>
              </a:rPr>
              <a:t>4</a:t>
            </a:r>
            <a:r>
              <a:rPr lang="ja-JP" altLang="en-US" sz="969" dirty="0">
                <a:solidFill>
                  <a:prstClr val="black"/>
                </a:solidFill>
                <a:latin typeface="メイリオ" panose="020B0604030504040204" pitchFamily="50" charset="-128"/>
                <a:ea typeface="メイリオ" panose="020B0604030504040204" pitchFamily="50" charset="-128"/>
              </a:rPr>
              <a:t>年</a:t>
            </a:r>
            <a:r>
              <a:rPr lang="en-US" altLang="ja-JP" sz="969" dirty="0">
                <a:solidFill>
                  <a:prstClr val="black"/>
                </a:solidFill>
                <a:latin typeface="メイリオ" panose="020B0604030504040204" pitchFamily="50" charset="-128"/>
                <a:ea typeface="メイリオ" panose="020B0604030504040204" pitchFamily="50" charset="-128"/>
              </a:rPr>
              <a:t>3</a:t>
            </a:r>
            <a:r>
              <a:rPr lang="ja-JP" altLang="en-US" sz="969" dirty="0">
                <a:solidFill>
                  <a:prstClr val="black"/>
                </a:solidFill>
                <a:latin typeface="メイリオ" panose="020B0604030504040204" pitchFamily="50" charset="-128"/>
                <a:ea typeface="メイリオ" panose="020B0604030504040204" pitchFamily="50" charset="-128"/>
              </a:rPr>
              <a:t>月）</a:t>
            </a:r>
          </a:p>
        </p:txBody>
      </p:sp>
      <p:sp>
        <p:nvSpPr>
          <p:cNvPr id="4" name="正方形/長方形 3">
            <a:extLst>
              <a:ext uri="{FF2B5EF4-FFF2-40B4-BE49-F238E27FC236}">
                <a16:creationId xmlns:a16="http://schemas.microsoft.com/office/drawing/2014/main" id="{F5D1AD32-E4D7-ADD2-F62E-FE2F8678A77F}"/>
              </a:ext>
            </a:extLst>
          </p:cNvPr>
          <p:cNvSpPr/>
          <p:nvPr/>
        </p:nvSpPr>
        <p:spPr>
          <a:xfrm>
            <a:off x="2034561" y="8556539"/>
            <a:ext cx="4283268" cy="241476"/>
          </a:xfrm>
          <a:prstGeom prst="rect">
            <a:avLst/>
          </a:prstGeom>
        </p:spPr>
        <p:txBody>
          <a:bodyPr wrap="square">
            <a:spAutoFit/>
          </a:bodyPr>
          <a:lstStyle/>
          <a:p>
            <a:pPr algn="r"/>
            <a:r>
              <a:rPr lang="ja-JP" altLang="en-US" sz="969" dirty="0">
                <a:solidFill>
                  <a:prstClr val="black"/>
                </a:solidFill>
                <a:latin typeface="メイリオ" panose="020B0604030504040204" pitchFamily="50" charset="-128"/>
                <a:ea typeface="メイリオ" panose="020B0604030504040204" pitchFamily="50" charset="-128"/>
              </a:rPr>
              <a:t>出典：厚労省保険者別の後発医薬品の使用割合（令和元年～令和</a:t>
            </a:r>
            <a:r>
              <a:rPr lang="en-US" altLang="ja-JP" sz="969" dirty="0">
                <a:solidFill>
                  <a:prstClr val="black"/>
                </a:solidFill>
                <a:latin typeface="メイリオ" panose="020B0604030504040204" pitchFamily="50" charset="-128"/>
                <a:ea typeface="メイリオ" panose="020B0604030504040204" pitchFamily="50" charset="-128"/>
              </a:rPr>
              <a:t>4</a:t>
            </a:r>
            <a:r>
              <a:rPr lang="ja-JP" altLang="en-US" sz="969" dirty="0">
                <a:solidFill>
                  <a:prstClr val="black"/>
                </a:solidFill>
                <a:latin typeface="メイリオ" panose="020B0604030504040204" pitchFamily="50" charset="-128"/>
                <a:ea typeface="メイリオ" panose="020B0604030504040204" pitchFamily="50" charset="-128"/>
              </a:rPr>
              <a:t>年）</a:t>
            </a:r>
          </a:p>
        </p:txBody>
      </p:sp>
      <p:graphicFrame>
        <p:nvGraphicFramePr>
          <p:cNvPr id="15" name="グラフ 1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616138334"/>
              </p:ext>
            </p:extLst>
          </p:nvPr>
        </p:nvGraphicFramePr>
        <p:xfrm>
          <a:off x="4200524" y="5742877"/>
          <a:ext cx="2049587" cy="27223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2895234062"/>
              </p:ext>
            </p:extLst>
          </p:nvPr>
        </p:nvGraphicFramePr>
        <p:xfrm>
          <a:off x="634840" y="5779582"/>
          <a:ext cx="3562318" cy="2766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AEE6B86B-CF8E-B112-1A6D-462C1C80C91F}"/>
              </a:ext>
            </a:extLst>
          </p:cNvPr>
          <p:cNvGraphicFramePr>
            <a:graphicFrameLocks/>
          </p:cNvGraphicFramePr>
          <p:nvPr>
            <p:extLst>
              <p:ext uri="{D42A27DB-BD31-4B8C-83A1-F6EECF244321}">
                <p14:modId xmlns:p14="http://schemas.microsoft.com/office/powerpoint/2010/main" val="1180661719"/>
              </p:ext>
            </p:extLst>
          </p:nvPr>
        </p:nvGraphicFramePr>
        <p:xfrm>
          <a:off x="3528849" y="1648017"/>
          <a:ext cx="2754884" cy="2427598"/>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D7D4F35A-7DF9-EE40-839C-E1704974EADE}"/>
              </a:ext>
            </a:extLst>
          </p:cNvPr>
          <p:cNvSpPr txBox="1"/>
          <p:nvPr/>
        </p:nvSpPr>
        <p:spPr>
          <a:xfrm>
            <a:off x="3514442" y="3975399"/>
            <a:ext cx="2735670" cy="230832"/>
          </a:xfrm>
          <a:prstGeom prst="rect">
            <a:avLst/>
          </a:prstGeom>
          <a:noFill/>
        </p:spPr>
        <p:txBody>
          <a:bodyPr wrap="square">
            <a:spAutoFit/>
          </a:bodyPr>
          <a:lstStyle/>
          <a:p>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割合</a:t>
            </a:r>
            <a:r>
              <a:rPr lang="ja-JP" altLang="en-US" sz="900" dirty="0"/>
              <a:t> 　　　</a:t>
            </a:r>
            <a:r>
              <a:rPr lang="en-US" altLang="ja-JP" sz="900" dirty="0">
                <a:solidFill>
                  <a:srgbClr val="000000"/>
                </a:solidFill>
                <a:latin typeface="游ゴシック" panose="020B0400000000000000" pitchFamily="50" charset="-128"/>
                <a:ea typeface="游ゴシック" panose="020B0400000000000000" pitchFamily="50" charset="-128"/>
              </a:rPr>
              <a:t>87.8</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dirty="0"/>
              <a:t> 　　　</a:t>
            </a:r>
            <a:r>
              <a:rPr lang="en-US" altLang="ja-JP" sz="900" dirty="0">
                <a:solidFill>
                  <a:srgbClr val="000000"/>
                </a:solidFill>
                <a:latin typeface="游ゴシック" panose="020B0400000000000000" pitchFamily="50" charset="-128"/>
                <a:ea typeface="游ゴシック" panose="020B0400000000000000" pitchFamily="50" charset="-128"/>
              </a:rPr>
              <a:t>7.2</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dirty="0"/>
              <a:t> 　　　　</a:t>
            </a:r>
            <a:r>
              <a:rPr lang="en-US" altLang="ja-JP" sz="900" dirty="0"/>
              <a:t>3.9</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900" dirty="0">
                <a:solidFill>
                  <a:srgbClr val="000000"/>
                </a:solidFill>
                <a:latin typeface="游ゴシック" panose="020B0400000000000000" pitchFamily="50" charset="-128"/>
                <a:ea typeface="游ゴシック" panose="020B0400000000000000" pitchFamily="50" charset="-128"/>
              </a:rPr>
              <a:t>1.1</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dirty="0"/>
              <a:t> </a:t>
            </a:r>
          </a:p>
        </p:txBody>
      </p:sp>
      <p:sp>
        <p:nvSpPr>
          <p:cNvPr id="2" name="スライド番号プレースホルダー 1">
            <a:extLst>
              <a:ext uri="{FF2B5EF4-FFF2-40B4-BE49-F238E27FC236}">
                <a16:creationId xmlns:a16="http://schemas.microsoft.com/office/drawing/2014/main" id="{1F86D2F0-658C-D1BB-FF78-770995AD2E84}"/>
              </a:ext>
            </a:extLst>
          </p:cNvPr>
          <p:cNvSpPr>
            <a:spLocks noGrp="1"/>
          </p:cNvSpPr>
          <p:nvPr>
            <p:ph type="sldNum" sz="quarter" idx="12"/>
          </p:nvPr>
        </p:nvSpPr>
        <p:spPr>
          <a:xfrm>
            <a:off x="2657475" y="8765094"/>
            <a:ext cx="1543050" cy="486834"/>
          </a:xfrm>
        </p:spPr>
        <p:txBody>
          <a:bodyPr/>
          <a:lstStyle/>
          <a:p>
            <a:fld id="{22D086F1-D5EC-495E-9CD9-BD56A1569FD5}" type="slidenum">
              <a:rPr lang="ja-JP" altLang="en-US" smtClean="0">
                <a:solidFill>
                  <a:prstClr val="black">
                    <a:tint val="75000"/>
                  </a:prstClr>
                </a:solidFill>
              </a:rPr>
              <a:pPr/>
              <a:t>16</a:t>
            </a:fld>
            <a:endParaRPr lang="ja-JP" altLang="en-US">
              <a:solidFill>
                <a:prstClr val="black">
                  <a:tint val="75000"/>
                </a:prstClr>
              </a:solidFill>
            </a:endParaRPr>
          </a:p>
        </p:txBody>
      </p:sp>
      <p:graphicFrame>
        <p:nvGraphicFramePr>
          <p:cNvPr id="18" name="グラフ 17">
            <a:extLst>
              <a:ext uri="{FF2B5EF4-FFF2-40B4-BE49-F238E27FC236}">
                <a16:creationId xmlns:a16="http://schemas.microsoft.com/office/drawing/2014/main" id="{335AB1A3-4CB7-4B49-BE42-8F1256DDC8D8}"/>
              </a:ext>
            </a:extLst>
          </p:cNvPr>
          <p:cNvGraphicFramePr>
            <a:graphicFrameLocks/>
          </p:cNvGraphicFramePr>
          <p:nvPr>
            <p:extLst>
              <p:ext uri="{D42A27DB-BD31-4B8C-83A1-F6EECF244321}">
                <p14:modId xmlns:p14="http://schemas.microsoft.com/office/powerpoint/2010/main" val="1406421531"/>
              </p:ext>
            </p:extLst>
          </p:nvPr>
        </p:nvGraphicFramePr>
        <p:xfrm>
          <a:off x="536942" y="1648017"/>
          <a:ext cx="2991907" cy="26435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383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615678" y="672626"/>
            <a:ext cx="5492312" cy="830781"/>
            <a:chOff x="6887143" y="2521463"/>
            <a:chExt cx="4931608" cy="900013"/>
          </a:xfrm>
        </p:grpSpPr>
        <p:sp>
          <p:nvSpPr>
            <p:cNvPr id="7" name="Rectangle 57">
              <a:extLst>
                <a:ext uri="{FF2B5EF4-FFF2-40B4-BE49-F238E27FC236}">
                  <a16:creationId xmlns:a16="http://schemas.microsoft.com/office/drawing/2014/main" id="{EEE34259-C7FC-44A5-ACF9-67BBFF28CAB5}"/>
                </a:ext>
              </a:extLst>
            </p:cNvPr>
            <p:cNvSpPr/>
            <p:nvPr/>
          </p:nvSpPr>
          <p:spPr>
            <a:xfrm>
              <a:off x="6887143" y="2849097"/>
              <a:ext cx="4931608" cy="572379"/>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特定健診受診率は平成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年度に</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43.7</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％となったのが最高で令和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年には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31.1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％まで低下したが、その後増加し</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40.2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％となっている。全国や栃木県と比較しほぼ同じ水準である。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8" name="TextBox 11">
              <a:extLst>
                <a:ext uri="{FF2B5EF4-FFF2-40B4-BE49-F238E27FC236}">
                  <a16:creationId xmlns:a16="http://schemas.microsoft.com/office/drawing/2014/main" id="{D0C37929-1A8F-41AA-9555-5E534A849A22}"/>
                </a:ext>
              </a:extLst>
            </p:cNvPr>
            <p:cNvSpPr txBox="1"/>
            <p:nvPr/>
          </p:nvSpPr>
          <p:spPr>
            <a:xfrm>
              <a:off x="7412864" y="2566844"/>
              <a:ext cx="165872" cy="792579"/>
            </a:xfrm>
            <a:prstGeom prst="rect">
              <a:avLst/>
            </a:prstGeom>
            <a:noFill/>
          </p:spPr>
          <p:txBody>
            <a:bodyPr wrap="none" rtlCol="0">
              <a:spAutoFit/>
            </a:bodyPr>
            <a:lstStyle/>
            <a:p>
              <a:endParaRPr lang="en-US" sz="4154" dirty="0">
                <a:solidFill>
                  <a:srgbClr val="ED7D31"/>
                </a:solidFill>
                <a:latin typeface="メイリオ" panose="020B0604030504040204" pitchFamily="50" charset="-128"/>
                <a:ea typeface="メイリオ" panose="020B0604030504040204" pitchFamily="50" charset="-128"/>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900216" y="2521463"/>
              <a:ext cx="1354720"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特定健診受診率</a:t>
              </a:r>
              <a:endParaRPr lang="en-US" sz="1477" b="1" dirty="0">
                <a:solidFill>
                  <a:prstClr val="black"/>
                </a:solidFill>
                <a:latin typeface="メイリオ" panose="020B0604030504040204" pitchFamily="50" charset="-128"/>
                <a:ea typeface="メイリオ" panose="020B0604030504040204" pitchFamily="50" charset="-128"/>
              </a:endParaRPr>
            </a:p>
          </p:txBody>
        </p:sp>
      </p:grpSp>
      <p:grpSp>
        <p:nvGrpSpPr>
          <p:cNvPr id="10" name="Group 19">
            <a:extLst>
              <a:ext uri="{FF2B5EF4-FFF2-40B4-BE49-F238E27FC236}">
                <a16:creationId xmlns:a16="http://schemas.microsoft.com/office/drawing/2014/main" id="{81AD20CC-53C2-4304-A3CD-D1B4F6D375E1}"/>
              </a:ext>
            </a:extLst>
          </p:cNvPr>
          <p:cNvGrpSpPr/>
          <p:nvPr/>
        </p:nvGrpSpPr>
        <p:grpSpPr>
          <a:xfrm>
            <a:off x="567189" y="4844159"/>
            <a:ext cx="5555362" cy="829463"/>
            <a:chOff x="6677158" y="4234211"/>
            <a:chExt cx="4978511" cy="898586"/>
          </a:xfrm>
        </p:grpSpPr>
        <p:sp>
          <p:nvSpPr>
            <p:cNvPr id="11" name="Rectangle 59">
              <a:extLst>
                <a:ext uri="{FF2B5EF4-FFF2-40B4-BE49-F238E27FC236}">
                  <a16:creationId xmlns:a16="http://schemas.microsoft.com/office/drawing/2014/main" id="{4D8A41D5-DB39-45CE-ADE7-D51193C25C96}"/>
                </a:ext>
              </a:extLst>
            </p:cNvPr>
            <p:cNvSpPr/>
            <p:nvPr/>
          </p:nvSpPr>
          <p:spPr>
            <a:xfrm>
              <a:off x="6687942" y="4560418"/>
              <a:ext cx="4967727" cy="572379"/>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受診率はすべての年齢階級で女性が男性より高く、年齢が高くなるほど高い。男女ともに</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歳以上ではそれ以下と比較して受診率が大幅に高くなっている。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2" name="TextBox 60">
              <a:extLst>
                <a:ext uri="{FF2B5EF4-FFF2-40B4-BE49-F238E27FC236}">
                  <a16:creationId xmlns:a16="http://schemas.microsoft.com/office/drawing/2014/main" id="{8A664D50-BE51-4928-9294-81A0746687D5}"/>
                </a:ext>
              </a:extLst>
            </p:cNvPr>
            <p:cNvSpPr txBox="1"/>
            <p:nvPr/>
          </p:nvSpPr>
          <p:spPr>
            <a:xfrm>
              <a:off x="6677158" y="4306587"/>
              <a:ext cx="165549" cy="792579"/>
            </a:xfrm>
            <a:prstGeom prst="rect">
              <a:avLst/>
            </a:prstGeom>
            <a:noFill/>
          </p:spPr>
          <p:txBody>
            <a:bodyPr wrap="none" rtlCol="0">
              <a:spAutoFit/>
            </a:bodyPr>
            <a:lstStyle/>
            <a:p>
              <a:endParaRPr lang="en-US" sz="4154" dirty="0">
                <a:solidFill>
                  <a:srgbClr val="A5A5A5"/>
                </a:solidFill>
                <a:latin typeface="FontAwesome" pitchFamily="50"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713307" y="4234211"/>
              <a:ext cx="2369161"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特定健診年齢階級別受診率　</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4798288"/>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02015" y="602820"/>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 name="TextBox 12">
            <a:extLst>
              <a:ext uri="{FF2B5EF4-FFF2-40B4-BE49-F238E27FC236}">
                <a16:creationId xmlns:a16="http://schemas.microsoft.com/office/drawing/2014/main" id="{1C075DAC-6A42-4DE2-A27D-43FF4B4F4030}"/>
              </a:ext>
            </a:extLst>
          </p:cNvPr>
          <p:cNvSpPr txBox="1"/>
          <p:nvPr/>
        </p:nvSpPr>
        <p:spPr>
          <a:xfrm>
            <a:off x="242086" y="270141"/>
            <a:ext cx="6615914"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３）特定健康診査・特定保健指導等の健診データ（質問票を含む）の分析</a:t>
            </a:r>
            <a:endParaRPr lang="en-US" sz="1477" b="1" dirty="0">
              <a:solidFill>
                <a:prstClr val="black"/>
              </a:solidFill>
              <a:latin typeface="メイリオ" panose="020B0604030504040204" pitchFamily="50" charset="-128"/>
              <a:ea typeface="メイリオ" panose="020B0604030504040204" pitchFamily="50" charset="-128"/>
            </a:endParaRPr>
          </a:p>
        </p:txBody>
      </p:sp>
      <p:graphicFrame>
        <p:nvGraphicFramePr>
          <p:cNvPr id="3" name="グラフ 2">
            <a:extLst>
              <a:ext uri="{FF2B5EF4-FFF2-40B4-BE49-F238E27FC236}">
                <a16:creationId xmlns:a16="http://schemas.microsoft.com/office/drawing/2014/main" id="{43C4DB49-51B0-4E2B-A950-71B05F7B8F6A}"/>
              </a:ext>
            </a:extLst>
          </p:cNvPr>
          <p:cNvGraphicFramePr>
            <a:graphicFrameLocks/>
          </p:cNvGraphicFramePr>
          <p:nvPr>
            <p:extLst>
              <p:ext uri="{D42A27DB-BD31-4B8C-83A1-F6EECF244321}">
                <p14:modId xmlns:p14="http://schemas.microsoft.com/office/powerpoint/2010/main" val="1198380781"/>
              </p:ext>
            </p:extLst>
          </p:nvPr>
        </p:nvGraphicFramePr>
        <p:xfrm>
          <a:off x="1027998" y="1549501"/>
          <a:ext cx="4311283" cy="2834634"/>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366">
            <a:extLst>
              <a:ext uri="{FF2B5EF4-FFF2-40B4-BE49-F238E27FC236}">
                <a16:creationId xmlns:a16="http://schemas.microsoft.com/office/drawing/2014/main" id="{21A56A24-EC55-77D2-1FB7-0BBEE729E4D3}"/>
              </a:ext>
            </a:extLst>
          </p:cNvPr>
          <p:cNvSpPr/>
          <p:nvPr/>
        </p:nvSpPr>
        <p:spPr>
          <a:xfrm>
            <a:off x="426864" y="8647901"/>
            <a:ext cx="5925954"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出典：法定報告「特定健診・特定保健指導実施結果総括表」（平成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20" name="正方形/長方形 366">
            <a:extLst>
              <a:ext uri="{FF2B5EF4-FFF2-40B4-BE49-F238E27FC236}">
                <a16:creationId xmlns:a16="http://schemas.microsoft.com/office/drawing/2014/main" id="{21A56A24-EC55-77D2-1FB7-0BBEE729E4D3}"/>
              </a:ext>
            </a:extLst>
          </p:cNvPr>
          <p:cNvSpPr/>
          <p:nvPr/>
        </p:nvSpPr>
        <p:spPr>
          <a:xfrm>
            <a:off x="396417" y="4453166"/>
            <a:ext cx="5925954"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出典：法定報告「特定健診・特定保健指導実施結果総括表」（平成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F1E6CB93-F25E-D459-A3AD-428CEE92080F}"/>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17</a:t>
            </a:fld>
            <a:endParaRPr lang="ja-JP" altLang="en-US">
              <a:solidFill>
                <a:prstClr val="black">
                  <a:tint val="75000"/>
                </a:prstClr>
              </a:solidFill>
            </a:endParaRPr>
          </a:p>
        </p:txBody>
      </p:sp>
      <p:graphicFrame>
        <p:nvGraphicFramePr>
          <p:cNvPr id="14" name="グラフ 13">
            <a:extLst>
              <a:ext uri="{FF2B5EF4-FFF2-40B4-BE49-F238E27FC236}">
                <a16:creationId xmlns:a16="http://schemas.microsoft.com/office/drawing/2014/main" id="{D3532F55-2DC4-4C53-AE11-1971A1485933}"/>
              </a:ext>
            </a:extLst>
          </p:cNvPr>
          <p:cNvGraphicFramePr>
            <a:graphicFrameLocks/>
          </p:cNvGraphicFramePr>
          <p:nvPr>
            <p:extLst>
              <p:ext uri="{D42A27DB-BD31-4B8C-83A1-F6EECF244321}">
                <p14:modId xmlns:p14="http://schemas.microsoft.com/office/powerpoint/2010/main" val="4270011332"/>
              </p:ext>
            </p:extLst>
          </p:nvPr>
        </p:nvGraphicFramePr>
        <p:xfrm>
          <a:off x="615678" y="5808112"/>
          <a:ext cx="5369486" cy="2704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72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3130018490"/>
              </p:ext>
            </p:extLst>
          </p:nvPr>
        </p:nvGraphicFramePr>
        <p:xfrm>
          <a:off x="3348372" y="5498152"/>
          <a:ext cx="2893810" cy="3209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グラフ 28"/>
          <p:cNvGraphicFramePr>
            <a:graphicFrameLocks/>
          </p:cNvGraphicFramePr>
          <p:nvPr>
            <p:extLst>
              <p:ext uri="{D42A27DB-BD31-4B8C-83A1-F6EECF244321}">
                <p14:modId xmlns:p14="http://schemas.microsoft.com/office/powerpoint/2010/main" val="112169439"/>
              </p:ext>
            </p:extLst>
          </p:nvPr>
        </p:nvGraphicFramePr>
        <p:xfrm>
          <a:off x="213396" y="5498152"/>
          <a:ext cx="3131347" cy="31647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9">
            <a:extLst>
              <a:ext uri="{FF2B5EF4-FFF2-40B4-BE49-F238E27FC236}">
                <a16:creationId xmlns:a16="http://schemas.microsoft.com/office/drawing/2014/main" id="{81AD20CC-53C2-4304-A3CD-D1B4F6D375E1}"/>
              </a:ext>
            </a:extLst>
          </p:cNvPr>
          <p:cNvGrpSpPr/>
          <p:nvPr/>
        </p:nvGrpSpPr>
        <p:grpSpPr>
          <a:xfrm>
            <a:off x="412926" y="522015"/>
            <a:ext cx="5788718" cy="1035114"/>
            <a:chOff x="6530368" y="4196896"/>
            <a:chExt cx="5187634" cy="1121375"/>
          </a:xfrm>
        </p:grpSpPr>
        <p:sp>
          <p:nvSpPr>
            <p:cNvPr id="3" name="Rectangle 59">
              <a:extLst>
                <a:ext uri="{FF2B5EF4-FFF2-40B4-BE49-F238E27FC236}">
                  <a16:creationId xmlns:a16="http://schemas.microsoft.com/office/drawing/2014/main" id="{4D8A41D5-DB39-45CE-ADE7-D51193C25C96}"/>
                </a:ext>
              </a:extLst>
            </p:cNvPr>
            <p:cNvSpPr/>
            <p:nvPr/>
          </p:nvSpPr>
          <p:spPr>
            <a:xfrm>
              <a:off x="6687940" y="4509716"/>
              <a:ext cx="5030062" cy="808555"/>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年間国保に加入している者の受診回数別構成をみると、全体では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21.5%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が毎年受診し、</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年間で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回受診者の割合が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を占めている。年齢が高いほど毎年受診者の割合は高くなっており、</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65-69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歳で約</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70-74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26</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％を占めている。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5" name="TextBox 61">
              <a:extLst>
                <a:ext uri="{FF2B5EF4-FFF2-40B4-BE49-F238E27FC236}">
                  <a16:creationId xmlns:a16="http://schemas.microsoft.com/office/drawing/2014/main" id="{C44F7FE5-B7D2-4F37-9C0C-9A58BDCE2793}"/>
                </a:ext>
              </a:extLst>
            </p:cNvPr>
            <p:cNvSpPr txBox="1"/>
            <p:nvPr/>
          </p:nvSpPr>
          <p:spPr>
            <a:xfrm>
              <a:off x="6530368" y="4196896"/>
              <a:ext cx="1806033"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　</a:t>
              </a:r>
              <a:r>
                <a:rPr lang="en-US" altLang="ja-JP" sz="1477" b="1" dirty="0">
                  <a:solidFill>
                    <a:prstClr val="black"/>
                  </a:solidFill>
                  <a:latin typeface="メイリオ" panose="020B0604030504040204" pitchFamily="50" charset="-128"/>
                  <a:ea typeface="メイリオ" panose="020B0604030504040204" pitchFamily="50" charset="-128"/>
                </a:rPr>
                <a:t>3</a:t>
              </a:r>
              <a:r>
                <a:rPr lang="ja-JP" altLang="en-US" sz="1477" b="1" dirty="0">
                  <a:solidFill>
                    <a:prstClr val="black"/>
                  </a:solidFill>
                  <a:latin typeface="メイリオ" panose="020B0604030504040204" pitchFamily="50" charset="-128"/>
                  <a:ea typeface="メイリオ" panose="020B0604030504040204" pitchFamily="50" charset="-128"/>
                </a:rPr>
                <a:t>年間連続受診割合</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6" name="Rectangle 12">
            <a:extLst>
              <a:ext uri="{FF2B5EF4-FFF2-40B4-BE49-F238E27FC236}">
                <a16:creationId xmlns:a16="http://schemas.microsoft.com/office/drawing/2014/main" id="{B0EB9CC4-592F-4AD0-8E7D-96C3C2384812}"/>
              </a:ext>
            </a:extLst>
          </p:cNvPr>
          <p:cNvSpPr/>
          <p:nvPr/>
        </p:nvSpPr>
        <p:spPr>
          <a:xfrm>
            <a:off x="511549" y="510589"/>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9" name="正方形/長方形 366">
            <a:extLst>
              <a:ext uri="{FF2B5EF4-FFF2-40B4-BE49-F238E27FC236}">
                <a16:creationId xmlns:a16="http://schemas.microsoft.com/office/drawing/2014/main" id="{21A56A24-EC55-77D2-1FB7-0BBEE729E4D3}"/>
              </a:ext>
            </a:extLst>
          </p:cNvPr>
          <p:cNvSpPr/>
          <p:nvPr/>
        </p:nvSpPr>
        <p:spPr>
          <a:xfrm>
            <a:off x="2870921" y="4341720"/>
            <a:ext cx="3517499"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独自解析特定健診結果（令和元年度～令和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pSp>
        <p:nvGrpSpPr>
          <p:cNvPr id="12" name="Group 20">
            <a:extLst>
              <a:ext uri="{FF2B5EF4-FFF2-40B4-BE49-F238E27FC236}">
                <a16:creationId xmlns:a16="http://schemas.microsoft.com/office/drawing/2014/main" id="{B1352FB6-8604-F885-6C7A-B75FFE1704AF}"/>
              </a:ext>
            </a:extLst>
          </p:cNvPr>
          <p:cNvGrpSpPr/>
          <p:nvPr/>
        </p:nvGrpSpPr>
        <p:grpSpPr>
          <a:xfrm>
            <a:off x="588752" y="4767302"/>
            <a:ext cx="5653430" cy="875564"/>
            <a:chOff x="6803897" y="2411713"/>
            <a:chExt cx="5176737" cy="948527"/>
          </a:xfrm>
        </p:grpSpPr>
        <p:sp>
          <p:nvSpPr>
            <p:cNvPr id="13" name="Rectangle 57">
              <a:extLst>
                <a:ext uri="{FF2B5EF4-FFF2-40B4-BE49-F238E27FC236}">
                  <a16:creationId xmlns:a16="http://schemas.microsoft.com/office/drawing/2014/main" id="{D049E899-7D91-27E5-DBA1-50D799702D91}"/>
                </a:ext>
              </a:extLst>
            </p:cNvPr>
            <p:cNvSpPr/>
            <p:nvPr/>
          </p:nvSpPr>
          <p:spPr>
            <a:xfrm>
              <a:off x="6803897" y="2750630"/>
              <a:ext cx="5176737" cy="572379"/>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メタボリックシンドロームの該当率は栃木県より低く、ほぼ横ばいで推移している。年齢別にみると年齢が高くなるほど該当率は高めとなっている。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4" name="TextBox 11">
              <a:extLst>
                <a:ext uri="{FF2B5EF4-FFF2-40B4-BE49-F238E27FC236}">
                  <a16:creationId xmlns:a16="http://schemas.microsoft.com/office/drawing/2014/main" id="{FE0B7B4C-B90B-974C-4CA2-435A85D7F71B}"/>
                </a:ext>
              </a:extLst>
            </p:cNvPr>
            <p:cNvSpPr txBox="1"/>
            <p:nvPr/>
          </p:nvSpPr>
          <p:spPr>
            <a:xfrm>
              <a:off x="6803897" y="2567662"/>
              <a:ext cx="169155" cy="792578"/>
            </a:xfrm>
            <a:prstGeom prst="rect">
              <a:avLst/>
            </a:prstGeom>
            <a:noFill/>
          </p:spPr>
          <p:txBody>
            <a:bodyPr wrap="none" rtlCol="0">
              <a:spAutoFit/>
            </a:bodyPr>
            <a:lstStyle/>
            <a:p>
              <a:endParaRPr lang="en-US" sz="4154" dirty="0">
                <a:solidFill>
                  <a:srgbClr val="ED7D31"/>
                </a:solidFill>
                <a:latin typeface="FontAwesome" pitchFamily="50" charset="0"/>
              </a:endParaRPr>
            </a:p>
          </p:txBody>
        </p:sp>
        <p:sp>
          <p:nvSpPr>
            <p:cNvPr id="15" name="TextBox 12">
              <a:extLst>
                <a:ext uri="{FF2B5EF4-FFF2-40B4-BE49-F238E27FC236}">
                  <a16:creationId xmlns:a16="http://schemas.microsoft.com/office/drawing/2014/main" id="{E68F9C5F-6B60-C0D3-1FDE-3DBA6C85DF85}"/>
                </a:ext>
              </a:extLst>
            </p:cNvPr>
            <p:cNvSpPr txBox="1"/>
            <p:nvPr/>
          </p:nvSpPr>
          <p:spPr>
            <a:xfrm>
              <a:off x="6823234" y="2411713"/>
              <a:ext cx="4499220" cy="346275"/>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メタボリックシンドローム（内臓脂肪症候群）の該当率</a:t>
              </a:r>
              <a:endParaRPr lang="en-US" sz="1477" b="1" dirty="0">
                <a:solidFill>
                  <a:prstClr val="black"/>
                </a:solidFill>
                <a:latin typeface="メイリオ" panose="020B0604030504040204" pitchFamily="50" charset="-128"/>
                <a:ea typeface="メイリオ" panose="020B0604030504040204" pitchFamily="50" charset="-128"/>
              </a:endParaRPr>
            </a:p>
          </p:txBody>
        </p:sp>
      </p:grpSp>
      <p:graphicFrame>
        <p:nvGraphicFramePr>
          <p:cNvPr id="23" name="グラフ 22">
            <a:extLst>
              <a:ext uri="{FF2B5EF4-FFF2-40B4-BE49-F238E27FC236}">
                <a16:creationId xmlns:a16="http://schemas.microsoft.com/office/drawing/2014/main" id="{00000000-0008-0000-0100-00001B000000}"/>
              </a:ext>
            </a:extLst>
          </p:cNvPr>
          <p:cNvGraphicFramePr>
            <a:graphicFrameLocks/>
          </p:cNvGraphicFramePr>
          <p:nvPr>
            <p:extLst>
              <p:ext uri="{D42A27DB-BD31-4B8C-83A1-F6EECF244321}">
                <p14:modId xmlns:p14="http://schemas.microsoft.com/office/powerpoint/2010/main" val="1363538811"/>
              </p:ext>
            </p:extLst>
          </p:nvPr>
        </p:nvGraphicFramePr>
        <p:xfrm>
          <a:off x="6858000" y="1611051"/>
          <a:ext cx="5581747" cy="2659398"/>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a:extLst>
              <a:ext uri="{FF2B5EF4-FFF2-40B4-BE49-F238E27FC236}">
                <a16:creationId xmlns:a16="http://schemas.microsoft.com/office/drawing/2014/main" id="{233762A6-E1C6-21AC-8DC2-C7B1A9A5AABE}"/>
              </a:ext>
            </a:extLst>
          </p:cNvPr>
          <p:cNvSpPr>
            <a:spLocks noGrp="1"/>
          </p:cNvSpPr>
          <p:nvPr>
            <p:ph type="sldNum" sz="quarter" idx="12"/>
          </p:nvPr>
        </p:nvSpPr>
        <p:spPr>
          <a:xfrm>
            <a:off x="2716839" y="8762925"/>
            <a:ext cx="1543050" cy="486834"/>
          </a:xfrm>
        </p:spPr>
        <p:txBody>
          <a:bodyPr/>
          <a:lstStyle/>
          <a:p>
            <a:fld id="{22D086F1-D5EC-495E-9CD9-BD56A1569FD5}" type="slidenum">
              <a:rPr lang="ja-JP" altLang="en-US" smtClean="0">
                <a:solidFill>
                  <a:prstClr val="black">
                    <a:tint val="75000"/>
                  </a:prstClr>
                </a:solidFill>
              </a:rPr>
              <a:pPr/>
              <a:t>18</a:t>
            </a:fld>
            <a:endParaRPr lang="ja-JP" altLang="en-US" dirty="0">
              <a:solidFill>
                <a:prstClr val="black">
                  <a:tint val="75000"/>
                </a:prstClr>
              </a:solidFill>
            </a:endParaRPr>
          </a:p>
        </p:txBody>
      </p:sp>
      <p:sp>
        <p:nvSpPr>
          <p:cNvPr id="10" name="Rectangle 11">
            <a:extLst>
              <a:ext uri="{FF2B5EF4-FFF2-40B4-BE49-F238E27FC236}">
                <a16:creationId xmlns:a16="http://schemas.microsoft.com/office/drawing/2014/main" id="{EA38E9BD-C12C-48B9-B2A8-972D63EC4056}"/>
              </a:ext>
            </a:extLst>
          </p:cNvPr>
          <p:cNvSpPr/>
          <p:nvPr/>
        </p:nvSpPr>
        <p:spPr>
          <a:xfrm>
            <a:off x="531608" y="4750311"/>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7" name="正方形/長方形 366">
            <a:extLst>
              <a:ext uri="{FF2B5EF4-FFF2-40B4-BE49-F238E27FC236}">
                <a16:creationId xmlns:a16="http://schemas.microsoft.com/office/drawing/2014/main" id="{4805BAD6-6726-4DD1-0F48-97119C01F12B}"/>
              </a:ext>
            </a:extLst>
          </p:cNvPr>
          <p:cNvSpPr/>
          <p:nvPr/>
        </p:nvSpPr>
        <p:spPr>
          <a:xfrm>
            <a:off x="2909528" y="8598321"/>
            <a:ext cx="3517499"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法定報告データ（令和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aphicFrame>
        <p:nvGraphicFramePr>
          <p:cNvPr id="11" name="グラフ 10">
            <a:extLst>
              <a:ext uri="{FF2B5EF4-FFF2-40B4-BE49-F238E27FC236}">
                <a16:creationId xmlns:a16="http://schemas.microsoft.com/office/drawing/2014/main" id="{C271DD26-0F2C-7F88-E702-5C06F0E5AA4C}"/>
              </a:ext>
            </a:extLst>
          </p:cNvPr>
          <p:cNvGraphicFramePr>
            <a:graphicFrameLocks/>
          </p:cNvGraphicFramePr>
          <p:nvPr>
            <p:extLst>
              <p:ext uri="{D42A27DB-BD31-4B8C-83A1-F6EECF244321}">
                <p14:modId xmlns:p14="http://schemas.microsoft.com/office/powerpoint/2010/main" val="885776858"/>
              </p:ext>
            </p:extLst>
          </p:nvPr>
        </p:nvGraphicFramePr>
        <p:xfrm>
          <a:off x="637922" y="1608498"/>
          <a:ext cx="5563723" cy="26995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3275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7F90-3E62-4148-BDCE-59DC656A6A1F}"/>
              </a:ext>
            </a:extLst>
          </p:cNvPr>
          <p:cNvSpPr/>
          <p:nvPr/>
        </p:nvSpPr>
        <p:spPr>
          <a:xfrm>
            <a:off x="547325" y="110551"/>
            <a:ext cx="697627" cy="400110"/>
          </a:xfrm>
          <a:prstGeom prst="rect">
            <a:avLst/>
          </a:prstGeom>
        </p:spPr>
        <p:txBody>
          <a:bodyPr wrap="none">
            <a:spAutoFit/>
          </a:bodyPr>
          <a:lstStyle/>
          <a:p>
            <a:r>
              <a:rPr lang="ja-JP" altLang="en-US" sz="2000" b="1" dirty="0">
                <a:solidFill>
                  <a:sysClr val="windowText" lastClr="000000"/>
                </a:solidFill>
                <a:latin typeface="メイリオ" panose="020B0604030504040204" pitchFamily="50" charset="-128"/>
                <a:ea typeface="メイリオ" panose="020B0604030504040204" pitchFamily="50" charset="-128"/>
              </a:rPr>
              <a:t>目次</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sp>
        <p:nvSpPr>
          <p:cNvPr id="5" name="Rectangle 38">
            <a:extLst>
              <a:ext uri="{FF2B5EF4-FFF2-40B4-BE49-F238E27FC236}">
                <a16:creationId xmlns:a16="http://schemas.microsoft.com/office/drawing/2014/main" id="{4D2A17B6-13FB-4066-93AD-E8305468EBC7}"/>
              </a:ext>
            </a:extLst>
          </p:cNvPr>
          <p:cNvSpPr/>
          <p:nvPr/>
        </p:nvSpPr>
        <p:spPr>
          <a:xfrm>
            <a:off x="547325" y="677272"/>
            <a:ext cx="6046906" cy="7923323"/>
          </a:xfrm>
          <a:prstGeom prst="rect">
            <a:avLst/>
          </a:prstGeom>
        </p:spPr>
        <p:txBody>
          <a:bodyPr wrap="square">
            <a:spAutoFit/>
          </a:bodyPr>
          <a:lstStyle/>
          <a:p>
            <a:pPr marL="4929188" indent="-4929188">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第</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章　基本的事項</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計画策定の背景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 3</a:t>
            </a:r>
            <a:endPar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計画策定の趣旨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 3</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目的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____________________________________________________________ 3</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計画の位置づけ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 4</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計画期間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_________________________________________________________ 4</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実施体制･関係者連携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データ分析期間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 4 </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第</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章　現状の整理　</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保険者の特性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 6</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健康・医療情報等の分析・分析結果に基づく健康課題の抽出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 8</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標準化死亡比・平均自立期間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 8</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医療費の分析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___________________________________________________11 </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3)</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特定健康診査・特定保健指導等の健診データ（質問票を含む）の分析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___________17</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重症化予防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_____________________________________________________24</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レセプト・健診データ等を組み合わせた分析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_____________________________26</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6)</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介護費等関係の分析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______________________________________________27</a:t>
            </a:r>
          </a:p>
          <a:p>
            <a:pPr>
              <a:lnSpc>
                <a:spcPts val="1846"/>
              </a:lnSpc>
            </a:pPr>
            <a:r>
              <a:rPr lang="ja-JP" altLang="en-US" sz="1050" dirty="0">
                <a:solidFill>
                  <a:sysClr val="windowText" lastClr="000000"/>
                </a:solidFill>
                <a:highlight>
                  <a:srgbClr val="FFFF00"/>
                </a:highlight>
                <a:latin typeface="メイリオ" panose="020B0604030504040204" pitchFamily="50" charset="-128"/>
                <a:ea typeface="メイリオ" panose="020B0604030504040204" pitchFamily="50" charset="-128"/>
                <a:cs typeface="Lato" panose="020F0502020204030203" pitchFamily="34" charset="0"/>
              </a:rPr>
              <a:t>　　</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第</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章　前期計画の評価と課題</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データ分析から見た現状と課題のまとめ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__________________________________29</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前計画の評価と課題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________________________________________________30</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保険者の健康課題　（被保険者の健康に関する課題）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________________________31</a:t>
            </a:r>
          </a:p>
          <a:p>
            <a:pPr>
              <a:lnSpc>
                <a:spcPts val="1846"/>
              </a:lnSpc>
            </a:pP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第</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章　計画全体の整理</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データヘルス計画全体の目標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__________________________________________32</a:t>
            </a:r>
          </a:p>
          <a:p>
            <a:pPr>
              <a:lnSpc>
                <a:spcPts val="1846"/>
              </a:lnSpc>
            </a:pP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2.</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個別の保健事業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____________________________________________________33</a:t>
            </a:r>
          </a:p>
          <a:p>
            <a:pPr>
              <a:lnSpc>
                <a:spcPts val="1846"/>
              </a:lnSpc>
            </a:pP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第</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章　健康課題を解決するための個別の保健事業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______________________________34</a:t>
            </a:r>
          </a:p>
          <a:p>
            <a:pPr>
              <a:lnSpc>
                <a:spcPts val="1846"/>
              </a:lnSpc>
            </a:pP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第</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6</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章　特定健康診査等実施計画</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対象者数等の推計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__________________________________________________48</a:t>
            </a:r>
          </a:p>
          <a:p>
            <a:pPr>
              <a:lnSpc>
                <a:spcPts val="1846"/>
              </a:lnSpc>
            </a:pP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特定健康診査の実施方法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_____________________________________________50</a:t>
            </a:r>
          </a:p>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特定保健指導の実施方法　 </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_____________________________________________52</a:t>
            </a:r>
          </a:p>
        </p:txBody>
      </p:sp>
      <p:cxnSp>
        <p:nvCxnSpPr>
          <p:cNvPr id="22" name="Straight Connector 19">
            <a:extLst>
              <a:ext uri="{FF2B5EF4-FFF2-40B4-BE49-F238E27FC236}">
                <a16:creationId xmlns:a16="http://schemas.microsoft.com/office/drawing/2014/main" id="{752902D8-8A9A-41C7-B339-9A164624FC20}"/>
              </a:ext>
            </a:extLst>
          </p:cNvPr>
          <p:cNvCxnSpPr>
            <a:cxnSpLocks/>
          </p:cNvCxnSpPr>
          <p:nvPr/>
        </p:nvCxnSpPr>
        <p:spPr>
          <a:xfrm>
            <a:off x="308702" y="600906"/>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718C0B9F-8289-C33D-CB0B-13AE18D77BF3}"/>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1</a:t>
            </a:fld>
            <a:endParaRPr lang="ja-JP" altLang="en-US">
              <a:solidFill>
                <a:prstClr val="black">
                  <a:tint val="75000"/>
                </a:prstClr>
              </a:solidFill>
            </a:endParaRPr>
          </a:p>
        </p:txBody>
      </p:sp>
    </p:spTree>
    <p:extLst>
      <p:ext uri="{BB962C8B-B14F-4D97-AF65-F5344CB8AC3E}">
        <p14:creationId xmlns:p14="http://schemas.microsoft.com/office/powerpoint/2010/main" val="294034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81AD20CC-53C2-4304-A3CD-D1B4F6D375E1}"/>
              </a:ext>
            </a:extLst>
          </p:cNvPr>
          <p:cNvGrpSpPr/>
          <p:nvPr/>
        </p:nvGrpSpPr>
        <p:grpSpPr>
          <a:xfrm>
            <a:off x="394531" y="561325"/>
            <a:ext cx="5849323" cy="828536"/>
            <a:chOff x="6512382" y="4232834"/>
            <a:chExt cx="5241947" cy="897581"/>
          </a:xfrm>
        </p:grpSpPr>
        <p:sp>
          <p:nvSpPr>
            <p:cNvPr id="3" name="Rectangle 59">
              <a:extLst>
                <a:ext uri="{FF2B5EF4-FFF2-40B4-BE49-F238E27FC236}">
                  <a16:creationId xmlns:a16="http://schemas.microsoft.com/office/drawing/2014/main" id="{4D8A41D5-DB39-45CE-ADE7-D51193C25C96}"/>
                </a:ext>
              </a:extLst>
            </p:cNvPr>
            <p:cNvSpPr/>
            <p:nvPr/>
          </p:nvSpPr>
          <p:spPr>
            <a:xfrm>
              <a:off x="6687940" y="4558036"/>
              <a:ext cx="5066389" cy="572379"/>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メタボリックシンドローム予備群の該当率は栃木県より高く、ほぼ横ばいで推移している。年齢別にみると</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45-49</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歳が最も多い。</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5" name="TextBox 61">
              <a:extLst>
                <a:ext uri="{FF2B5EF4-FFF2-40B4-BE49-F238E27FC236}">
                  <a16:creationId xmlns:a16="http://schemas.microsoft.com/office/drawing/2014/main" id="{C44F7FE5-B7D2-4F37-9C0C-9A58BDCE2793}"/>
                </a:ext>
              </a:extLst>
            </p:cNvPr>
            <p:cNvSpPr txBox="1"/>
            <p:nvPr/>
          </p:nvSpPr>
          <p:spPr>
            <a:xfrm>
              <a:off x="6512382" y="4232834"/>
              <a:ext cx="5081372"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　メタボリックシンドローム（内臓脂肪症候群）予備群の該当率</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6" name="Rectangle 12">
            <a:extLst>
              <a:ext uri="{FF2B5EF4-FFF2-40B4-BE49-F238E27FC236}">
                <a16:creationId xmlns:a16="http://schemas.microsoft.com/office/drawing/2014/main" id="{B0EB9CC4-592F-4AD0-8E7D-96C3C2384812}"/>
              </a:ext>
            </a:extLst>
          </p:cNvPr>
          <p:cNvSpPr/>
          <p:nvPr/>
        </p:nvSpPr>
        <p:spPr>
          <a:xfrm>
            <a:off x="513223" y="516720"/>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9" name="正方形/長方形 366">
            <a:extLst>
              <a:ext uri="{FF2B5EF4-FFF2-40B4-BE49-F238E27FC236}">
                <a16:creationId xmlns:a16="http://schemas.microsoft.com/office/drawing/2014/main" id="{21A56A24-EC55-77D2-1FB7-0BBEE729E4D3}"/>
              </a:ext>
            </a:extLst>
          </p:cNvPr>
          <p:cNvSpPr/>
          <p:nvPr/>
        </p:nvSpPr>
        <p:spPr>
          <a:xfrm>
            <a:off x="2882415" y="4347851"/>
            <a:ext cx="3517499"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法定報告データ（令和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233762A6-E1C6-21AC-8DC2-C7B1A9A5AABE}"/>
              </a:ext>
            </a:extLst>
          </p:cNvPr>
          <p:cNvSpPr>
            <a:spLocks noGrp="1"/>
          </p:cNvSpPr>
          <p:nvPr>
            <p:ph type="sldNum" sz="quarter" idx="12"/>
          </p:nvPr>
        </p:nvSpPr>
        <p:spPr>
          <a:xfrm>
            <a:off x="2734652" y="8745840"/>
            <a:ext cx="1543050" cy="486834"/>
          </a:xfrm>
        </p:spPr>
        <p:txBody>
          <a:bodyPr/>
          <a:lstStyle/>
          <a:p>
            <a:fld id="{22D086F1-D5EC-495E-9CD9-BD56A1569FD5}" type="slidenum">
              <a:rPr lang="ja-JP" altLang="en-US" smtClean="0">
                <a:solidFill>
                  <a:prstClr val="black">
                    <a:tint val="75000"/>
                  </a:prstClr>
                </a:solidFill>
              </a:rPr>
              <a:pPr/>
              <a:t>19</a:t>
            </a:fld>
            <a:endParaRPr lang="ja-JP" altLang="en-US" dirty="0">
              <a:solidFill>
                <a:prstClr val="black">
                  <a:tint val="75000"/>
                </a:prstClr>
              </a:solidFill>
            </a:endParaRPr>
          </a:p>
        </p:txBody>
      </p:sp>
      <p:graphicFrame>
        <p:nvGraphicFramePr>
          <p:cNvPr id="18" name="グラフ 17"/>
          <p:cNvGraphicFramePr>
            <a:graphicFrameLocks/>
          </p:cNvGraphicFramePr>
          <p:nvPr>
            <p:extLst>
              <p:ext uri="{D42A27DB-BD31-4B8C-83A1-F6EECF244321}">
                <p14:modId xmlns:p14="http://schemas.microsoft.com/office/powerpoint/2010/main" val="2189598752"/>
              </p:ext>
            </p:extLst>
          </p:nvPr>
        </p:nvGraphicFramePr>
        <p:xfrm>
          <a:off x="614252" y="1319987"/>
          <a:ext cx="2631902" cy="2963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0000000-0008-0000-0300-00000F000000}"/>
              </a:ext>
            </a:extLst>
          </p:cNvPr>
          <p:cNvGraphicFramePr>
            <a:graphicFrameLocks/>
          </p:cNvGraphicFramePr>
          <p:nvPr>
            <p:extLst>
              <p:ext uri="{D42A27DB-BD31-4B8C-83A1-F6EECF244321}">
                <p14:modId xmlns:p14="http://schemas.microsoft.com/office/powerpoint/2010/main" val="407979678"/>
              </p:ext>
            </p:extLst>
          </p:nvPr>
        </p:nvGraphicFramePr>
        <p:xfrm>
          <a:off x="3154641" y="1300534"/>
          <a:ext cx="3207903" cy="3045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0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579220" y="580506"/>
            <a:ext cx="5548144" cy="817276"/>
            <a:chOff x="6853853" y="2505769"/>
            <a:chExt cx="4560882" cy="885382"/>
          </a:xfrm>
        </p:grpSpPr>
        <p:sp>
          <p:nvSpPr>
            <p:cNvPr id="7" name="Rectangle 57">
              <a:extLst>
                <a:ext uri="{FF2B5EF4-FFF2-40B4-BE49-F238E27FC236}">
                  <a16:creationId xmlns:a16="http://schemas.microsoft.com/office/drawing/2014/main" id="{EEE34259-C7FC-44A5-ACF9-67BBFF28CAB5}"/>
                </a:ext>
              </a:extLst>
            </p:cNvPr>
            <p:cNvSpPr/>
            <p:nvPr/>
          </p:nvSpPr>
          <p:spPr>
            <a:xfrm>
              <a:off x="6853853" y="2818772"/>
              <a:ext cx="4560882" cy="572379"/>
            </a:xfrm>
            <a:prstGeom prst="rect">
              <a:avLst/>
            </a:prstGeom>
          </p:spPr>
          <p:txBody>
            <a:bodyPr wrap="square">
              <a:spAutoFit/>
            </a:bodyPr>
            <a:lstStyle/>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特定保健指導実施率は令和</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年度に</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23.2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％まで低下したが、令和</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年度は</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54.6</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％まで上昇し、全国や栃木県よりもかなり高い状況である。</a:t>
              </a:r>
              <a:endParaRPr lang="en-US" sz="1015"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853853" y="2505769"/>
              <a:ext cx="1876045" cy="346276"/>
            </a:xfrm>
            <a:prstGeom prst="rect">
              <a:avLst/>
            </a:prstGeom>
            <a:noFill/>
          </p:spPr>
          <p:txBody>
            <a:bodyPr wrap="squar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特定保健指導実施率　</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24" name="Rectangle 11">
            <a:extLst>
              <a:ext uri="{FF2B5EF4-FFF2-40B4-BE49-F238E27FC236}">
                <a16:creationId xmlns:a16="http://schemas.microsoft.com/office/drawing/2014/main" id="{EA38E9BD-C12C-48B9-B2A8-972D63EC4056}"/>
              </a:ext>
            </a:extLst>
          </p:cNvPr>
          <p:cNvSpPr/>
          <p:nvPr/>
        </p:nvSpPr>
        <p:spPr>
          <a:xfrm>
            <a:off x="502015" y="525186"/>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7" name="正方形/長方形 366">
            <a:extLst>
              <a:ext uri="{FF2B5EF4-FFF2-40B4-BE49-F238E27FC236}">
                <a16:creationId xmlns:a16="http://schemas.microsoft.com/office/drawing/2014/main" id="{21A56A24-EC55-77D2-1FB7-0BBEE729E4D3}"/>
              </a:ext>
            </a:extLst>
          </p:cNvPr>
          <p:cNvSpPr/>
          <p:nvPr/>
        </p:nvSpPr>
        <p:spPr>
          <a:xfrm>
            <a:off x="912295" y="4343967"/>
            <a:ext cx="5493182"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出典：法定報告「特定健診・特定保健指導実施結果総括表」（平成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pSp>
        <p:nvGrpSpPr>
          <p:cNvPr id="5" name="Group 20">
            <a:extLst>
              <a:ext uri="{FF2B5EF4-FFF2-40B4-BE49-F238E27FC236}">
                <a16:creationId xmlns:a16="http://schemas.microsoft.com/office/drawing/2014/main" id="{038EA00F-4BED-F4A8-1C64-F295FC9BFEA3}"/>
              </a:ext>
            </a:extLst>
          </p:cNvPr>
          <p:cNvGrpSpPr/>
          <p:nvPr/>
        </p:nvGrpSpPr>
        <p:grpSpPr>
          <a:xfrm>
            <a:off x="543199" y="4799323"/>
            <a:ext cx="5584164" cy="1053538"/>
            <a:chOff x="6847812" y="2508109"/>
            <a:chExt cx="4590492" cy="1141332"/>
          </a:xfrm>
        </p:grpSpPr>
        <p:sp>
          <p:nvSpPr>
            <p:cNvPr id="8" name="Rectangle 57">
              <a:extLst>
                <a:ext uri="{FF2B5EF4-FFF2-40B4-BE49-F238E27FC236}">
                  <a16:creationId xmlns:a16="http://schemas.microsoft.com/office/drawing/2014/main" id="{C6E17F16-B47C-B4CC-800C-0016B6C9E002}"/>
                </a:ext>
              </a:extLst>
            </p:cNvPr>
            <p:cNvSpPr/>
            <p:nvPr/>
          </p:nvSpPr>
          <p:spPr>
            <a:xfrm>
              <a:off x="6888993" y="2840887"/>
              <a:ext cx="4549311" cy="808554"/>
            </a:xfrm>
            <a:prstGeom prst="rect">
              <a:avLst/>
            </a:prstGeom>
          </p:spPr>
          <p:txBody>
            <a:bodyPr wrap="square">
              <a:spAutoFit/>
            </a:bodyPr>
            <a:lstStyle/>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積極的支援は令和２年度に</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8.7</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％まで低下したが、令和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年度には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40.4</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％に増加し脱落者は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6.4%</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を占めた。動機付け支援も令和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年度に</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26.5</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％まで低下したが、令和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年度には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53.6</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％に増加し、脱落者は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2.7</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％にとどまった。</a:t>
              </a:r>
              <a:endParaRPr 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2" name="TextBox 11">
              <a:extLst>
                <a:ext uri="{FF2B5EF4-FFF2-40B4-BE49-F238E27FC236}">
                  <a16:creationId xmlns:a16="http://schemas.microsoft.com/office/drawing/2014/main" id="{34CF7FE0-4CCA-AC85-DDF3-099C7312CC8B}"/>
                </a:ext>
              </a:extLst>
            </p:cNvPr>
            <p:cNvSpPr txBox="1"/>
            <p:nvPr/>
          </p:nvSpPr>
          <p:spPr>
            <a:xfrm>
              <a:off x="6847812" y="2567662"/>
              <a:ext cx="151859" cy="792578"/>
            </a:xfrm>
            <a:prstGeom prst="rect">
              <a:avLst/>
            </a:prstGeom>
            <a:noFill/>
          </p:spPr>
          <p:txBody>
            <a:bodyPr wrap="none" rtlCol="0">
              <a:spAutoFit/>
            </a:bodyPr>
            <a:lstStyle/>
            <a:p>
              <a:endParaRPr lang="en-US" sz="4154" dirty="0">
                <a:solidFill>
                  <a:srgbClr val="ED7D31"/>
                </a:solidFill>
                <a:latin typeface="メイリオ" panose="020B0604030504040204" pitchFamily="50" charset="-128"/>
                <a:ea typeface="メイリオ" panose="020B0604030504040204" pitchFamily="50" charset="-128"/>
              </a:endParaRPr>
            </a:p>
          </p:txBody>
        </p:sp>
        <p:sp>
          <p:nvSpPr>
            <p:cNvPr id="14" name="TextBox 12">
              <a:extLst>
                <a:ext uri="{FF2B5EF4-FFF2-40B4-BE49-F238E27FC236}">
                  <a16:creationId xmlns:a16="http://schemas.microsoft.com/office/drawing/2014/main" id="{337F0519-D633-CF8E-60F0-BB1409D41410}"/>
                </a:ext>
              </a:extLst>
            </p:cNvPr>
            <p:cNvSpPr txBox="1"/>
            <p:nvPr/>
          </p:nvSpPr>
          <p:spPr>
            <a:xfrm>
              <a:off x="6877258" y="2508109"/>
              <a:ext cx="3417207" cy="346275"/>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特定保健指導　積極的と動機付け支援別推移　</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15" name="Rectangle 11">
            <a:extLst>
              <a:ext uri="{FF2B5EF4-FFF2-40B4-BE49-F238E27FC236}">
                <a16:creationId xmlns:a16="http://schemas.microsoft.com/office/drawing/2014/main" id="{60ADD61D-035B-05A8-AAF0-E3A3C77C1A13}"/>
              </a:ext>
            </a:extLst>
          </p:cNvPr>
          <p:cNvSpPr/>
          <p:nvPr/>
        </p:nvSpPr>
        <p:spPr>
          <a:xfrm>
            <a:off x="506795" y="4741843"/>
            <a:ext cx="5740888"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8" name="正方形/長方形 366">
            <a:extLst>
              <a:ext uri="{FF2B5EF4-FFF2-40B4-BE49-F238E27FC236}">
                <a16:creationId xmlns:a16="http://schemas.microsoft.com/office/drawing/2014/main" id="{0C5ED043-1CD6-DBF7-5735-7CF68234A74D}"/>
              </a:ext>
            </a:extLst>
          </p:cNvPr>
          <p:cNvSpPr/>
          <p:nvPr/>
        </p:nvSpPr>
        <p:spPr>
          <a:xfrm>
            <a:off x="477403" y="8599992"/>
            <a:ext cx="5925954"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出典：法定報告「特定健診・特定保健指導実施結果総括表」（平成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aphicFrame>
        <p:nvGraphicFramePr>
          <p:cNvPr id="30" name="グラフ 29">
            <a:extLst>
              <a:ext uri="{FF2B5EF4-FFF2-40B4-BE49-F238E27FC236}">
                <a16:creationId xmlns:a16="http://schemas.microsoft.com/office/drawing/2014/main" id="{E1286EE3-EB3F-F968-6D75-85B817CBCD93}"/>
              </a:ext>
            </a:extLst>
          </p:cNvPr>
          <p:cNvGraphicFramePr>
            <a:graphicFrameLocks/>
          </p:cNvGraphicFramePr>
          <p:nvPr>
            <p:extLst>
              <p:ext uri="{D42A27DB-BD31-4B8C-83A1-F6EECF244321}">
                <p14:modId xmlns:p14="http://schemas.microsoft.com/office/powerpoint/2010/main" val="2223436595"/>
              </p:ext>
            </p:extLst>
          </p:nvPr>
        </p:nvGraphicFramePr>
        <p:xfrm>
          <a:off x="643770" y="5794831"/>
          <a:ext cx="263236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グラフ 30">
            <a:extLst>
              <a:ext uri="{FF2B5EF4-FFF2-40B4-BE49-F238E27FC236}">
                <a16:creationId xmlns:a16="http://schemas.microsoft.com/office/drawing/2014/main" id="{D6979212-6C39-7DB6-3A85-3B82AFBF245D}"/>
              </a:ext>
            </a:extLst>
          </p:cNvPr>
          <p:cNvGraphicFramePr>
            <a:graphicFrameLocks/>
          </p:cNvGraphicFramePr>
          <p:nvPr>
            <p:extLst>
              <p:ext uri="{D42A27DB-BD31-4B8C-83A1-F6EECF244321}">
                <p14:modId xmlns:p14="http://schemas.microsoft.com/office/powerpoint/2010/main" val="2221793369"/>
              </p:ext>
            </p:extLst>
          </p:nvPr>
        </p:nvGraphicFramePr>
        <p:xfrm>
          <a:off x="3293452" y="5794832"/>
          <a:ext cx="263236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5E02BE36-5751-EDBF-D278-F45C18577BCC}"/>
              </a:ext>
            </a:extLst>
          </p:cNvPr>
          <p:cNvSpPr>
            <a:spLocks noGrp="1"/>
          </p:cNvSpPr>
          <p:nvPr>
            <p:ph type="sldNum" sz="quarter" idx="12"/>
          </p:nvPr>
        </p:nvSpPr>
        <p:spPr>
          <a:xfrm>
            <a:off x="2657475" y="8765091"/>
            <a:ext cx="1543050" cy="486834"/>
          </a:xfrm>
        </p:spPr>
        <p:txBody>
          <a:bodyPr/>
          <a:lstStyle/>
          <a:p>
            <a:fld id="{22D086F1-D5EC-495E-9CD9-BD56A1569FD5}" type="slidenum">
              <a:rPr lang="ja-JP" altLang="en-US" smtClean="0">
                <a:solidFill>
                  <a:prstClr val="black">
                    <a:tint val="75000"/>
                  </a:prstClr>
                </a:solidFill>
              </a:rPr>
              <a:pPr/>
              <a:t>20</a:t>
            </a:fld>
            <a:endParaRPr lang="ja-JP" altLang="en-US" dirty="0">
              <a:solidFill>
                <a:prstClr val="black">
                  <a:tint val="75000"/>
                </a:prstClr>
              </a:solidFill>
            </a:endParaRPr>
          </a:p>
        </p:txBody>
      </p:sp>
      <p:graphicFrame>
        <p:nvGraphicFramePr>
          <p:cNvPr id="10" name="グラフ 9">
            <a:extLst>
              <a:ext uri="{FF2B5EF4-FFF2-40B4-BE49-F238E27FC236}">
                <a16:creationId xmlns:a16="http://schemas.microsoft.com/office/drawing/2014/main" id="{1F39F988-AF57-44D1-8E09-C3327540970A}"/>
              </a:ext>
            </a:extLst>
          </p:cNvPr>
          <p:cNvGraphicFramePr>
            <a:graphicFrameLocks/>
          </p:cNvGraphicFramePr>
          <p:nvPr>
            <p:extLst>
              <p:ext uri="{D42A27DB-BD31-4B8C-83A1-F6EECF244321}">
                <p14:modId xmlns:p14="http://schemas.microsoft.com/office/powerpoint/2010/main" val="1484217338"/>
              </p:ext>
            </p:extLst>
          </p:nvPr>
        </p:nvGraphicFramePr>
        <p:xfrm>
          <a:off x="711009" y="1370031"/>
          <a:ext cx="5130249" cy="2751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569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a:extLst>
              <a:ext uri="{FF2B5EF4-FFF2-40B4-BE49-F238E27FC236}">
                <a16:creationId xmlns:a16="http://schemas.microsoft.com/office/drawing/2014/main" id="{81AD20CC-53C2-4304-A3CD-D1B4F6D375E1}"/>
              </a:ext>
            </a:extLst>
          </p:cNvPr>
          <p:cNvGrpSpPr/>
          <p:nvPr/>
        </p:nvGrpSpPr>
        <p:grpSpPr>
          <a:xfrm>
            <a:off x="567189" y="585492"/>
            <a:ext cx="5500809" cy="837667"/>
            <a:chOff x="6677168" y="4253214"/>
            <a:chExt cx="4925346" cy="907472"/>
          </a:xfrm>
        </p:grpSpPr>
        <p:sp>
          <p:nvSpPr>
            <p:cNvPr id="17" name="Rectangle 59">
              <a:extLst>
                <a:ext uri="{FF2B5EF4-FFF2-40B4-BE49-F238E27FC236}">
                  <a16:creationId xmlns:a16="http://schemas.microsoft.com/office/drawing/2014/main" id="{4D8A41D5-DB39-45CE-ADE7-D51193C25C96}"/>
                </a:ext>
              </a:extLst>
            </p:cNvPr>
            <p:cNvSpPr/>
            <p:nvPr/>
          </p:nvSpPr>
          <p:spPr>
            <a:xfrm>
              <a:off x="6693313" y="4604840"/>
              <a:ext cx="4909201" cy="555846"/>
            </a:xfrm>
            <a:prstGeom prst="rect">
              <a:avLst/>
            </a:prstGeom>
          </p:spPr>
          <p:txBody>
            <a:bodyPr wrap="square">
              <a:spAutoFit/>
            </a:bodyPr>
            <a:lstStyle/>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特定保健指導の実施率を男女別にみるとほとんど差がみられない。令和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年度は実施率が最も低いが、男性の実施率の方が高く、令和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年度も実施率は男性の方が高かった。</a:t>
              </a:r>
              <a:endPar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8" name="TextBox 60">
              <a:extLst>
                <a:ext uri="{FF2B5EF4-FFF2-40B4-BE49-F238E27FC236}">
                  <a16:creationId xmlns:a16="http://schemas.microsoft.com/office/drawing/2014/main" id="{8A664D50-BE51-4928-9294-81A0746687D5}"/>
                </a:ext>
              </a:extLst>
            </p:cNvPr>
            <p:cNvSpPr txBox="1"/>
            <p:nvPr/>
          </p:nvSpPr>
          <p:spPr>
            <a:xfrm>
              <a:off x="6677168" y="4319622"/>
              <a:ext cx="165405" cy="792580"/>
            </a:xfrm>
            <a:prstGeom prst="rect">
              <a:avLst/>
            </a:prstGeom>
            <a:noFill/>
          </p:spPr>
          <p:txBody>
            <a:bodyPr wrap="none" rtlCol="0">
              <a:spAutoFit/>
            </a:bodyPr>
            <a:lstStyle/>
            <a:p>
              <a:endParaRPr lang="en-US" sz="4154" dirty="0">
                <a:solidFill>
                  <a:srgbClr val="A5A5A5"/>
                </a:solidFill>
                <a:latin typeface="メイリオ" panose="020B0604030504040204" pitchFamily="50" charset="-128"/>
                <a:ea typeface="メイリオ" panose="020B0604030504040204" pitchFamily="50" charset="-128"/>
              </a:endParaRPr>
            </a:p>
          </p:txBody>
        </p:sp>
        <p:sp>
          <p:nvSpPr>
            <p:cNvPr id="19" name="TextBox 61">
              <a:extLst>
                <a:ext uri="{FF2B5EF4-FFF2-40B4-BE49-F238E27FC236}">
                  <a16:creationId xmlns:a16="http://schemas.microsoft.com/office/drawing/2014/main" id="{C44F7FE5-B7D2-4F37-9C0C-9A58BDCE2793}"/>
                </a:ext>
              </a:extLst>
            </p:cNvPr>
            <p:cNvSpPr txBox="1"/>
            <p:nvPr/>
          </p:nvSpPr>
          <p:spPr>
            <a:xfrm>
              <a:off x="6678717" y="4253214"/>
              <a:ext cx="1859007"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特定保健指導　男女別</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20" name="Rectangle 12">
            <a:extLst>
              <a:ext uri="{FF2B5EF4-FFF2-40B4-BE49-F238E27FC236}">
                <a16:creationId xmlns:a16="http://schemas.microsoft.com/office/drawing/2014/main" id="{B0EB9CC4-592F-4AD0-8E7D-96C3C2384812}"/>
              </a:ext>
            </a:extLst>
          </p:cNvPr>
          <p:cNvSpPr/>
          <p:nvPr/>
        </p:nvSpPr>
        <p:spPr>
          <a:xfrm>
            <a:off x="502015" y="522074"/>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3" name="正方形/長方形 366">
            <a:extLst>
              <a:ext uri="{FF2B5EF4-FFF2-40B4-BE49-F238E27FC236}">
                <a16:creationId xmlns:a16="http://schemas.microsoft.com/office/drawing/2014/main" id="{21A56A24-EC55-77D2-1FB7-0BBEE729E4D3}"/>
              </a:ext>
            </a:extLst>
          </p:cNvPr>
          <p:cNvSpPr/>
          <p:nvPr/>
        </p:nvSpPr>
        <p:spPr>
          <a:xfrm>
            <a:off x="470867" y="4374150"/>
            <a:ext cx="5925954"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出典：法定報告「特定健診・特定保健指導実施結果総括表」（平成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2" name="Rectangle 11">
            <a:extLst>
              <a:ext uri="{FF2B5EF4-FFF2-40B4-BE49-F238E27FC236}">
                <a16:creationId xmlns:a16="http://schemas.microsoft.com/office/drawing/2014/main" id="{1D746D30-098A-921D-2DCF-2B2B842494CA}"/>
              </a:ext>
            </a:extLst>
          </p:cNvPr>
          <p:cNvSpPr/>
          <p:nvPr/>
        </p:nvSpPr>
        <p:spPr>
          <a:xfrm>
            <a:off x="502015" y="4737039"/>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grpSp>
        <p:nvGrpSpPr>
          <p:cNvPr id="4" name="Group 19">
            <a:extLst>
              <a:ext uri="{FF2B5EF4-FFF2-40B4-BE49-F238E27FC236}">
                <a16:creationId xmlns:a16="http://schemas.microsoft.com/office/drawing/2014/main" id="{88F8D980-75B9-C914-2887-2233604CEC37}"/>
              </a:ext>
            </a:extLst>
          </p:cNvPr>
          <p:cNvGrpSpPr/>
          <p:nvPr/>
        </p:nvGrpSpPr>
        <p:grpSpPr>
          <a:xfrm>
            <a:off x="568067" y="4781014"/>
            <a:ext cx="5569202" cy="856177"/>
            <a:chOff x="6583688" y="4267242"/>
            <a:chExt cx="4986584" cy="927525"/>
          </a:xfrm>
        </p:grpSpPr>
        <p:sp>
          <p:nvSpPr>
            <p:cNvPr id="5" name="Rectangle 59">
              <a:extLst>
                <a:ext uri="{FF2B5EF4-FFF2-40B4-BE49-F238E27FC236}">
                  <a16:creationId xmlns:a16="http://schemas.microsoft.com/office/drawing/2014/main" id="{6060D82A-5D80-2852-CE45-36E8C7898735}"/>
                </a:ext>
              </a:extLst>
            </p:cNvPr>
            <p:cNvSpPr/>
            <p:nvPr/>
          </p:nvSpPr>
          <p:spPr>
            <a:xfrm>
              <a:off x="6583688" y="4622388"/>
              <a:ext cx="4986584" cy="572379"/>
            </a:xfrm>
            <a:prstGeom prst="rect">
              <a:avLst/>
            </a:prstGeom>
          </p:spPr>
          <p:txBody>
            <a:bodyPr wrap="square">
              <a:spAutoFit/>
            </a:bodyPr>
            <a:lstStyle/>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積極的支援の体重低下は平均で</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1.02kg</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となっており、経年的にみると値が大きくなっている。動機付け支援の体重低下は平均で</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0.43㎏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にとどまっている。</a:t>
              </a:r>
              <a:endParaRPr lang="en-US" sz="1015"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6" name="TextBox 61">
              <a:extLst>
                <a:ext uri="{FF2B5EF4-FFF2-40B4-BE49-F238E27FC236}">
                  <a16:creationId xmlns:a16="http://schemas.microsoft.com/office/drawing/2014/main" id="{0B22A40A-A4DD-E4FD-AFA3-300081E3BE12}"/>
                </a:ext>
              </a:extLst>
            </p:cNvPr>
            <p:cNvSpPr txBox="1"/>
            <p:nvPr/>
          </p:nvSpPr>
          <p:spPr>
            <a:xfrm>
              <a:off x="6599046" y="4267242"/>
              <a:ext cx="2197739" cy="346276"/>
            </a:xfrm>
            <a:prstGeom prst="rect">
              <a:avLst/>
            </a:prstGeom>
            <a:noFill/>
          </p:spPr>
          <p:txBody>
            <a:bodyPr wrap="none" rtlCol="0">
              <a:spAutoFit/>
            </a:bodyPr>
            <a:lstStyle/>
            <a:p>
              <a:r>
                <a:rPr lang="ja-JP" altLang="en-US" sz="1477" b="1" dirty="0">
                  <a:latin typeface="メイリオ" panose="020B0604030504040204" pitchFamily="50" charset="-128"/>
                  <a:ea typeface="メイリオ" panose="020B0604030504040204" pitchFamily="50" charset="-128"/>
                </a:rPr>
                <a:t>特定保健指導　質的評価①</a:t>
              </a:r>
              <a:endParaRPr lang="en-US" sz="1477" b="1" dirty="0">
                <a:latin typeface="メイリオ" panose="020B0604030504040204" pitchFamily="50" charset="-128"/>
                <a:ea typeface="メイリオ" panose="020B0604030504040204" pitchFamily="50" charset="-128"/>
              </a:endParaRPr>
            </a:p>
          </p:txBody>
        </p:sp>
      </p:grpSp>
      <p:sp>
        <p:nvSpPr>
          <p:cNvPr id="7" name="正方形/長方形 366">
            <a:extLst>
              <a:ext uri="{FF2B5EF4-FFF2-40B4-BE49-F238E27FC236}">
                <a16:creationId xmlns:a16="http://schemas.microsoft.com/office/drawing/2014/main" id="{1F2CC41F-508F-6699-1835-035438F6FD1D}"/>
              </a:ext>
            </a:extLst>
          </p:cNvPr>
          <p:cNvSpPr/>
          <p:nvPr/>
        </p:nvSpPr>
        <p:spPr>
          <a:xfrm>
            <a:off x="2595340" y="8579243"/>
            <a:ext cx="3804550"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2</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aphicFrame>
        <p:nvGraphicFramePr>
          <p:cNvPr id="8" name="グラフ 7">
            <a:extLst>
              <a:ext uri="{FF2B5EF4-FFF2-40B4-BE49-F238E27FC236}">
                <a16:creationId xmlns:a16="http://schemas.microsoft.com/office/drawing/2014/main" id="{E1C27A33-5723-31B2-0C58-B2F3CB6B600E}"/>
              </a:ext>
            </a:extLst>
          </p:cNvPr>
          <p:cNvGraphicFramePr>
            <a:graphicFrameLocks/>
          </p:cNvGraphicFramePr>
          <p:nvPr>
            <p:extLst>
              <p:ext uri="{D42A27DB-BD31-4B8C-83A1-F6EECF244321}">
                <p14:modId xmlns:p14="http://schemas.microsoft.com/office/powerpoint/2010/main" val="3542759886"/>
              </p:ext>
            </p:extLst>
          </p:nvPr>
        </p:nvGraphicFramePr>
        <p:xfrm>
          <a:off x="3364193" y="5985536"/>
          <a:ext cx="2868455" cy="2318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659409E7-5505-C2DA-BDC7-DEA6A5D90A58}"/>
              </a:ext>
            </a:extLst>
          </p:cNvPr>
          <p:cNvGraphicFramePr>
            <a:graphicFrameLocks/>
          </p:cNvGraphicFramePr>
          <p:nvPr>
            <p:extLst>
              <p:ext uri="{D42A27DB-BD31-4B8C-83A1-F6EECF244321}">
                <p14:modId xmlns:p14="http://schemas.microsoft.com/office/powerpoint/2010/main" val="806705948"/>
              </p:ext>
            </p:extLst>
          </p:nvPr>
        </p:nvGraphicFramePr>
        <p:xfrm>
          <a:off x="548122" y="6019838"/>
          <a:ext cx="2729886" cy="228456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40">
            <a:extLst>
              <a:ext uri="{FF2B5EF4-FFF2-40B4-BE49-F238E27FC236}">
                <a16:creationId xmlns:a16="http://schemas.microsoft.com/office/drawing/2014/main" id="{637506F8-E9C9-5BD0-B77B-CA3F06A79650}"/>
              </a:ext>
            </a:extLst>
          </p:cNvPr>
          <p:cNvSpPr txBox="1"/>
          <p:nvPr/>
        </p:nvSpPr>
        <p:spPr>
          <a:xfrm>
            <a:off x="1455060" y="5889232"/>
            <a:ext cx="916009" cy="2612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15" dirty="0">
                <a:solidFill>
                  <a:prstClr val="black"/>
                </a:solidFill>
              </a:rPr>
              <a:t>積極的支援</a:t>
            </a:r>
          </a:p>
        </p:txBody>
      </p:sp>
      <p:sp>
        <p:nvSpPr>
          <p:cNvPr id="11" name="テキスト ボックス 41">
            <a:extLst>
              <a:ext uri="{FF2B5EF4-FFF2-40B4-BE49-F238E27FC236}">
                <a16:creationId xmlns:a16="http://schemas.microsoft.com/office/drawing/2014/main" id="{C9D8E216-1626-B76D-36A7-75C24D093A5D}"/>
              </a:ext>
            </a:extLst>
          </p:cNvPr>
          <p:cNvSpPr txBox="1"/>
          <p:nvPr/>
        </p:nvSpPr>
        <p:spPr>
          <a:xfrm>
            <a:off x="4341842" y="5893772"/>
            <a:ext cx="1192997" cy="2612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15">
                <a:solidFill>
                  <a:prstClr val="black"/>
                </a:solidFill>
              </a:rPr>
              <a:t>動機付け支援</a:t>
            </a:r>
          </a:p>
        </p:txBody>
      </p:sp>
      <p:graphicFrame>
        <p:nvGraphicFramePr>
          <p:cNvPr id="28" name="グラフ 27"/>
          <p:cNvGraphicFramePr>
            <a:graphicFrameLocks/>
          </p:cNvGraphicFramePr>
          <p:nvPr>
            <p:extLst>
              <p:ext uri="{D42A27DB-BD31-4B8C-83A1-F6EECF244321}">
                <p14:modId xmlns:p14="http://schemas.microsoft.com/office/powerpoint/2010/main" val="3208068716"/>
              </p:ext>
            </p:extLst>
          </p:nvPr>
        </p:nvGraphicFramePr>
        <p:xfrm>
          <a:off x="671587" y="1910967"/>
          <a:ext cx="5051029" cy="2369298"/>
        </p:xfrm>
        <a:graphic>
          <a:graphicData uri="http://schemas.openxmlformats.org/drawingml/2006/chart">
            <c:chart xmlns:c="http://schemas.openxmlformats.org/drawingml/2006/chart" xmlns:r="http://schemas.openxmlformats.org/officeDocument/2006/relationships" r:id="rId4"/>
          </a:graphicData>
        </a:graphic>
      </p:graphicFrame>
      <p:sp>
        <p:nvSpPr>
          <p:cNvPr id="12" name="スライド番号プレースホルダー 11">
            <a:extLst>
              <a:ext uri="{FF2B5EF4-FFF2-40B4-BE49-F238E27FC236}">
                <a16:creationId xmlns:a16="http://schemas.microsoft.com/office/drawing/2014/main" id="{6C0E6915-B9C1-076A-CFF1-24C31CE90A10}"/>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99784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557771" y="594753"/>
            <a:ext cx="5719277" cy="778238"/>
            <a:chOff x="6835835" y="2535797"/>
            <a:chExt cx="4857544" cy="843090"/>
          </a:xfrm>
        </p:grpSpPr>
        <p:sp>
          <p:nvSpPr>
            <p:cNvPr id="7" name="Rectangle 57">
              <a:extLst>
                <a:ext uri="{FF2B5EF4-FFF2-40B4-BE49-F238E27FC236}">
                  <a16:creationId xmlns:a16="http://schemas.microsoft.com/office/drawing/2014/main" id="{EEE34259-C7FC-44A5-ACF9-67BBFF28CAB5}"/>
                </a:ext>
              </a:extLst>
            </p:cNvPr>
            <p:cNvSpPr/>
            <p:nvPr/>
          </p:nvSpPr>
          <p:spPr>
            <a:xfrm>
              <a:off x="6870838" y="2806509"/>
              <a:ext cx="4822541" cy="572378"/>
            </a:xfrm>
            <a:prstGeom prst="rect">
              <a:avLst/>
            </a:prstGeom>
          </p:spPr>
          <p:txBody>
            <a:bodyPr wrap="square">
              <a:spAutoFit/>
            </a:bodyPr>
            <a:lstStyle/>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男性は栃木県と比較すると</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HbA1c</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と血糖、</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LDL</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コレステロール、</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HDL</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コレステロール、尿酸の有所見率で高く、血圧は最大、最小ともに低めである。　</a:t>
              </a:r>
              <a:endParaRPr 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835835" y="2535797"/>
              <a:ext cx="2727308" cy="346275"/>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健診検査結果の有所見状況（男性）</a:t>
              </a:r>
              <a:endParaRPr lang="en-US" sz="1477" b="1" dirty="0">
                <a:solidFill>
                  <a:prstClr val="black"/>
                </a:solidFill>
                <a:latin typeface="メイリオ" panose="020B0604030504040204" pitchFamily="50" charset="-128"/>
                <a:ea typeface="メイリオ" panose="020B0604030504040204" pitchFamily="50" charset="-128"/>
              </a:endParaRPr>
            </a:p>
          </p:txBody>
        </p:sp>
      </p:grpSp>
      <p:grpSp>
        <p:nvGrpSpPr>
          <p:cNvPr id="10" name="Group 19">
            <a:extLst>
              <a:ext uri="{FF2B5EF4-FFF2-40B4-BE49-F238E27FC236}">
                <a16:creationId xmlns:a16="http://schemas.microsoft.com/office/drawing/2014/main" id="{81AD20CC-53C2-4304-A3CD-D1B4F6D375E1}"/>
              </a:ext>
            </a:extLst>
          </p:cNvPr>
          <p:cNvGrpSpPr/>
          <p:nvPr/>
        </p:nvGrpSpPr>
        <p:grpSpPr>
          <a:xfrm>
            <a:off x="595229" y="4750970"/>
            <a:ext cx="5655335" cy="781301"/>
            <a:chOff x="6756547" y="4282456"/>
            <a:chExt cx="5028051" cy="846408"/>
          </a:xfrm>
        </p:grpSpPr>
        <p:sp>
          <p:nvSpPr>
            <p:cNvPr id="11" name="Rectangle 59">
              <a:extLst>
                <a:ext uri="{FF2B5EF4-FFF2-40B4-BE49-F238E27FC236}">
                  <a16:creationId xmlns:a16="http://schemas.microsoft.com/office/drawing/2014/main" id="{4D8A41D5-DB39-45CE-ADE7-D51193C25C96}"/>
                </a:ext>
              </a:extLst>
            </p:cNvPr>
            <p:cNvSpPr/>
            <p:nvPr/>
          </p:nvSpPr>
          <p:spPr>
            <a:xfrm>
              <a:off x="6756547" y="4556486"/>
              <a:ext cx="5028051" cy="572378"/>
            </a:xfrm>
            <a:prstGeom prst="rect">
              <a:avLst/>
            </a:prstGeom>
          </p:spPr>
          <p:txBody>
            <a:bodyPr wrap="square">
              <a:spAutoFit/>
            </a:bodyPr>
            <a:lstStyle/>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女性も同様に</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LDL</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コレステロール、</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HbA1c</a:t>
              </a:r>
              <a:r>
                <a:rPr lang="ja-JP" altLang="en-US" sz="1020" dirty="0" err="1">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血糖の有所見率が高めである。</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BMI</a:t>
              </a:r>
              <a:r>
                <a:rPr lang="ja-JP" altLang="en-US" sz="1020" dirty="0" err="1">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腹囲や血圧は栃木県と比較して低めとなっている。　</a:t>
              </a:r>
            </a:p>
          </p:txBody>
        </p:sp>
        <p:sp>
          <p:nvSpPr>
            <p:cNvPr id="13" name="TextBox 61">
              <a:extLst>
                <a:ext uri="{FF2B5EF4-FFF2-40B4-BE49-F238E27FC236}">
                  <a16:creationId xmlns:a16="http://schemas.microsoft.com/office/drawing/2014/main" id="{C44F7FE5-B7D2-4F37-9C0C-9A58BDCE2793}"/>
                </a:ext>
              </a:extLst>
            </p:cNvPr>
            <p:cNvSpPr txBox="1"/>
            <p:nvPr/>
          </p:nvSpPr>
          <p:spPr>
            <a:xfrm>
              <a:off x="6756547" y="4282456"/>
              <a:ext cx="2854959" cy="346275"/>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健診検査結果の有所見状況（女性）</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4712554"/>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02015" y="511712"/>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8" name="正方形/長方形 366">
            <a:extLst>
              <a:ext uri="{FF2B5EF4-FFF2-40B4-BE49-F238E27FC236}">
                <a16:creationId xmlns:a16="http://schemas.microsoft.com/office/drawing/2014/main" id="{D14476A9-F7B4-7FA8-970A-D8C26EED67B8}"/>
              </a:ext>
            </a:extLst>
          </p:cNvPr>
          <p:cNvSpPr/>
          <p:nvPr/>
        </p:nvSpPr>
        <p:spPr>
          <a:xfrm>
            <a:off x="2675698" y="4329108"/>
            <a:ext cx="3723292"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rPr>
              <a:t>KDB</a:t>
            </a:r>
            <a:r>
              <a:rPr lang="ja-JP" altLang="en-US" sz="969" dirty="0">
                <a:solidFill>
                  <a:prstClr val="black"/>
                </a:solidFill>
                <a:latin typeface="メイリオ" panose="020B0604030504040204" pitchFamily="50" charset="-128"/>
                <a:ea typeface="メイリオ" panose="020B0604030504040204" pitchFamily="50" charset="-128"/>
              </a:rPr>
              <a:t>厚生労働省様式（様式</a:t>
            </a:r>
            <a:r>
              <a:rPr lang="en-US" altLang="ja-JP" sz="969" dirty="0">
                <a:solidFill>
                  <a:prstClr val="black"/>
                </a:solidFill>
                <a:latin typeface="メイリオ" panose="020B0604030504040204" pitchFamily="50" charset="-128"/>
                <a:ea typeface="メイリオ" panose="020B0604030504040204" pitchFamily="50" charset="-128"/>
              </a:rPr>
              <a:t>5-2</a:t>
            </a:r>
            <a:r>
              <a:rPr lang="ja-JP" altLang="en-US" sz="969" dirty="0">
                <a:solidFill>
                  <a:prstClr val="black"/>
                </a:solidFill>
                <a:latin typeface="メイリオ" panose="020B0604030504040204" pitchFamily="50" charset="-128"/>
                <a:ea typeface="メイリオ" panose="020B0604030504040204" pitchFamily="50" charset="-128"/>
              </a:rPr>
              <a:t>）</a:t>
            </a:r>
            <a:r>
              <a:rPr lang="ja-JP" altLang="en-US" sz="969" dirty="0">
                <a:solidFill>
                  <a:srgbClr val="000000"/>
                </a:solidFill>
                <a:latin typeface="メイリオ" panose="020B0604030504040204" pitchFamily="50" charset="-128"/>
                <a:ea typeface="メイリオ" panose="020B0604030504040204" pitchFamily="50" charset="-128"/>
              </a:rPr>
              <a:t>（令和３年度）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D0B9DCE3-8EAC-AE2C-84C1-26B9E32E86D5}"/>
              </a:ext>
            </a:extLst>
          </p:cNvPr>
          <p:cNvSpPr>
            <a:spLocks noGrp="1"/>
          </p:cNvSpPr>
          <p:nvPr>
            <p:ph type="sldNum" sz="quarter" idx="12"/>
          </p:nvPr>
        </p:nvSpPr>
        <p:spPr>
          <a:xfrm>
            <a:off x="2657475" y="8781872"/>
            <a:ext cx="1543050" cy="486834"/>
          </a:xfrm>
        </p:spPr>
        <p:txBody>
          <a:bodyPr/>
          <a:lstStyle/>
          <a:p>
            <a:fld id="{22D086F1-D5EC-495E-9CD9-BD56A1569FD5}"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3" name="正方形/長方形 366">
            <a:extLst>
              <a:ext uri="{FF2B5EF4-FFF2-40B4-BE49-F238E27FC236}">
                <a16:creationId xmlns:a16="http://schemas.microsoft.com/office/drawing/2014/main" id="{7BD58621-1145-E9AF-5D78-63DD1E4CAE39}"/>
              </a:ext>
            </a:extLst>
          </p:cNvPr>
          <p:cNvSpPr/>
          <p:nvPr/>
        </p:nvSpPr>
        <p:spPr>
          <a:xfrm>
            <a:off x="2675698" y="8555221"/>
            <a:ext cx="3723292"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prstClr val="black"/>
                </a:solidFill>
                <a:latin typeface="メイリオ" panose="020B0604030504040204" pitchFamily="50" charset="-128"/>
                <a:ea typeface="メイリオ" panose="020B0604030504040204" pitchFamily="50" charset="-128"/>
              </a:rPr>
              <a:t>KDB</a:t>
            </a:r>
            <a:r>
              <a:rPr lang="ja-JP" altLang="en-US" sz="969" dirty="0">
                <a:solidFill>
                  <a:prstClr val="black"/>
                </a:solidFill>
                <a:latin typeface="メイリオ" panose="020B0604030504040204" pitchFamily="50" charset="-128"/>
                <a:ea typeface="メイリオ" panose="020B0604030504040204" pitchFamily="50" charset="-128"/>
              </a:rPr>
              <a:t>厚生労働省様式（様式</a:t>
            </a:r>
            <a:r>
              <a:rPr lang="en-US" altLang="ja-JP" sz="969" dirty="0">
                <a:solidFill>
                  <a:prstClr val="black"/>
                </a:solidFill>
                <a:latin typeface="メイリオ" panose="020B0604030504040204" pitchFamily="50" charset="-128"/>
                <a:ea typeface="メイリオ" panose="020B0604030504040204" pitchFamily="50" charset="-128"/>
              </a:rPr>
              <a:t>5-2</a:t>
            </a:r>
            <a:r>
              <a:rPr lang="ja-JP" altLang="en-US" sz="969" dirty="0">
                <a:solidFill>
                  <a:prstClr val="black"/>
                </a:solidFill>
                <a:latin typeface="メイリオ" panose="020B0604030504040204" pitchFamily="50" charset="-128"/>
                <a:ea typeface="メイリオ" panose="020B0604030504040204" pitchFamily="50" charset="-128"/>
              </a:rPr>
              <a:t>）</a:t>
            </a:r>
            <a:r>
              <a:rPr lang="ja-JP" altLang="en-US" sz="969" dirty="0">
                <a:solidFill>
                  <a:srgbClr val="000000"/>
                </a:solidFill>
                <a:latin typeface="メイリオ" panose="020B0604030504040204" pitchFamily="50" charset="-128"/>
                <a:ea typeface="メイリオ" panose="020B0604030504040204" pitchFamily="50" charset="-128"/>
              </a:rPr>
              <a:t>（令和３年度）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aphicFrame>
        <p:nvGraphicFramePr>
          <p:cNvPr id="14" name="グラフ 13">
            <a:extLst>
              <a:ext uri="{FF2B5EF4-FFF2-40B4-BE49-F238E27FC236}">
                <a16:creationId xmlns:a16="http://schemas.microsoft.com/office/drawing/2014/main" id="{9A204E56-B74F-48E1-A3E6-67FEFD012310}"/>
              </a:ext>
            </a:extLst>
          </p:cNvPr>
          <p:cNvGraphicFramePr>
            <a:graphicFrameLocks/>
          </p:cNvGraphicFramePr>
          <p:nvPr>
            <p:extLst>
              <p:ext uri="{D42A27DB-BD31-4B8C-83A1-F6EECF244321}">
                <p14:modId xmlns:p14="http://schemas.microsoft.com/office/powerpoint/2010/main" val="2148841231"/>
              </p:ext>
            </p:extLst>
          </p:nvPr>
        </p:nvGraphicFramePr>
        <p:xfrm>
          <a:off x="572928" y="1306303"/>
          <a:ext cx="5295900" cy="30035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a:extLst>
              <a:ext uri="{FF2B5EF4-FFF2-40B4-BE49-F238E27FC236}">
                <a16:creationId xmlns:a16="http://schemas.microsoft.com/office/drawing/2014/main" id="{BACFEAC1-6986-4AA7-BE1A-BBF32CE4D037}"/>
              </a:ext>
            </a:extLst>
          </p:cNvPr>
          <p:cNvGraphicFramePr>
            <a:graphicFrameLocks/>
          </p:cNvGraphicFramePr>
          <p:nvPr>
            <p:extLst>
              <p:ext uri="{D42A27DB-BD31-4B8C-83A1-F6EECF244321}">
                <p14:modId xmlns:p14="http://schemas.microsoft.com/office/powerpoint/2010/main" val="3271633562"/>
              </p:ext>
            </p:extLst>
          </p:nvPr>
        </p:nvGraphicFramePr>
        <p:xfrm>
          <a:off x="529428" y="5465582"/>
          <a:ext cx="5457825" cy="2964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5820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546620" y="583602"/>
            <a:ext cx="5715029" cy="1308645"/>
            <a:chOff x="6826364" y="2535797"/>
            <a:chExt cx="4853936" cy="1417699"/>
          </a:xfrm>
        </p:grpSpPr>
        <p:sp>
          <p:nvSpPr>
            <p:cNvPr id="7" name="Rectangle 57">
              <a:extLst>
                <a:ext uri="{FF2B5EF4-FFF2-40B4-BE49-F238E27FC236}">
                  <a16:creationId xmlns:a16="http://schemas.microsoft.com/office/drawing/2014/main" id="{EEE34259-C7FC-44A5-ACF9-67BBFF28CAB5}"/>
                </a:ext>
              </a:extLst>
            </p:cNvPr>
            <p:cNvSpPr/>
            <p:nvPr/>
          </p:nvSpPr>
          <p:spPr>
            <a:xfrm>
              <a:off x="6857759" y="2908765"/>
              <a:ext cx="4822541" cy="1044731"/>
            </a:xfrm>
            <a:prstGeom prst="rect">
              <a:avLst/>
            </a:prstGeom>
          </p:spPr>
          <p:txBody>
            <a:bodyPr wrap="square">
              <a:spAutoFit/>
            </a:bodyPr>
            <a:lstStyle/>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喫煙率は男性で</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20</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22</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％で全国平均（</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27.1</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％：国民栄養調査</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R1</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年）と比べてやや低めである。女性では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％程度が喫煙していた。</a:t>
              </a:r>
              <a:endPar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回</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合以上の飲酒率は男性で</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21.8</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％から</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19.2</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％とやや低下傾向となっている。女性では３％程度である。</a:t>
              </a:r>
              <a:endParaRPr 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826364" y="2535797"/>
              <a:ext cx="1872302"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喫煙率・</a:t>
              </a:r>
              <a:r>
                <a:rPr lang="en-US" altLang="ja-JP" sz="1477" b="1" dirty="0">
                  <a:solidFill>
                    <a:prstClr val="black"/>
                  </a:solidFill>
                  <a:latin typeface="メイリオ" panose="020B0604030504040204" pitchFamily="50" charset="-128"/>
                  <a:ea typeface="メイリオ" panose="020B0604030504040204" pitchFamily="50" charset="-128"/>
                </a:rPr>
                <a:t>2</a:t>
              </a:r>
              <a:r>
                <a:rPr lang="ja-JP" altLang="en-US" sz="1477" b="1" dirty="0">
                  <a:solidFill>
                    <a:prstClr val="black"/>
                  </a:solidFill>
                  <a:latin typeface="メイリオ" panose="020B0604030504040204" pitchFamily="50" charset="-128"/>
                  <a:ea typeface="メイリオ" panose="020B0604030504040204" pitchFamily="50" charset="-128"/>
                </a:rPr>
                <a:t>合以上飲酒率</a:t>
              </a:r>
              <a:endParaRPr lang="en-US" sz="1477" b="1" dirty="0">
                <a:solidFill>
                  <a:prstClr val="black"/>
                </a:solidFill>
                <a:latin typeface="メイリオ" panose="020B0604030504040204" pitchFamily="50" charset="-128"/>
                <a:ea typeface="メイリオ" panose="020B0604030504040204" pitchFamily="50" charset="-128"/>
              </a:endParaRPr>
            </a:p>
          </p:txBody>
        </p:sp>
      </p:grpSp>
      <p:grpSp>
        <p:nvGrpSpPr>
          <p:cNvPr id="10" name="Group 19">
            <a:extLst>
              <a:ext uri="{FF2B5EF4-FFF2-40B4-BE49-F238E27FC236}">
                <a16:creationId xmlns:a16="http://schemas.microsoft.com/office/drawing/2014/main" id="{81AD20CC-53C2-4304-A3CD-D1B4F6D375E1}"/>
              </a:ext>
            </a:extLst>
          </p:cNvPr>
          <p:cNvGrpSpPr/>
          <p:nvPr/>
        </p:nvGrpSpPr>
        <p:grpSpPr>
          <a:xfrm>
            <a:off x="572928" y="4741434"/>
            <a:ext cx="5665991" cy="1278315"/>
            <a:chOff x="6736720" y="4282456"/>
            <a:chExt cx="5037525" cy="1384842"/>
          </a:xfrm>
        </p:grpSpPr>
        <p:sp>
          <p:nvSpPr>
            <p:cNvPr id="11" name="Rectangle 59">
              <a:extLst>
                <a:ext uri="{FF2B5EF4-FFF2-40B4-BE49-F238E27FC236}">
                  <a16:creationId xmlns:a16="http://schemas.microsoft.com/office/drawing/2014/main" id="{4D8A41D5-DB39-45CE-ADE7-D51193C25C96}"/>
                </a:ext>
              </a:extLst>
            </p:cNvPr>
            <p:cNvSpPr/>
            <p:nvPr/>
          </p:nvSpPr>
          <p:spPr>
            <a:xfrm>
              <a:off x="6746194" y="4639100"/>
              <a:ext cx="5028051" cy="1028198"/>
            </a:xfrm>
            <a:prstGeom prst="rect">
              <a:avLst/>
            </a:prstGeom>
          </p:spPr>
          <p:txBody>
            <a:bodyPr wrap="square">
              <a:spAutoFit/>
            </a:bodyPr>
            <a:lstStyle/>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体重が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20</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歳時と比較して</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10kg</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以上増加した人は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35.3</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％、運動習慣のない人は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60.7</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％となっている。日常生活で</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時間以上運動をしていない人は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47.9</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％であった。食べる速度の速い人は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26.5</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％であった。すでに改善に取り組んでいる人の割合は</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32.4</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％で、咀嚼では噛みにくい、ほとんど</a:t>
              </a:r>
              <a:r>
                <a:rPr lang="ja-JP" altLang="en-US" sz="1020" dirty="0" err="1">
                  <a:solidFill>
                    <a:prstClr val="black"/>
                  </a:solidFill>
                  <a:latin typeface="メイリオ" panose="020B0604030504040204" pitchFamily="50" charset="-128"/>
                  <a:ea typeface="メイリオ" panose="020B0604030504040204" pitchFamily="50" charset="-128"/>
                  <a:cs typeface="Lato" panose="020F0502020204030203" pitchFamily="34" charset="0"/>
                </a:rPr>
                <a:t>噛めないを</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合わせ約</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20.7</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％に問題があった。</a:t>
              </a:r>
            </a:p>
          </p:txBody>
        </p:sp>
        <p:sp>
          <p:nvSpPr>
            <p:cNvPr id="13" name="TextBox 61">
              <a:extLst>
                <a:ext uri="{FF2B5EF4-FFF2-40B4-BE49-F238E27FC236}">
                  <a16:creationId xmlns:a16="http://schemas.microsoft.com/office/drawing/2014/main" id="{C44F7FE5-B7D2-4F37-9C0C-9A58BDCE2793}"/>
                </a:ext>
              </a:extLst>
            </p:cNvPr>
            <p:cNvSpPr txBox="1"/>
            <p:nvPr/>
          </p:nvSpPr>
          <p:spPr>
            <a:xfrm>
              <a:off x="6736720" y="4282456"/>
              <a:ext cx="1341397"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生活習慣の特徴</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4703025"/>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02015" y="500564"/>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4" name="正方形/長方形 13">
            <a:extLst>
              <a:ext uri="{FF2B5EF4-FFF2-40B4-BE49-F238E27FC236}">
                <a16:creationId xmlns:a16="http://schemas.microsoft.com/office/drawing/2014/main" id="{5D721055-0529-9BFA-04D0-056AEE72B3BA}"/>
              </a:ext>
            </a:extLst>
          </p:cNvPr>
          <p:cNvSpPr/>
          <p:nvPr/>
        </p:nvSpPr>
        <p:spPr>
          <a:xfrm>
            <a:off x="3200306" y="8540895"/>
            <a:ext cx="3165231" cy="241476"/>
          </a:xfrm>
          <a:prstGeom prst="rect">
            <a:avLst/>
          </a:prstGeom>
        </p:spPr>
        <p:txBody>
          <a:bodyPr>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地域の全体像の把握（令和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 </a:t>
            </a:r>
          </a:p>
        </p:txBody>
      </p:sp>
      <p:graphicFrame>
        <p:nvGraphicFramePr>
          <p:cNvPr id="20" name="グラフ 19">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41738708"/>
              </p:ext>
            </p:extLst>
          </p:nvPr>
        </p:nvGraphicFramePr>
        <p:xfrm>
          <a:off x="657133" y="1792812"/>
          <a:ext cx="2754119" cy="2435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グラフ 20">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4288242160"/>
              </p:ext>
            </p:extLst>
          </p:nvPr>
        </p:nvGraphicFramePr>
        <p:xfrm>
          <a:off x="3478244" y="1775873"/>
          <a:ext cx="2602150" cy="2435469"/>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366">
            <a:extLst>
              <a:ext uri="{FF2B5EF4-FFF2-40B4-BE49-F238E27FC236}">
                <a16:creationId xmlns:a16="http://schemas.microsoft.com/office/drawing/2014/main" id="{D14476A9-F7B4-7FA8-970A-D8C26EED67B8}"/>
              </a:ext>
            </a:extLst>
          </p:cNvPr>
          <p:cNvSpPr/>
          <p:nvPr/>
        </p:nvSpPr>
        <p:spPr>
          <a:xfrm>
            <a:off x="2675698" y="4347462"/>
            <a:ext cx="3723292"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年度～令和３年度）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D0B9DCE3-8EAC-AE2C-84C1-26B9E32E86D5}"/>
              </a:ext>
            </a:extLst>
          </p:cNvPr>
          <p:cNvSpPr>
            <a:spLocks noGrp="1"/>
          </p:cNvSpPr>
          <p:nvPr>
            <p:ph type="sldNum" sz="quarter" idx="12"/>
          </p:nvPr>
        </p:nvSpPr>
        <p:spPr>
          <a:xfrm>
            <a:off x="2657475" y="8773712"/>
            <a:ext cx="1543050" cy="486834"/>
          </a:xfrm>
        </p:spPr>
        <p:txBody>
          <a:bodyPr/>
          <a:lstStyle/>
          <a:p>
            <a:fld id="{22D086F1-D5EC-495E-9CD9-BD56A1569FD5}" type="slidenum">
              <a:rPr lang="ja-JP" altLang="en-US" smtClean="0">
                <a:solidFill>
                  <a:prstClr val="black">
                    <a:tint val="75000"/>
                  </a:prstClr>
                </a:solidFill>
              </a:rPr>
              <a:pPr/>
              <a:t>23</a:t>
            </a:fld>
            <a:endParaRPr lang="ja-JP" altLang="en-US" dirty="0">
              <a:solidFill>
                <a:prstClr val="black">
                  <a:tint val="75000"/>
                </a:prstClr>
              </a:solidFill>
            </a:endParaRPr>
          </a:p>
        </p:txBody>
      </p:sp>
      <p:graphicFrame>
        <p:nvGraphicFramePr>
          <p:cNvPr id="3" name="グラフ 2">
            <a:extLst>
              <a:ext uri="{FF2B5EF4-FFF2-40B4-BE49-F238E27FC236}">
                <a16:creationId xmlns:a16="http://schemas.microsoft.com/office/drawing/2014/main" id="{FA58E8F8-A450-4774-91F8-05D1DE31A775}"/>
              </a:ext>
            </a:extLst>
          </p:cNvPr>
          <p:cNvGraphicFramePr>
            <a:graphicFrameLocks/>
          </p:cNvGraphicFramePr>
          <p:nvPr>
            <p:extLst>
              <p:ext uri="{D42A27DB-BD31-4B8C-83A1-F6EECF244321}">
                <p14:modId xmlns:p14="http://schemas.microsoft.com/office/powerpoint/2010/main" val="378231994"/>
              </p:ext>
            </p:extLst>
          </p:nvPr>
        </p:nvGraphicFramePr>
        <p:xfrm>
          <a:off x="481542" y="5867724"/>
          <a:ext cx="5655335" cy="26345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7069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594009" y="640311"/>
            <a:ext cx="5698216" cy="1082027"/>
            <a:chOff x="6866613" y="2816828"/>
            <a:chExt cx="4839658" cy="1172197"/>
          </a:xfrm>
        </p:grpSpPr>
        <p:sp>
          <p:nvSpPr>
            <p:cNvPr id="7" name="Rectangle 57">
              <a:extLst>
                <a:ext uri="{FF2B5EF4-FFF2-40B4-BE49-F238E27FC236}">
                  <a16:creationId xmlns:a16="http://schemas.microsoft.com/office/drawing/2014/main" id="{EEE34259-C7FC-44A5-ACF9-67BBFF28CAB5}"/>
                </a:ext>
              </a:extLst>
            </p:cNvPr>
            <p:cNvSpPr/>
            <p:nvPr/>
          </p:nvSpPr>
          <p:spPr>
            <a:xfrm>
              <a:off x="6870674" y="3416647"/>
              <a:ext cx="4835597" cy="572378"/>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高血圧では治療勧奨域の者が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90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人から</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人に減少している。糖尿病も</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名から</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名に減少している。脂質異常、慢性腎臓病はほぼ横ばいとなっている。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866613" y="2816828"/>
              <a:ext cx="2245346" cy="592524"/>
            </a:xfrm>
            <a:prstGeom prst="rect">
              <a:avLst/>
            </a:prstGeom>
            <a:noFill/>
          </p:spPr>
          <p:txBody>
            <a:bodyPr wrap="none" rtlCol="0">
              <a:spAutoFit/>
            </a:bodyPr>
            <a:lstStyle/>
            <a:p>
              <a:endParaRPr lang="en-US" altLang="ja-JP" sz="1477" b="1" dirty="0">
                <a:latin typeface="メイリオ" panose="020B0604030504040204" pitchFamily="50" charset="-128"/>
                <a:ea typeface="メイリオ" panose="020B0604030504040204" pitchFamily="50" charset="-128"/>
              </a:endParaRPr>
            </a:p>
            <a:p>
              <a:r>
                <a:rPr lang="ja-JP" altLang="en-US" sz="1477" b="1" dirty="0">
                  <a:latin typeface="メイリオ" panose="020B0604030504040204" pitchFamily="50" charset="-128"/>
                  <a:ea typeface="メイリオ" panose="020B0604030504040204" pitchFamily="50" charset="-128"/>
                </a:rPr>
                <a:t>重症化予防　未治療者対策①</a:t>
              </a:r>
              <a:endParaRPr lang="en-US" sz="1477" b="1" dirty="0">
                <a:latin typeface="メイリオ" panose="020B0604030504040204" pitchFamily="50" charset="-128"/>
                <a:ea typeface="メイリオ" panose="020B0604030504040204" pitchFamily="50" charset="-128"/>
              </a:endParaRPr>
            </a:p>
          </p:txBody>
        </p:sp>
      </p:grpSp>
      <p:grpSp>
        <p:nvGrpSpPr>
          <p:cNvPr id="10" name="Group 19">
            <a:extLst>
              <a:ext uri="{FF2B5EF4-FFF2-40B4-BE49-F238E27FC236}">
                <a16:creationId xmlns:a16="http://schemas.microsoft.com/office/drawing/2014/main" id="{81AD20CC-53C2-4304-A3CD-D1B4F6D375E1}"/>
              </a:ext>
            </a:extLst>
          </p:cNvPr>
          <p:cNvGrpSpPr/>
          <p:nvPr/>
        </p:nvGrpSpPr>
        <p:grpSpPr>
          <a:xfrm>
            <a:off x="591599" y="4958646"/>
            <a:ext cx="5593288" cy="1109848"/>
            <a:chOff x="6698745" y="4503551"/>
            <a:chExt cx="4882753" cy="884330"/>
          </a:xfrm>
        </p:grpSpPr>
        <p:sp>
          <p:nvSpPr>
            <p:cNvPr id="11" name="Rectangle 59">
              <a:extLst>
                <a:ext uri="{FF2B5EF4-FFF2-40B4-BE49-F238E27FC236}">
                  <a16:creationId xmlns:a16="http://schemas.microsoft.com/office/drawing/2014/main" id="{4D8A41D5-DB39-45CE-ADE7-D51193C25C96}"/>
                </a:ext>
              </a:extLst>
            </p:cNvPr>
            <p:cNvSpPr/>
            <p:nvPr/>
          </p:nvSpPr>
          <p:spPr>
            <a:xfrm>
              <a:off x="6705023" y="4793181"/>
              <a:ext cx="4876475" cy="59470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令和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年度の治療勧奨対象者を令和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年度の健診結果から見ると、高血圧では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％、糖尿病では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66</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％が治療に結び付いており、特に糖尿病で勧奨効果が高くなっている。一方で翌年の健診未受診者が多く、高血圧・糖尿病の対象者のうち</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割強を占めている。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698745" y="4503551"/>
              <a:ext cx="2307837" cy="254689"/>
            </a:xfrm>
            <a:prstGeom prst="rect">
              <a:avLst/>
            </a:prstGeom>
            <a:noFill/>
          </p:spPr>
          <p:txBody>
            <a:bodyPr wrap="none" rtlCol="0">
              <a:spAutoFit/>
            </a:bodyPr>
            <a:lstStyle/>
            <a:p>
              <a:r>
                <a:rPr lang="ja-JP" altLang="en-US" sz="1477" b="1" dirty="0">
                  <a:latin typeface="メイリオ" panose="020B0604030504040204" pitchFamily="50" charset="-128"/>
                  <a:ea typeface="メイリオ" panose="020B0604030504040204" pitchFamily="50" charset="-128"/>
                </a:rPr>
                <a:t>重症化予防　未治療者対策②</a:t>
              </a:r>
              <a:endParaRPr lang="en-US" altLang="ja-JP" sz="1477" b="1" dirty="0">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4892608"/>
            <a:ext cx="5730633" cy="351362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02015" y="761514"/>
            <a:ext cx="5730633" cy="370826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3" name="正方形/長方形 366">
            <a:extLst>
              <a:ext uri="{FF2B5EF4-FFF2-40B4-BE49-F238E27FC236}">
                <a16:creationId xmlns:a16="http://schemas.microsoft.com/office/drawing/2014/main" id="{A742FBC9-194D-E90D-F483-FDAE1671F2C0}"/>
              </a:ext>
            </a:extLst>
          </p:cNvPr>
          <p:cNvSpPr/>
          <p:nvPr/>
        </p:nvSpPr>
        <p:spPr>
          <a:xfrm>
            <a:off x="2796944" y="4501525"/>
            <a:ext cx="3596833"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a:t>
            </a:r>
            <a:r>
              <a:rPr lang="en-US" altLang="ja-JP" sz="969" dirty="0">
                <a:solidFill>
                  <a:srgbClr val="000000"/>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aphicFrame>
        <p:nvGraphicFramePr>
          <p:cNvPr id="15" name="グラフ 14">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353403790"/>
              </p:ext>
            </p:extLst>
          </p:nvPr>
        </p:nvGraphicFramePr>
        <p:xfrm>
          <a:off x="700908" y="1696936"/>
          <a:ext cx="2666423" cy="27886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2422975037"/>
              </p:ext>
            </p:extLst>
          </p:nvPr>
        </p:nvGraphicFramePr>
        <p:xfrm>
          <a:off x="3385929" y="1692477"/>
          <a:ext cx="2675682" cy="2768538"/>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366">
            <a:extLst>
              <a:ext uri="{FF2B5EF4-FFF2-40B4-BE49-F238E27FC236}">
                <a16:creationId xmlns:a16="http://schemas.microsoft.com/office/drawing/2014/main" id="{A742FBC9-194D-E90D-F483-FDAE1671F2C0}"/>
              </a:ext>
            </a:extLst>
          </p:cNvPr>
          <p:cNvSpPr/>
          <p:nvPr/>
        </p:nvSpPr>
        <p:spPr>
          <a:xfrm>
            <a:off x="2796944" y="8436125"/>
            <a:ext cx="3596833"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独自解析特定健診結果（令和</a:t>
            </a:r>
            <a:r>
              <a:rPr lang="en-US" altLang="ja-JP" sz="969" dirty="0">
                <a:solidFill>
                  <a:srgbClr val="000000"/>
                </a:solidFill>
                <a:latin typeface="メイリオ" panose="020B0604030504040204" pitchFamily="50" charset="-128"/>
                <a:ea typeface="メイリオ" panose="020B0604030504040204" pitchFamily="50" charset="-128"/>
              </a:rPr>
              <a:t>2</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33997C29-63BC-88FD-A1D8-26FA885511BE}"/>
              </a:ext>
            </a:extLst>
          </p:cNvPr>
          <p:cNvSpPr>
            <a:spLocks noGrp="1"/>
          </p:cNvSpPr>
          <p:nvPr>
            <p:ph type="sldNum" sz="quarter" idx="12"/>
          </p:nvPr>
        </p:nvSpPr>
        <p:spPr>
          <a:xfrm>
            <a:off x="2657475" y="8756454"/>
            <a:ext cx="1543050" cy="486834"/>
          </a:xfrm>
        </p:spPr>
        <p:txBody>
          <a:bodyPr/>
          <a:lstStyle/>
          <a:p>
            <a:fld id="{22D086F1-D5EC-495E-9CD9-BD56A1569FD5}"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4" name="TextBox 12">
            <a:extLst>
              <a:ext uri="{FF2B5EF4-FFF2-40B4-BE49-F238E27FC236}">
                <a16:creationId xmlns:a16="http://schemas.microsoft.com/office/drawing/2014/main" id="{4B232A72-496F-A57E-DC48-2BA62C1B914B}"/>
              </a:ext>
            </a:extLst>
          </p:cNvPr>
          <p:cNvSpPr txBox="1"/>
          <p:nvPr/>
        </p:nvSpPr>
        <p:spPr>
          <a:xfrm>
            <a:off x="217944" y="390279"/>
            <a:ext cx="1697901"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４）重症化予防　</a:t>
            </a:r>
            <a:endParaRPr lang="en-US" sz="1477" b="1" dirty="0">
              <a:solidFill>
                <a:prstClr val="black"/>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328D2DB2-BB3B-6FAF-B7BF-8A80EB06086D}"/>
              </a:ext>
            </a:extLst>
          </p:cNvPr>
          <p:cNvGrpSpPr/>
          <p:nvPr/>
        </p:nvGrpSpPr>
        <p:grpSpPr>
          <a:xfrm>
            <a:off x="215633" y="6114338"/>
            <a:ext cx="3400424" cy="2281679"/>
            <a:chOff x="0" y="0"/>
            <a:chExt cx="3400424" cy="2281679"/>
          </a:xfrm>
        </p:grpSpPr>
        <p:graphicFrame>
          <p:nvGraphicFramePr>
            <p:cNvPr id="18" name="グラフ 17">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604931392"/>
                </p:ext>
              </p:extLst>
            </p:nvPr>
          </p:nvGraphicFramePr>
          <p:xfrm>
            <a:off x="0" y="0"/>
            <a:ext cx="3400424" cy="2281679"/>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4">
              <a:extLst>
                <a:ext uri="{FF2B5EF4-FFF2-40B4-BE49-F238E27FC236}">
                  <a16:creationId xmlns:a16="http://schemas.microsoft.com/office/drawing/2014/main" id="{FB6D52E9-5C53-0B13-108E-565B04FB7B41}"/>
                </a:ext>
              </a:extLst>
            </p:cNvPr>
            <p:cNvSpPr txBox="1"/>
            <p:nvPr/>
          </p:nvSpPr>
          <p:spPr>
            <a:xfrm>
              <a:off x="2209799" y="990598"/>
              <a:ext cx="38183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a:t>67%</a:t>
              </a:r>
              <a:endParaRPr kumimoji="1" lang="ja-JP" altLang="en-US" sz="900"/>
            </a:p>
          </p:txBody>
        </p:sp>
        <p:sp>
          <p:nvSpPr>
            <p:cNvPr id="22" name="テキスト ボックス 13">
              <a:extLst>
                <a:ext uri="{FF2B5EF4-FFF2-40B4-BE49-F238E27FC236}">
                  <a16:creationId xmlns:a16="http://schemas.microsoft.com/office/drawing/2014/main" id="{FA86723C-C41B-D6E1-1E04-67407FF27002}"/>
                </a:ext>
              </a:extLst>
            </p:cNvPr>
            <p:cNvSpPr txBox="1"/>
            <p:nvPr/>
          </p:nvSpPr>
          <p:spPr>
            <a:xfrm>
              <a:off x="2457449" y="1323973"/>
              <a:ext cx="38183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a:t>33%</a:t>
              </a:r>
              <a:endParaRPr kumimoji="1" lang="ja-JP" altLang="en-US" sz="900"/>
            </a:p>
          </p:txBody>
        </p:sp>
      </p:grpSp>
      <p:grpSp>
        <p:nvGrpSpPr>
          <p:cNvPr id="25" name="グループ化 24">
            <a:extLst>
              <a:ext uri="{FF2B5EF4-FFF2-40B4-BE49-F238E27FC236}">
                <a16:creationId xmlns:a16="http://schemas.microsoft.com/office/drawing/2014/main" id="{0307DD07-8377-5A04-DEF4-0FC1B2AAD475}"/>
              </a:ext>
            </a:extLst>
          </p:cNvPr>
          <p:cNvGrpSpPr/>
          <p:nvPr/>
        </p:nvGrpSpPr>
        <p:grpSpPr>
          <a:xfrm>
            <a:off x="2878565" y="6094741"/>
            <a:ext cx="3758477" cy="2281679"/>
            <a:chOff x="0" y="0"/>
            <a:chExt cx="3758477" cy="2281679"/>
          </a:xfrm>
        </p:grpSpPr>
        <p:graphicFrame>
          <p:nvGraphicFramePr>
            <p:cNvPr id="26" name="グラフ 25">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3000532208"/>
                </p:ext>
              </p:extLst>
            </p:nvPr>
          </p:nvGraphicFramePr>
          <p:xfrm>
            <a:off x="0" y="0"/>
            <a:ext cx="3758477" cy="2281679"/>
          </p:xfrm>
          <a:graphic>
            <a:graphicData uri="http://schemas.openxmlformats.org/drawingml/2006/chart">
              <c:chart xmlns:c="http://schemas.openxmlformats.org/drawingml/2006/chart" xmlns:r="http://schemas.openxmlformats.org/officeDocument/2006/relationships" r:id="rId5"/>
            </a:graphicData>
          </a:graphic>
        </p:graphicFrame>
        <p:sp>
          <p:nvSpPr>
            <p:cNvPr id="27" name="テキスト ボックス 4">
              <a:extLst>
                <a:ext uri="{FF2B5EF4-FFF2-40B4-BE49-F238E27FC236}">
                  <a16:creationId xmlns:a16="http://schemas.microsoft.com/office/drawing/2014/main" id="{EAF1B037-D6F8-85EB-797C-8F6534149282}"/>
                </a:ext>
              </a:extLst>
            </p:cNvPr>
            <p:cNvSpPr txBox="1"/>
            <p:nvPr/>
          </p:nvSpPr>
          <p:spPr>
            <a:xfrm>
              <a:off x="2272577" y="1209674"/>
              <a:ext cx="381838" cy="2308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a:t>34</a:t>
              </a:r>
              <a:r>
                <a:rPr kumimoji="1" lang="en-US" altLang="ja-JP" sz="900"/>
                <a:t>%</a:t>
              </a:r>
              <a:endParaRPr kumimoji="1" lang="ja-JP" altLang="en-US" sz="900"/>
            </a:p>
          </p:txBody>
        </p:sp>
        <p:sp>
          <p:nvSpPr>
            <p:cNvPr id="28" name="テキスト ボックス 13">
              <a:extLst>
                <a:ext uri="{FF2B5EF4-FFF2-40B4-BE49-F238E27FC236}">
                  <a16:creationId xmlns:a16="http://schemas.microsoft.com/office/drawing/2014/main" id="{C30CA07C-9C32-F9D5-83ED-1D172A7778E9}"/>
                </a:ext>
              </a:extLst>
            </p:cNvPr>
            <p:cNvSpPr txBox="1"/>
            <p:nvPr/>
          </p:nvSpPr>
          <p:spPr>
            <a:xfrm>
              <a:off x="2663102" y="1114424"/>
              <a:ext cx="381838" cy="2308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900"/>
                <a:t>66%</a:t>
              </a:r>
              <a:endParaRPr kumimoji="1" lang="ja-JP" altLang="en-US" sz="900"/>
            </a:p>
          </p:txBody>
        </p:sp>
      </p:grpSp>
    </p:spTree>
    <p:extLst>
      <p:ext uri="{BB962C8B-B14F-4D97-AF65-F5344CB8AC3E}">
        <p14:creationId xmlns:p14="http://schemas.microsoft.com/office/powerpoint/2010/main" val="3302105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584387" y="562411"/>
            <a:ext cx="5565887" cy="867888"/>
            <a:chOff x="6858560" y="2509484"/>
            <a:chExt cx="4780409" cy="940213"/>
          </a:xfrm>
        </p:grpSpPr>
        <p:sp>
          <p:nvSpPr>
            <p:cNvPr id="7" name="Rectangle 57">
              <a:extLst>
                <a:ext uri="{FF2B5EF4-FFF2-40B4-BE49-F238E27FC236}">
                  <a16:creationId xmlns:a16="http://schemas.microsoft.com/office/drawing/2014/main" id="{EEE34259-C7FC-44A5-ACF9-67BBFF28CAB5}"/>
                </a:ext>
              </a:extLst>
            </p:cNvPr>
            <p:cNvSpPr/>
            <p:nvPr/>
          </p:nvSpPr>
          <p:spPr>
            <a:xfrm>
              <a:off x="6858560" y="2877318"/>
              <a:ext cx="4780409" cy="572379"/>
            </a:xfrm>
            <a:prstGeom prst="rect">
              <a:avLst/>
            </a:prstGeom>
          </p:spPr>
          <p:txBody>
            <a:bodyPr wrap="square">
              <a:spAutoFit/>
            </a:bodyPr>
            <a:lstStyle/>
            <a:p>
              <a:pPr>
                <a:lnSpc>
                  <a:spcPts val="1662"/>
                </a:lnSpc>
              </a:pPr>
              <a:r>
                <a:rPr lang="ja-JP" altLang="en-US" sz="1020" dirty="0">
                  <a:latin typeface="メイリオ" panose="020B0604030504040204" pitchFamily="50" charset="-128"/>
                  <a:ea typeface="メイリオ" panose="020B0604030504040204" pitchFamily="50" charset="-128"/>
                  <a:cs typeface="Lato" panose="020F0502020204030203" pitchFamily="34" charset="0"/>
                </a:rPr>
                <a:t>　糖尿病治療中者の</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HbA1c7.0</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％以上の割合は持続的に低下傾向にあるが、そのうち１</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に腎機能低下がみられるが、重症な人はいなかった。</a:t>
              </a:r>
              <a:endParaRPr lang="en-US" sz="1020"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875261" y="2509484"/>
              <a:ext cx="2270587" cy="346276"/>
            </a:xfrm>
            <a:prstGeom prst="rect">
              <a:avLst/>
            </a:prstGeom>
            <a:noFill/>
          </p:spPr>
          <p:txBody>
            <a:bodyPr wrap="none" rtlCol="0">
              <a:spAutoFit/>
            </a:bodyPr>
            <a:lstStyle/>
            <a:p>
              <a:r>
                <a:rPr lang="ja-JP" altLang="en-US" sz="1477" b="1" dirty="0">
                  <a:latin typeface="メイリオ" panose="020B0604030504040204" pitchFamily="50" charset="-128"/>
                  <a:ea typeface="メイリオ" panose="020B0604030504040204" pitchFamily="50" charset="-128"/>
                </a:rPr>
                <a:t>重症化予防　治療中者対策①</a:t>
              </a:r>
              <a:endParaRPr lang="en-US" sz="1477" b="1" dirty="0">
                <a:latin typeface="メイリオ" panose="020B0604030504040204" pitchFamily="50" charset="-128"/>
                <a:ea typeface="メイリオ" panose="020B0604030504040204" pitchFamily="50" charset="-128"/>
              </a:endParaRPr>
            </a:p>
          </p:txBody>
        </p:sp>
      </p:grpSp>
      <p:sp>
        <p:nvSpPr>
          <p:cNvPr id="24" name="Rectangle 11">
            <a:extLst>
              <a:ext uri="{FF2B5EF4-FFF2-40B4-BE49-F238E27FC236}">
                <a16:creationId xmlns:a16="http://schemas.microsoft.com/office/drawing/2014/main" id="{EA38E9BD-C12C-48B9-B2A8-972D63EC4056}"/>
              </a:ext>
            </a:extLst>
          </p:cNvPr>
          <p:cNvSpPr/>
          <p:nvPr/>
        </p:nvSpPr>
        <p:spPr>
          <a:xfrm>
            <a:off x="502015" y="503665"/>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 name="正方形/長方形 366">
            <a:extLst>
              <a:ext uri="{FF2B5EF4-FFF2-40B4-BE49-F238E27FC236}">
                <a16:creationId xmlns:a16="http://schemas.microsoft.com/office/drawing/2014/main" id="{D14476A9-F7B4-7FA8-970A-D8C26EED67B8}"/>
              </a:ext>
            </a:extLst>
          </p:cNvPr>
          <p:cNvSpPr/>
          <p:nvPr/>
        </p:nvSpPr>
        <p:spPr>
          <a:xfrm>
            <a:off x="2646484" y="4339598"/>
            <a:ext cx="3723292"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年度～令和３年度）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BCAD4962-4B91-3624-E29C-22746C7581D9}"/>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25</a:t>
            </a:fld>
            <a:endParaRPr lang="ja-JP" altLang="en-US">
              <a:solidFill>
                <a:prstClr val="black">
                  <a:tint val="75000"/>
                </a:prstClr>
              </a:solidFill>
            </a:endParaRPr>
          </a:p>
        </p:txBody>
      </p:sp>
      <p:graphicFrame>
        <p:nvGraphicFramePr>
          <p:cNvPr id="12" name="グラフ 11">
            <a:extLst>
              <a:ext uri="{FF2B5EF4-FFF2-40B4-BE49-F238E27FC236}">
                <a16:creationId xmlns:a16="http://schemas.microsoft.com/office/drawing/2014/main" id="{5AB9ED4F-FB66-4E14-80AA-149865822FA0}"/>
              </a:ext>
            </a:extLst>
          </p:cNvPr>
          <p:cNvGraphicFramePr>
            <a:graphicFrameLocks/>
          </p:cNvGraphicFramePr>
          <p:nvPr>
            <p:extLst>
              <p:ext uri="{D42A27DB-BD31-4B8C-83A1-F6EECF244321}">
                <p14:modId xmlns:p14="http://schemas.microsoft.com/office/powerpoint/2010/main" val="2071399166"/>
              </p:ext>
            </p:extLst>
          </p:nvPr>
        </p:nvGraphicFramePr>
        <p:xfrm>
          <a:off x="603832" y="1671473"/>
          <a:ext cx="2941413" cy="26137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a:extLst>
              <a:ext uri="{FF2B5EF4-FFF2-40B4-BE49-F238E27FC236}">
                <a16:creationId xmlns:a16="http://schemas.microsoft.com/office/drawing/2014/main" id="{3965CE5F-43BA-4A2D-B38D-3EB74ECFCBF4}"/>
              </a:ext>
            </a:extLst>
          </p:cNvPr>
          <p:cNvGraphicFramePr>
            <a:graphicFrameLocks/>
          </p:cNvGraphicFramePr>
          <p:nvPr>
            <p:extLst>
              <p:ext uri="{D42A27DB-BD31-4B8C-83A1-F6EECF244321}">
                <p14:modId xmlns:p14="http://schemas.microsoft.com/office/powerpoint/2010/main" val="3551155887"/>
              </p:ext>
            </p:extLst>
          </p:nvPr>
        </p:nvGraphicFramePr>
        <p:xfrm>
          <a:off x="3215345" y="1721118"/>
          <a:ext cx="3154431" cy="2514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6913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0">
            <a:extLst>
              <a:ext uri="{FF2B5EF4-FFF2-40B4-BE49-F238E27FC236}">
                <a16:creationId xmlns:a16="http://schemas.microsoft.com/office/drawing/2014/main" id="{39FC5366-8608-4A72-A310-93502F568E12}"/>
              </a:ext>
            </a:extLst>
          </p:cNvPr>
          <p:cNvGrpSpPr/>
          <p:nvPr/>
        </p:nvGrpSpPr>
        <p:grpSpPr>
          <a:xfrm>
            <a:off x="605327" y="589087"/>
            <a:ext cx="5516582" cy="1058273"/>
            <a:chOff x="6876576" y="2521460"/>
            <a:chExt cx="4743409" cy="1146462"/>
          </a:xfrm>
        </p:grpSpPr>
        <p:sp>
          <p:nvSpPr>
            <p:cNvPr id="7" name="Rectangle 57">
              <a:extLst>
                <a:ext uri="{FF2B5EF4-FFF2-40B4-BE49-F238E27FC236}">
                  <a16:creationId xmlns:a16="http://schemas.microsoft.com/office/drawing/2014/main" id="{EEE34259-C7FC-44A5-ACF9-67BBFF28CAB5}"/>
                </a:ext>
              </a:extLst>
            </p:cNvPr>
            <p:cNvSpPr/>
            <p:nvPr/>
          </p:nvSpPr>
          <p:spPr>
            <a:xfrm>
              <a:off x="6882961" y="2859368"/>
              <a:ext cx="4737024" cy="808554"/>
            </a:xfrm>
            <a:prstGeom prst="rect">
              <a:avLst/>
            </a:prstGeom>
          </p:spPr>
          <p:txBody>
            <a:bodyPr wrap="square">
              <a:spAutoFit/>
            </a:bodyPr>
            <a:lstStyle/>
            <a:p>
              <a:pPr>
                <a:lnSpc>
                  <a:spcPts val="1662"/>
                </a:lnSpc>
              </a:pP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BMI25</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以上の肥満者は医療費が高い傾向にあり、</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BMI</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30</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以上の肥満者は有所見率が４％と低いが</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BMI25</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未満と比較して年間で約</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12,000</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点程度高い。低身体活動者は高身体活動者と比較して</a:t>
              </a:r>
              <a:r>
                <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2,000</a:t>
              </a:r>
              <a:r>
                <a:rPr lang="ja-JP" altLang="en-US"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点程度医療費が高い。</a:t>
              </a:r>
              <a:endParaRPr lang="en-US" altLang="ja-JP" sz="102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TextBox 12">
              <a:extLst>
                <a:ext uri="{FF2B5EF4-FFF2-40B4-BE49-F238E27FC236}">
                  <a16:creationId xmlns:a16="http://schemas.microsoft.com/office/drawing/2014/main" id="{C6130984-8762-448F-A46B-E4B4B2C7E3A3}"/>
                </a:ext>
              </a:extLst>
            </p:cNvPr>
            <p:cNvSpPr txBox="1"/>
            <p:nvPr/>
          </p:nvSpPr>
          <p:spPr>
            <a:xfrm>
              <a:off x="6876576" y="2521460"/>
              <a:ext cx="1459933" cy="346275"/>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健診結果と医療費</a:t>
              </a:r>
              <a:endParaRPr lang="en-US" sz="1477" b="1" dirty="0">
                <a:solidFill>
                  <a:prstClr val="black"/>
                </a:solidFill>
                <a:latin typeface="メイリオ" panose="020B0604030504040204" pitchFamily="50" charset="-128"/>
                <a:ea typeface="メイリオ" panose="020B0604030504040204" pitchFamily="50" charset="-128"/>
              </a:endParaRPr>
            </a:p>
          </p:txBody>
        </p:sp>
      </p:grpSp>
      <p:sp>
        <p:nvSpPr>
          <p:cNvPr id="24" name="Rectangle 11">
            <a:extLst>
              <a:ext uri="{FF2B5EF4-FFF2-40B4-BE49-F238E27FC236}">
                <a16:creationId xmlns:a16="http://schemas.microsoft.com/office/drawing/2014/main" id="{EA38E9BD-C12C-48B9-B2A8-972D63EC4056}"/>
              </a:ext>
            </a:extLst>
          </p:cNvPr>
          <p:cNvSpPr/>
          <p:nvPr/>
        </p:nvSpPr>
        <p:spPr>
          <a:xfrm>
            <a:off x="502015" y="519283"/>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7" name="正方形/長方形 366">
            <a:extLst>
              <a:ext uri="{FF2B5EF4-FFF2-40B4-BE49-F238E27FC236}">
                <a16:creationId xmlns:a16="http://schemas.microsoft.com/office/drawing/2014/main" id="{0C2B6883-EB0A-A998-3AC0-C2BBE206D632}"/>
              </a:ext>
            </a:extLst>
          </p:cNvPr>
          <p:cNvSpPr/>
          <p:nvPr/>
        </p:nvSpPr>
        <p:spPr>
          <a:xfrm>
            <a:off x="2677797" y="4380209"/>
            <a:ext cx="3733266"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独自解析特定健診結果・医療情報（令和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en-US" altLang="ja-JP" sz="969" dirty="0">
              <a:solidFill>
                <a:srgbClr val="000000"/>
              </a:solidFill>
              <a:latin typeface="メイリオ" panose="020B0604030504040204" pitchFamily="50" charset="-128"/>
              <a:ea typeface="メイリオ" panose="020B0604030504040204" pitchFamily="50" charset="-128"/>
            </a:endParaRPr>
          </a:p>
        </p:txBody>
      </p:sp>
      <p:graphicFrame>
        <p:nvGraphicFramePr>
          <p:cNvPr id="13" name="グラフ 12">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759912852"/>
              </p:ext>
            </p:extLst>
          </p:nvPr>
        </p:nvGraphicFramePr>
        <p:xfrm>
          <a:off x="3540815" y="1522948"/>
          <a:ext cx="2571749" cy="2285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845340099"/>
              </p:ext>
            </p:extLst>
          </p:nvPr>
        </p:nvGraphicFramePr>
        <p:xfrm>
          <a:off x="735541" y="1508779"/>
          <a:ext cx="2571749" cy="2299293"/>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9">
            <a:extLst>
              <a:ext uri="{FF2B5EF4-FFF2-40B4-BE49-F238E27FC236}">
                <a16:creationId xmlns:a16="http://schemas.microsoft.com/office/drawing/2014/main" id="{9CF0EBD2-9CA2-3CED-7A3D-F54436A64F88}"/>
              </a:ext>
            </a:extLst>
          </p:cNvPr>
          <p:cNvGrpSpPr/>
          <p:nvPr/>
        </p:nvGrpSpPr>
        <p:grpSpPr>
          <a:xfrm>
            <a:off x="603831" y="4888972"/>
            <a:ext cx="5531958" cy="1032378"/>
            <a:chOff x="6709006" y="4240379"/>
            <a:chExt cx="4734888" cy="1118412"/>
          </a:xfrm>
        </p:grpSpPr>
        <p:sp>
          <p:nvSpPr>
            <p:cNvPr id="18" name="Rectangle 59">
              <a:extLst>
                <a:ext uri="{FF2B5EF4-FFF2-40B4-BE49-F238E27FC236}">
                  <a16:creationId xmlns:a16="http://schemas.microsoft.com/office/drawing/2014/main" id="{9307AA29-2F57-8507-79C2-EE700AA0D931}"/>
                </a:ext>
              </a:extLst>
            </p:cNvPr>
            <p:cNvSpPr/>
            <p:nvPr/>
          </p:nvSpPr>
          <p:spPr>
            <a:xfrm>
              <a:off x="6709006" y="4550236"/>
              <a:ext cx="4734888" cy="808555"/>
            </a:xfrm>
            <a:prstGeom prst="rect">
              <a:avLst/>
            </a:prstGeom>
          </p:spPr>
          <p:txBody>
            <a:bodyPr wrap="square">
              <a:spAutoFit/>
            </a:bodyPr>
            <a:lstStyle/>
            <a:p>
              <a:pPr>
                <a:lnSpc>
                  <a:spcPts val="1662"/>
                </a:lnSpc>
              </a:pPr>
              <a:r>
                <a:rPr lang="ja-JP" altLang="en-US" sz="1020" dirty="0">
                  <a:latin typeface="メイリオ" panose="020B0604030504040204" pitchFamily="50" charset="-128"/>
                  <a:ea typeface="メイリオ" panose="020B0604030504040204" pitchFamily="50" charset="-128"/>
                  <a:cs typeface="Lato" panose="020F0502020204030203" pitchFamily="34" charset="0"/>
                </a:rPr>
                <a:t>　健診で糖尿病域にあった人の治療率は</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74%</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で、そのうち</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54</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％が高血圧を治療していたが、未治療者も</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10</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％みられた。糖尿病レセプトがない者（受診なし）が</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13%</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、年に</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2</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回以下の不定期受診が</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8%</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みられた。</a:t>
              </a:r>
              <a:endParaRPr lang="en-US" sz="1020"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19" name="TextBox 61">
              <a:extLst>
                <a:ext uri="{FF2B5EF4-FFF2-40B4-BE49-F238E27FC236}">
                  <a16:creationId xmlns:a16="http://schemas.microsoft.com/office/drawing/2014/main" id="{6ACB18AB-BCA7-0707-727A-7B4675E8A591}"/>
                </a:ext>
              </a:extLst>
            </p:cNvPr>
            <p:cNvSpPr txBox="1"/>
            <p:nvPr/>
          </p:nvSpPr>
          <p:spPr>
            <a:xfrm>
              <a:off x="6719827" y="4240379"/>
              <a:ext cx="2262759" cy="346275"/>
            </a:xfrm>
            <a:prstGeom prst="rect">
              <a:avLst/>
            </a:prstGeom>
            <a:noFill/>
          </p:spPr>
          <p:txBody>
            <a:bodyPr wrap="none" rtlCol="0">
              <a:spAutoFit/>
            </a:bodyPr>
            <a:lstStyle/>
            <a:p>
              <a:r>
                <a:rPr lang="ja-JP" altLang="en-US" sz="1477" b="1" dirty="0">
                  <a:latin typeface="メイリオ" panose="020B0604030504040204" pitchFamily="50" charset="-128"/>
                  <a:ea typeface="メイリオ" panose="020B0604030504040204" pitchFamily="50" charset="-128"/>
                </a:rPr>
                <a:t>重症化予防　治療中者対策②</a:t>
              </a:r>
              <a:endParaRPr lang="en-US" altLang="ja-JP" sz="1477" b="1" dirty="0">
                <a:latin typeface="メイリオ" panose="020B0604030504040204" pitchFamily="50" charset="-128"/>
                <a:ea typeface="メイリオ" panose="020B0604030504040204" pitchFamily="50" charset="-128"/>
              </a:endParaRPr>
            </a:p>
          </p:txBody>
        </p:sp>
      </p:grpSp>
      <p:sp>
        <p:nvSpPr>
          <p:cNvPr id="20" name="Rectangle 12">
            <a:extLst>
              <a:ext uri="{FF2B5EF4-FFF2-40B4-BE49-F238E27FC236}">
                <a16:creationId xmlns:a16="http://schemas.microsoft.com/office/drawing/2014/main" id="{077FD4D6-2773-67AB-08DA-92A04A43EA10}"/>
              </a:ext>
            </a:extLst>
          </p:cNvPr>
          <p:cNvSpPr/>
          <p:nvPr/>
        </p:nvSpPr>
        <p:spPr>
          <a:xfrm>
            <a:off x="502015" y="4837412"/>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1" name="正方形/長方形 366">
            <a:extLst>
              <a:ext uri="{FF2B5EF4-FFF2-40B4-BE49-F238E27FC236}">
                <a16:creationId xmlns:a16="http://schemas.microsoft.com/office/drawing/2014/main" id="{75AA9205-3B70-A12A-FC02-C1F68EA2F2A0}"/>
              </a:ext>
            </a:extLst>
          </p:cNvPr>
          <p:cNvSpPr/>
          <p:nvPr/>
        </p:nvSpPr>
        <p:spPr>
          <a:xfrm>
            <a:off x="1932972" y="8661355"/>
            <a:ext cx="4436805"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ja-JP" altLang="en-US" sz="969" dirty="0">
                <a:solidFill>
                  <a:srgbClr val="000000"/>
                </a:solidFill>
                <a:latin typeface="メイリオ" panose="020B0604030504040204" pitchFamily="50" charset="-128"/>
                <a:ea typeface="メイリオ" panose="020B0604030504040204" pitchFamily="50" charset="-128"/>
              </a:rPr>
              <a:t>独自解析特定健診結果・医療情報（平成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年度～令和</a:t>
            </a:r>
            <a:r>
              <a:rPr lang="en-US" altLang="ja-JP" sz="969" dirty="0">
                <a:solidFill>
                  <a:srgbClr val="000000"/>
                </a:solidFill>
                <a:latin typeface="メイリオ" panose="020B0604030504040204" pitchFamily="50" charset="-128"/>
                <a:ea typeface="メイリオ" panose="020B0604030504040204" pitchFamily="50" charset="-128"/>
              </a:rPr>
              <a:t>4</a:t>
            </a:r>
            <a:r>
              <a:rPr lang="ja-JP" altLang="en-US" sz="969" dirty="0">
                <a:solidFill>
                  <a:srgbClr val="000000"/>
                </a:solidFill>
                <a:latin typeface="メイリオ" panose="020B0604030504040204" pitchFamily="50" charset="-128"/>
                <a:ea typeface="メイリオ" panose="020B0604030504040204" pitchFamily="50" charset="-128"/>
              </a:rPr>
              <a:t>年度）</a:t>
            </a:r>
            <a:endParaRPr lang="ja-JP" altLang="en-US" sz="969" dirty="0">
              <a:solidFill>
                <a:prstClr val="black"/>
              </a:solidFill>
              <a:latin typeface="メイリオ" panose="020B0604030504040204" pitchFamily="50" charset="-128"/>
              <a:ea typeface="メイリオ" panose="020B0604030504040204" pitchFamily="50" charset="-128"/>
            </a:endParaRPr>
          </a:p>
        </p:txBody>
      </p:sp>
      <p:graphicFrame>
        <p:nvGraphicFramePr>
          <p:cNvPr id="22" name="グラフ 21">
            <a:extLst>
              <a:ext uri="{FF2B5EF4-FFF2-40B4-BE49-F238E27FC236}">
                <a16:creationId xmlns:a16="http://schemas.microsoft.com/office/drawing/2014/main" id="{5EDDCD96-C141-0669-2517-D82AF864F6F9}"/>
              </a:ext>
            </a:extLst>
          </p:cNvPr>
          <p:cNvGraphicFramePr>
            <a:graphicFrameLocks/>
          </p:cNvGraphicFramePr>
          <p:nvPr>
            <p:extLst>
              <p:ext uri="{D42A27DB-BD31-4B8C-83A1-F6EECF244321}">
                <p14:modId xmlns:p14="http://schemas.microsoft.com/office/powerpoint/2010/main" val="2733140784"/>
              </p:ext>
            </p:extLst>
          </p:nvPr>
        </p:nvGraphicFramePr>
        <p:xfrm>
          <a:off x="2314910" y="6079961"/>
          <a:ext cx="2104842" cy="2251467"/>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70B4B44C-CAC8-4423-B75D-CD9C0F9C39EF}"/>
              </a:ext>
            </a:extLst>
          </p:cNvPr>
          <p:cNvSpPr txBox="1"/>
          <p:nvPr/>
        </p:nvSpPr>
        <p:spPr>
          <a:xfrm>
            <a:off x="991129" y="8470252"/>
            <a:ext cx="3859823" cy="205890"/>
          </a:xfrm>
          <a:prstGeom prst="rect">
            <a:avLst/>
          </a:prstGeom>
          <a:noFill/>
        </p:spPr>
        <p:txBody>
          <a:bodyPr wrap="square" rtlCol="0">
            <a:spAutoFit/>
          </a:bodyPr>
          <a:lstStyle/>
          <a:p>
            <a:pPr algn="r"/>
            <a:r>
              <a:rPr lang="en-US" altLang="ja-JP" sz="738" dirty="0">
                <a:solidFill>
                  <a:srgbClr val="E7E6E6">
                    <a:lumMod val="25000"/>
                  </a:srgbClr>
                </a:solidFill>
              </a:rPr>
              <a:t>※</a:t>
            </a:r>
            <a:r>
              <a:rPr lang="ja-JP" altLang="en-US" sz="738" dirty="0">
                <a:solidFill>
                  <a:srgbClr val="E7E6E6">
                    <a:lumMod val="25000"/>
                  </a:srgbClr>
                </a:solidFill>
              </a:rPr>
              <a:t>定期受診あり：年</a:t>
            </a:r>
            <a:r>
              <a:rPr lang="en-US" altLang="ja-JP" sz="738" dirty="0">
                <a:solidFill>
                  <a:srgbClr val="E7E6E6">
                    <a:lumMod val="25000"/>
                  </a:srgbClr>
                </a:solidFill>
              </a:rPr>
              <a:t>3</a:t>
            </a:r>
            <a:r>
              <a:rPr lang="ja-JP" altLang="en-US" sz="738" dirty="0">
                <a:solidFill>
                  <a:srgbClr val="E7E6E6">
                    <a:lumMod val="25000"/>
                  </a:srgbClr>
                </a:solidFill>
              </a:rPr>
              <a:t>回以上受診、不定期受診：年</a:t>
            </a:r>
            <a:r>
              <a:rPr lang="en-US" altLang="ja-JP" sz="738" dirty="0">
                <a:solidFill>
                  <a:srgbClr val="E7E6E6">
                    <a:lumMod val="25000"/>
                  </a:srgbClr>
                </a:solidFill>
              </a:rPr>
              <a:t>1-2</a:t>
            </a:r>
            <a:r>
              <a:rPr lang="ja-JP" altLang="en-US" sz="738" dirty="0">
                <a:solidFill>
                  <a:srgbClr val="E7E6E6">
                    <a:lumMod val="25000"/>
                  </a:srgbClr>
                </a:solidFill>
              </a:rPr>
              <a:t>回受診、受診無し：年</a:t>
            </a:r>
            <a:r>
              <a:rPr lang="en-US" altLang="ja-JP" sz="738" dirty="0">
                <a:solidFill>
                  <a:srgbClr val="E7E6E6">
                    <a:lumMod val="25000"/>
                  </a:srgbClr>
                </a:solidFill>
              </a:rPr>
              <a:t>0</a:t>
            </a:r>
            <a:r>
              <a:rPr lang="ja-JP" altLang="en-US" sz="738" dirty="0">
                <a:solidFill>
                  <a:srgbClr val="E7E6E6">
                    <a:lumMod val="25000"/>
                  </a:srgbClr>
                </a:solidFill>
              </a:rPr>
              <a:t>回</a:t>
            </a:r>
          </a:p>
        </p:txBody>
      </p:sp>
      <p:graphicFrame>
        <p:nvGraphicFramePr>
          <p:cNvPr id="25" name="グラフ 24">
            <a:extLst>
              <a:ext uri="{FF2B5EF4-FFF2-40B4-BE49-F238E27FC236}">
                <a16:creationId xmlns:a16="http://schemas.microsoft.com/office/drawing/2014/main" id="{E4FF6DA0-CDA2-7CA1-906A-4F2D32CDCB0C}"/>
              </a:ext>
            </a:extLst>
          </p:cNvPr>
          <p:cNvGraphicFramePr>
            <a:graphicFrameLocks/>
          </p:cNvGraphicFramePr>
          <p:nvPr>
            <p:extLst>
              <p:ext uri="{D42A27DB-BD31-4B8C-83A1-F6EECF244321}">
                <p14:modId xmlns:p14="http://schemas.microsoft.com/office/powerpoint/2010/main" val="3989611887"/>
              </p:ext>
            </p:extLst>
          </p:nvPr>
        </p:nvGraphicFramePr>
        <p:xfrm>
          <a:off x="4060312" y="6079961"/>
          <a:ext cx="2414196" cy="26047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a:extLst>
              <a:ext uri="{FF2B5EF4-FFF2-40B4-BE49-F238E27FC236}">
                <a16:creationId xmlns:a16="http://schemas.microsoft.com/office/drawing/2014/main" id="{B5CCD258-D78B-5E89-C112-E2D65EEF5EEB}"/>
              </a:ext>
            </a:extLst>
          </p:cNvPr>
          <p:cNvGraphicFramePr>
            <a:graphicFrameLocks/>
          </p:cNvGraphicFramePr>
          <p:nvPr>
            <p:extLst>
              <p:ext uri="{D42A27DB-BD31-4B8C-83A1-F6EECF244321}">
                <p14:modId xmlns:p14="http://schemas.microsoft.com/office/powerpoint/2010/main" val="3107485666"/>
              </p:ext>
            </p:extLst>
          </p:nvPr>
        </p:nvGraphicFramePr>
        <p:xfrm>
          <a:off x="249584" y="5990440"/>
          <a:ext cx="2505035" cy="2481632"/>
        </p:xfrm>
        <a:graphic>
          <a:graphicData uri="http://schemas.openxmlformats.org/drawingml/2006/chart">
            <c:chart xmlns:c="http://schemas.openxmlformats.org/drawingml/2006/chart" xmlns:r="http://schemas.openxmlformats.org/officeDocument/2006/relationships" r:id="rId6"/>
          </a:graphicData>
        </a:graphic>
      </p:graphicFrame>
      <p:cxnSp>
        <p:nvCxnSpPr>
          <p:cNvPr id="27" name="直線コネクタ 26">
            <a:extLst>
              <a:ext uri="{FF2B5EF4-FFF2-40B4-BE49-F238E27FC236}">
                <a16:creationId xmlns:a16="http://schemas.microsoft.com/office/drawing/2014/main" id="{A085AEAD-1979-C940-7609-A13142F21334}"/>
              </a:ext>
            </a:extLst>
          </p:cNvPr>
          <p:cNvCxnSpPr/>
          <p:nvPr/>
        </p:nvCxnSpPr>
        <p:spPr>
          <a:xfrm>
            <a:off x="1502101" y="6735337"/>
            <a:ext cx="1865230" cy="42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666A333-A792-8C29-B76E-B59EC7CEC9A6}"/>
              </a:ext>
            </a:extLst>
          </p:cNvPr>
          <p:cNvCxnSpPr/>
          <p:nvPr/>
        </p:nvCxnSpPr>
        <p:spPr>
          <a:xfrm>
            <a:off x="1502101" y="7895063"/>
            <a:ext cx="1779262" cy="5287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12">
            <a:extLst>
              <a:ext uri="{FF2B5EF4-FFF2-40B4-BE49-F238E27FC236}">
                <a16:creationId xmlns:a16="http://schemas.microsoft.com/office/drawing/2014/main" id="{4F5535BD-785F-FA46-F4D5-ECC4D677F00F}"/>
              </a:ext>
            </a:extLst>
          </p:cNvPr>
          <p:cNvSpPr txBox="1"/>
          <p:nvPr/>
        </p:nvSpPr>
        <p:spPr>
          <a:xfrm>
            <a:off x="303474" y="185010"/>
            <a:ext cx="4095993"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5</a:t>
            </a:r>
            <a:r>
              <a:rPr lang="ja-JP" altLang="en-US" sz="1477" b="1" dirty="0">
                <a:solidFill>
                  <a:prstClr val="black"/>
                </a:solidFill>
                <a:latin typeface="メイリオ" panose="020B0604030504040204" pitchFamily="50" charset="-128"/>
                <a:ea typeface="メイリオ" panose="020B0604030504040204" pitchFamily="50" charset="-128"/>
              </a:rPr>
              <a:t>）レセプト・健診データを組み合わせた分析</a:t>
            </a:r>
            <a:endParaRPr lang="en-US" sz="1477" b="1"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D925ED8D-5FE3-14B7-0098-30BDA8525266}"/>
              </a:ext>
            </a:extLst>
          </p:cNvPr>
          <p:cNvSpPr>
            <a:spLocks noGrp="1"/>
          </p:cNvSpPr>
          <p:nvPr>
            <p:ph type="sldNum" sz="quarter" idx="12"/>
          </p:nvPr>
        </p:nvSpPr>
        <p:spPr>
          <a:xfrm>
            <a:off x="2657475" y="8773712"/>
            <a:ext cx="1543050" cy="486834"/>
          </a:xfrm>
        </p:spPr>
        <p:txBody>
          <a:bodyPr/>
          <a:lstStyle/>
          <a:p>
            <a:fld id="{22D086F1-D5EC-495E-9CD9-BD56A1569FD5}" type="slidenum">
              <a:rPr lang="ja-JP" altLang="en-US" smtClean="0">
                <a:solidFill>
                  <a:prstClr val="black">
                    <a:tint val="75000"/>
                  </a:prstClr>
                </a:solidFill>
              </a:rPr>
              <a:pPr/>
              <a:t>26</a:t>
            </a:fld>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CC81EB1D-125D-B2DE-14D0-1CD3CC7EA356}"/>
              </a:ext>
            </a:extLst>
          </p:cNvPr>
          <p:cNvSpPr txBox="1"/>
          <p:nvPr/>
        </p:nvSpPr>
        <p:spPr>
          <a:xfrm>
            <a:off x="3056933" y="8081179"/>
            <a:ext cx="877163" cy="230832"/>
          </a:xfrm>
          <a:prstGeom prst="rect">
            <a:avLst/>
          </a:prstGeom>
          <a:solidFill>
            <a:schemeClr val="bg1"/>
          </a:solid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高血圧未治療</a:t>
            </a:r>
          </a:p>
        </p:txBody>
      </p:sp>
      <p:sp>
        <p:nvSpPr>
          <p:cNvPr id="4" name="テキスト ボックス 3">
            <a:extLst>
              <a:ext uri="{FF2B5EF4-FFF2-40B4-BE49-F238E27FC236}">
                <a16:creationId xmlns:a16="http://schemas.microsoft.com/office/drawing/2014/main" id="{C5A66846-CEFE-3010-87AE-B57202635AF3}"/>
              </a:ext>
            </a:extLst>
          </p:cNvPr>
          <p:cNvSpPr txBox="1"/>
          <p:nvPr/>
        </p:nvSpPr>
        <p:spPr>
          <a:xfrm>
            <a:off x="735541" y="3785683"/>
            <a:ext cx="4166525" cy="461665"/>
          </a:xfrm>
          <a:prstGeom prst="rect">
            <a:avLst/>
          </a:prstGeom>
          <a:noFill/>
        </p:spPr>
        <p:txBody>
          <a:bodyPr wrap="none" rtlCol="0">
            <a:spAutoFit/>
          </a:bodyPr>
          <a:lstStyle/>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低身体活動：</a:t>
            </a:r>
            <a:r>
              <a:rPr kumimoji="1" lang="en-US" altLang="ja-JP" sz="800" dirty="0">
                <a:latin typeface="メイリオ" panose="020B0604030504040204" pitchFamily="50" charset="-128"/>
                <a:ea typeface="メイリオ" panose="020B0604030504040204" pitchFamily="50" charset="-128"/>
              </a:rPr>
              <a:t>1</a:t>
            </a:r>
            <a:r>
              <a:rPr kumimoji="1" lang="ja-JP" altLang="en-US" sz="800" dirty="0">
                <a:latin typeface="メイリオ" panose="020B0604030504040204" pitchFamily="50" charset="-128"/>
                <a:ea typeface="メイリオ" panose="020B0604030504040204" pitchFamily="50" charset="-128"/>
              </a:rPr>
              <a:t>回</a:t>
            </a:r>
            <a:r>
              <a:rPr kumimoji="1" lang="en-US" altLang="ja-JP" sz="800" dirty="0">
                <a:latin typeface="メイリオ" panose="020B0604030504040204" pitchFamily="50" charset="-128"/>
                <a:ea typeface="メイリオ" panose="020B0604030504040204" pitchFamily="50" charset="-128"/>
              </a:rPr>
              <a:t>30</a:t>
            </a:r>
            <a:r>
              <a:rPr kumimoji="1" lang="ja-JP" altLang="en-US" sz="800" dirty="0">
                <a:latin typeface="メイリオ" panose="020B0604030504040204" pitchFamily="50" charset="-128"/>
                <a:ea typeface="メイリオ" panose="020B0604030504040204" pitchFamily="50" charset="-128"/>
              </a:rPr>
              <a:t>分以上の運動習慣がない かつ </a:t>
            </a:r>
            <a:r>
              <a:rPr kumimoji="1" lang="en-US" altLang="ja-JP" sz="800"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日</a:t>
            </a:r>
            <a:r>
              <a:rPr lang="en-US" altLang="ja-JP" sz="800"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時間以上の身体活動がない者</a:t>
            </a:r>
            <a:endParaRPr lang="en-US" altLang="ja-JP" sz="800" dirty="0">
              <a:latin typeface="メイリオ" panose="020B0604030504040204" pitchFamily="50" charset="-128"/>
              <a:ea typeface="メイリオ" panose="020B0604030504040204" pitchFamily="50" charset="-128"/>
            </a:endParaRPr>
          </a:p>
          <a:p>
            <a:r>
              <a:rPr kumimoji="1" lang="ja-JP" altLang="en-US" sz="800">
                <a:latin typeface="メイリオ" panose="020B0604030504040204" pitchFamily="50" charset="-128"/>
                <a:ea typeface="メイリオ" panose="020B0604030504040204" pitchFamily="50" charset="-128"/>
              </a:rPr>
              <a:t>　中程度　　：</a:t>
            </a:r>
            <a:r>
              <a:rPr kumimoji="1" lang="ja-JP" altLang="en-US" sz="800" dirty="0">
                <a:latin typeface="メイリオ" panose="020B0604030504040204" pitchFamily="50" charset="-128"/>
                <a:ea typeface="メイリオ" panose="020B0604030504040204" pitchFamily="50" charset="-128"/>
              </a:rPr>
              <a:t>上記のうち、どちらか</a:t>
            </a:r>
            <a:r>
              <a:rPr kumimoji="1" lang="en-US" altLang="ja-JP" sz="800" dirty="0">
                <a:latin typeface="メイリオ" panose="020B0604030504040204" pitchFamily="50" charset="-128"/>
                <a:ea typeface="メイリオ" panose="020B0604030504040204" pitchFamily="50" charset="-128"/>
              </a:rPr>
              <a:t>1</a:t>
            </a:r>
            <a:r>
              <a:rPr kumimoji="1" lang="ja-JP" altLang="en-US" sz="800" dirty="0">
                <a:latin typeface="メイリオ" panose="020B0604030504040204" pitchFamily="50" charset="-128"/>
                <a:ea typeface="メイリオ" panose="020B0604030504040204" pitchFamily="50" charset="-128"/>
              </a:rPr>
              <a:t>項目が該当する者</a:t>
            </a:r>
            <a:endParaRPr kumimoji="1"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高身体活動：上記の</a:t>
            </a:r>
            <a:r>
              <a:rPr lang="en-US" altLang="ja-JP" sz="80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項目とも該当しない者</a:t>
            </a:r>
            <a:endParaRPr kumimoji="1" lang="en-US"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7923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9">
            <a:extLst>
              <a:ext uri="{FF2B5EF4-FFF2-40B4-BE49-F238E27FC236}">
                <a16:creationId xmlns:a16="http://schemas.microsoft.com/office/drawing/2014/main" id="{81AD20CC-53C2-4304-A3CD-D1B4F6D375E1}"/>
              </a:ext>
            </a:extLst>
          </p:cNvPr>
          <p:cNvGrpSpPr/>
          <p:nvPr/>
        </p:nvGrpSpPr>
        <p:grpSpPr>
          <a:xfrm>
            <a:off x="576259" y="595207"/>
            <a:ext cx="5656386" cy="1015022"/>
            <a:chOff x="6649588" y="4270152"/>
            <a:chExt cx="4658052" cy="1099606"/>
          </a:xfrm>
        </p:grpSpPr>
        <p:sp>
          <p:nvSpPr>
            <p:cNvPr id="11" name="Rectangle 59">
              <a:extLst>
                <a:ext uri="{FF2B5EF4-FFF2-40B4-BE49-F238E27FC236}">
                  <a16:creationId xmlns:a16="http://schemas.microsoft.com/office/drawing/2014/main" id="{4D8A41D5-DB39-45CE-ADE7-D51193C25C96}"/>
                </a:ext>
              </a:extLst>
            </p:cNvPr>
            <p:cNvSpPr/>
            <p:nvPr/>
          </p:nvSpPr>
          <p:spPr>
            <a:xfrm>
              <a:off x="6687941" y="4561204"/>
              <a:ext cx="4619699" cy="808554"/>
            </a:xfrm>
            <a:prstGeom prst="rect">
              <a:avLst/>
            </a:prstGeom>
          </p:spPr>
          <p:txBody>
            <a:bodyPr wrap="square">
              <a:spAutoFit/>
            </a:bodyPr>
            <a:lstStyle/>
            <a:p>
              <a:pPr>
                <a:lnSpc>
                  <a:spcPts val="1662"/>
                </a:lnSpc>
              </a:pPr>
              <a:r>
                <a:rPr lang="ja-JP" altLang="en-US" sz="1020" dirty="0">
                  <a:latin typeface="メイリオ" panose="020B0604030504040204" pitchFamily="50" charset="-128"/>
                  <a:ea typeface="メイリオ" panose="020B0604030504040204" pitchFamily="50" charset="-128"/>
                  <a:cs typeface="Lato" panose="020F0502020204030203" pitchFamily="34" charset="0"/>
                </a:rPr>
                <a:t>　介護認定率は</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19.0%</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と栃木県よりやや高めで推移している。要支援・要介護度別にみると要支援から要介護１で認定率が高く。要介護</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3</a:t>
              </a:r>
              <a:r>
                <a:rPr lang="ja-JP" altLang="en-US" sz="1020" dirty="0" err="1">
                  <a:latin typeface="メイリオ" panose="020B0604030504040204" pitchFamily="50" charset="-128"/>
                  <a:ea typeface="メイリオ" panose="020B0604030504040204" pitchFamily="50" charset="-128"/>
                  <a:cs typeface="Lato" panose="020F0502020204030203" pitchFamily="34" charset="0"/>
                </a:rPr>
                <a:t>，</a:t>
              </a:r>
              <a:r>
                <a:rPr lang="en-US" altLang="ja-JP" sz="1020" dirty="0">
                  <a:latin typeface="メイリオ" panose="020B0604030504040204" pitchFamily="50" charset="-128"/>
                  <a:ea typeface="メイリオ" panose="020B0604030504040204" pitchFamily="50" charset="-128"/>
                  <a:cs typeface="Lato" panose="020F0502020204030203" pitchFamily="34" charset="0"/>
                </a:rPr>
                <a:t>4</a:t>
              </a:r>
              <a:r>
                <a:rPr lang="ja-JP" altLang="en-US" sz="1020" dirty="0">
                  <a:latin typeface="メイリオ" panose="020B0604030504040204" pitchFamily="50" charset="-128"/>
                  <a:ea typeface="メイリオ" panose="020B0604030504040204" pitchFamily="50" charset="-128"/>
                  <a:cs typeface="Lato" panose="020F0502020204030203" pitchFamily="34" charset="0"/>
                </a:rPr>
                <a:t>でも高い傾向がみられた。</a:t>
              </a:r>
              <a:br>
                <a:rPr lang="en-US" altLang="ja-JP" sz="1020" dirty="0">
                  <a:latin typeface="メイリオ" panose="020B0604030504040204" pitchFamily="50" charset="-128"/>
                  <a:ea typeface="メイリオ" panose="020B0604030504040204" pitchFamily="50" charset="-128"/>
                  <a:cs typeface="Lato" panose="020F0502020204030203" pitchFamily="34" charset="0"/>
                </a:rPr>
              </a:br>
              <a:r>
                <a:rPr lang="ja-JP" altLang="en-US" sz="1020" dirty="0">
                  <a:latin typeface="メイリオ" panose="020B0604030504040204" pitchFamily="50" charset="-128"/>
                  <a:ea typeface="メイリオ" panose="020B0604030504040204" pitchFamily="50" charset="-128"/>
                  <a:cs typeface="Lato" panose="020F0502020204030203" pitchFamily="34" charset="0"/>
                </a:rPr>
                <a:t>要介護２、要介護５はやや低めであった。</a:t>
              </a:r>
              <a:endParaRPr lang="en-US" altLang="ja-JP" sz="1020"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649588" y="4270152"/>
              <a:ext cx="2021303"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介護から見た健康課題　①</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02015" y="516154"/>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 name="TextBox 12">
            <a:extLst>
              <a:ext uri="{FF2B5EF4-FFF2-40B4-BE49-F238E27FC236}">
                <a16:creationId xmlns:a16="http://schemas.microsoft.com/office/drawing/2014/main" id="{3DA1C197-8668-2243-D872-581DF1F32862}"/>
              </a:ext>
            </a:extLst>
          </p:cNvPr>
          <p:cNvSpPr txBox="1"/>
          <p:nvPr/>
        </p:nvSpPr>
        <p:spPr>
          <a:xfrm>
            <a:off x="313581" y="201555"/>
            <a:ext cx="2015295"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6</a:t>
            </a:r>
            <a:r>
              <a:rPr lang="ja-JP" altLang="en-US" sz="1477" b="1" dirty="0">
                <a:solidFill>
                  <a:prstClr val="black"/>
                </a:solidFill>
                <a:latin typeface="メイリオ" panose="020B0604030504040204" pitchFamily="50" charset="-128"/>
                <a:ea typeface="メイリオ" panose="020B0604030504040204" pitchFamily="50" charset="-128"/>
              </a:rPr>
              <a:t>）介護費関係の分析</a:t>
            </a:r>
            <a:endParaRPr lang="en-US" sz="1477" b="1"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EC007037-14B6-8263-63A3-E80A1765A470}"/>
              </a:ext>
            </a:extLst>
          </p:cNvPr>
          <p:cNvSpPr>
            <a:spLocks noGrp="1"/>
          </p:cNvSpPr>
          <p:nvPr>
            <p:ph type="sldNum" sz="quarter" idx="12"/>
          </p:nvPr>
        </p:nvSpPr>
        <p:spPr>
          <a:xfrm>
            <a:off x="2657475" y="8783338"/>
            <a:ext cx="1543050" cy="486834"/>
          </a:xfrm>
        </p:spPr>
        <p:txBody>
          <a:bodyPr/>
          <a:lstStyle/>
          <a:p>
            <a:fld id="{22D086F1-D5EC-495E-9CD9-BD56A1569FD5}"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16" name="Rectangle 12">
            <a:extLst>
              <a:ext uri="{FF2B5EF4-FFF2-40B4-BE49-F238E27FC236}">
                <a16:creationId xmlns:a16="http://schemas.microsoft.com/office/drawing/2014/main" id="{B0EB9CC4-592F-4AD0-8E7D-96C3C2384812}"/>
              </a:ext>
            </a:extLst>
          </p:cNvPr>
          <p:cNvSpPr/>
          <p:nvPr/>
        </p:nvSpPr>
        <p:spPr>
          <a:xfrm>
            <a:off x="502015" y="4823311"/>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17" name="正方形/長方形 17">
            <a:extLst>
              <a:ext uri="{FF2B5EF4-FFF2-40B4-BE49-F238E27FC236}">
                <a16:creationId xmlns:a16="http://schemas.microsoft.com/office/drawing/2014/main" id="{D443CE73-B737-A9AD-9063-BBDFBD9802E1}"/>
              </a:ext>
            </a:extLst>
          </p:cNvPr>
          <p:cNvSpPr/>
          <p:nvPr/>
        </p:nvSpPr>
        <p:spPr>
          <a:xfrm>
            <a:off x="2891655" y="8661842"/>
            <a:ext cx="3465524"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要介護（支援）者認定状況（令和</a:t>
            </a:r>
            <a:r>
              <a:rPr lang="en-US" altLang="ja-JP" sz="969" dirty="0">
                <a:solidFill>
                  <a:srgbClr val="000000"/>
                </a:solidFill>
                <a:latin typeface="メイリオ" panose="020B0604030504040204" pitchFamily="50" charset="-128"/>
                <a:ea typeface="メイリオ" panose="020B0604030504040204" pitchFamily="50" charset="-128"/>
              </a:rPr>
              <a:t>3</a:t>
            </a:r>
            <a:r>
              <a:rPr lang="ja-JP" altLang="en-US" sz="969" dirty="0">
                <a:solidFill>
                  <a:srgbClr val="000000"/>
                </a:solidFill>
                <a:latin typeface="メイリオ" panose="020B0604030504040204" pitchFamily="50" charset="-128"/>
                <a:ea typeface="メイリオ" panose="020B0604030504040204" pitchFamily="50" charset="-128"/>
              </a:rPr>
              <a:t>年度</a:t>
            </a:r>
            <a:r>
              <a:rPr lang="ja-JP" altLang="en-US" sz="969" dirty="0">
                <a:solidFill>
                  <a:prstClr val="black"/>
                </a:solidFill>
                <a:latin typeface="メイリオ" panose="020B0604030504040204" pitchFamily="50" charset="-128"/>
                <a:ea typeface="メイリオ" panose="020B0604030504040204" pitchFamily="50" charset="-128"/>
              </a:rPr>
              <a:t>）</a:t>
            </a:r>
          </a:p>
        </p:txBody>
      </p:sp>
      <p:graphicFrame>
        <p:nvGraphicFramePr>
          <p:cNvPr id="20" name="グラフ 19"/>
          <p:cNvGraphicFramePr>
            <a:graphicFrameLocks/>
          </p:cNvGraphicFramePr>
          <p:nvPr>
            <p:extLst>
              <p:ext uri="{D42A27DB-BD31-4B8C-83A1-F6EECF244321}">
                <p14:modId xmlns:p14="http://schemas.microsoft.com/office/powerpoint/2010/main" val="1311186811"/>
              </p:ext>
            </p:extLst>
          </p:nvPr>
        </p:nvGraphicFramePr>
        <p:xfrm>
          <a:off x="3828136" y="1463040"/>
          <a:ext cx="2076450" cy="293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グラフ 23"/>
          <p:cNvGraphicFramePr>
            <a:graphicFrameLocks/>
          </p:cNvGraphicFramePr>
          <p:nvPr>
            <p:extLst>
              <p:ext uri="{D42A27DB-BD31-4B8C-83A1-F6EECF244321}">
                <p14:modId xmlns:p14="http://schemas.microsoft.com/office/powerpoint/2010/main" val="1458509409"/>
              </p:ext>
            </p:extLst>
          </p:nvPr>
        </p:nvGraphicFramePr>
        <p:xfrm>
          <a:off x="778548" y="5704260"/>
          <a:ext cx="5040000" cy="2821177"/>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7">
            <a:extLst>
              <a:ext uri="{FF2B5EF4-FFF2-40B4-BE49-F238E27FC236}">
                <a16:creationId xmlns:a16="http://schemas.microsoft.com/office/drawing/2014/main" id="{D443CE73-B737-A9AD-9063-BBDFBD9802E1}"/>
              </a:ext>
            </a:extLst>
          </p:cNvPr>
          <p:cNvSpPr/>
          <p:nvPr/>
        </p:nvSpPr>
        <p:spPr>
          <a:xfrm>
            <a:off x="2240280" y="4372893"/>
            <a:ext cx="4116899"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要介護（支援）者認定状況（平成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年～令和３年度</a:t>
            </a:r>
            <a:r>
              <a:rPr lang="ja-JP" altLang="en-US" sz="969" dirty="0">
                <a:solidFill>
                  <a:prstClr val="black"/>
                </a:solidFill>
                <a:latin typeface="メイリオ" panose="020B0604030504040204" pitchFamily="50" charset="-128"/>
                <a:ea typeface="メイリオ" panose="020B0604030504040204" pitchFamily="50" charset="-128"/>
              </a:rPr>
              <a:t>）</a:t>
            </a:r>
          </a:p>
        </p:txBody>
      </p:sp>
      <p:grpSp>
        <p:nvGrpSpPr>
          <p:cNvPr id="18" name="Group 19">
            <a:extLst>
              <a:ext uri="{FF2B5EF4-FFF2-40B4-BE49-F238E27FC236}">
                <a16:creationId xmlns:a16="http://schemas.microsoft.com/office/drawing/2014/main" id="{81AD20CC-53C2-4304-A3CD-D1B4F6D375E1}"/>
              </a:ext>
            </a:extLst>
          </p:cNvPr>
          <p:cNvGrpSpPr/>
          <p:nvPr/>
        </p:nvGrpSpPr>
        <p:grpSpPr>
          <a:xfrm>
            <a:off x="576041" y="4912866"/>
            <a:ext cx="5656606" cy="824850"/>
            <a:chOff x="6687941" y="4259704"/>
            <a:chExt cx="4658234" cy="893588"/>
          </a:xfrm>
        </p:grpSpPr>
        <p:sp>
          <p:nvSpPr>
            <p:cNvPr id="19" name="Rectangle 59">
              <a:extLst>
                <a:ext uri="{FF2B5EF4-FFF2-40B4-BE49-F238E27FC236}">
                  <a16:creationId xmlns:a16="http://schemas.microsoft.com/office/drawing/2014/main" id="{4D8A41D5-DB39-45CE-ADE7-D51193C25C96}"/>
                </a:ext>
              </a:extLst>
            </p:cNvPr>
            <p:cNvSpPr/>
            <p:nvPr/>
          </p:nvSpPr>
          <p:spPr>
            <a:xfrm>
              <a:off x="6687941" y="4597444"/>
              <a:ext cx="4658234" cy="555848"/>
            </a:xfrm>
            <a:prstGeom prst="rect">
              <a:avLst/>
            </a:prstGeom>
          </p:spPr>
          <p:txBody>
            <a:bodyPr wrap="square">
              <a:spAutoFit/>
            </a:bodyPr>
            <a:lstStyle/>
            <a:p>
              <a:pPr>
                <a:lnSpc>
                  <a:spcPts val="1662"/>
                </a:lnSpc>
              </a:pPr>
              <a:r>
                <a:rPr lang="ja-JP" altLang="en-US" sz="1020" dirty="0">
                  <a:latin typeface="メイリオ" panose="020B0604030504040204" pitchFamily="50" charset="-128"/>
                  <a:ea typeface="メイリオ" panose="020B0604030504040204" pitchFamily="50" charset="-128"/>
                  <a:cs typeface="Lato" panose="020F0502020204030203" pitchFamily="34" charset="0"/>
                </a:rPr>
                <a:t>　要介護認定者の有病状況で最も頻度が多いのは心臓病で、次いで筋・骨疾患、精神疾患の順であった。県と比較するとがん、精神疾患、難病を除くすべての疾患で有病状況が低かった。</a:t>
              </a:r>
              <a:endParaRPr lang="en-US" altLang="ja-JP" sz="1020"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22" name="TextBox 61">
              <a:extLst>
                <a:ext uri="{FF2B5EF4-FFF2-40B4-BE49-F238E27FC236}">
                  <a16:creationId xmlns:a16="http://schemas.microsoft.com/office/drawing/2014/main" id="{C44F7FE5-B7D2-4F37-9C0C-9A58BDCE2793}"/>
                </a:ext>
              </a:extLst>
            </p:cNvPr>
            <p:cNvSpPr txBox="1"/>
            <p:nvPr/>
          </p:nvSpPr>
          <p:spPr>
            <a:xfrm>
              <a:off x="6687941" y="4259704"/>
              <a:ext cx="3890534"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介護から見た健康課題　②　要介護認定者の有病状況</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4" name="正方形/長方形 3"/>
          <p:cNvSpPr/>
          <p:nvPr/>
        </p:nvSpPr>
        <p:spPr>
          <a:xfrm>
            <a:off x="2048633" y="1548714"/>
            <a:ext cx="857927" cy="253916"/>
          </a:xfrm>
          <a:prstGeom prst="rect">
            <a:avLst/>
          </a:prstGeom>
        </p:spPr>
        <p:txBody>
          <a:bodyPr wrap="none">
            <a:spAutoFit/>
          </a:bodyPr>
          <a:lstStyle/>
          <a:p>
            <a:r>
              <a:rPr lang="ja-JP" altLang="en-US" sz="1050" dirty="0">
                <a:latin typeface="+mj-ea"/>
                <a:ea typeface="+mj-ea"/>
                <a:cs typeface="Lato" panose="020F0502020204030203" pitchFamily="34" charset="0"/>
              </a:rPr>
              <a:t>介護認定率</a:t>
            </a:r>
            <a:endParaRPr lang="ja-JP" altLang="en-US" sz="1050" dirty="0">
              <a:latin typeface="+mj-ea"/>
              <a:ea typeface="+mj-ea"/>
            </a:endParaRPr>
          </a:p>
        </p:txBody>
      </p:sp>
      <p:graphicFrame>
        <p:nvGraphicFramePr>
          <p:cNvPr id="5" name="グラフ 4">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3365887096"/>
              </p:ext>
            </p:extLst>
          </p:nvPr>
        </p:nvGraphicFramePr>
        <p:xfrm>
          <a:off x="500821" y="1702162"/>
          <a:ext cx="3095625" cy="3629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6526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3" name="Rectangle 12">
            <a:extLst>
              <a:ext uri="{FF2B5EF4-FFF2-40B4-BE49-F238E27FC236}">
                <a16:creationId xmlns:a16="http://schemas.microsoft.com/office/drawing/2014/main" id="{B0EB9CC4-592F-4AD0-8E7D-96C3C2384812}"/>
              </a:ext>
            </a:extLst>
          </p:cNvPr>
          <p:cNvSpPr/>
          <p:nvPr/>
        </p:nvSpPr>
        <p:spPr>
          <a:xfrm>
            <a:off x="502015" y="514984"/>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grpSp>
        <p:nvGrpSpPr>
          <p:cNvPr id="10" name="Group 19">
            <a:extLst>
              <a:ext uri="{FF2B5EF4-FFF2-40B4-BE49-F238E27FC236}">
                <a16:creationId xmlns:a16="http://schemas.microsoft.com/office/drawing/2014/main" id="{81AD20CC-53C2-4304-A3CD-D1B4F6D375E1}"/>
              </a:ext>
            </a:extLst>
          </p:cNvPr>
          <p:cNvGrpSpPr/>
          <p:nvPr/>
        </p:nvGrpSpPr>
        <p:grpSpPr>
          <a:xfrm>
            <a:off x="610338" y="598600"/>
            <a:ext cx="5452403" cy="842380"/>
            <a:chOff x="6738792" y="4245508"/>
            <a:chExt cx="4490071" cy="912577"/>
          </a:xfrm>
        </p:grpSpPr>
        <p:sp>
          <p:nvSpPr>
            <p:cNvPr id="11" name="Rectangle 59">
              <a:extLst>
                <a:ext uri="{FF2B5EF4-FFF2-40B4-BE49-F238E27FC236}">
                  <a16:creationId xmlns:a16="http://schemas.microsoft.com/office/drawing/2014/main" id="{4D8A41D5-DB39-45CE-ADE7-D51193C25C96}"/>
                </a:ext>
              </a:extLst>
            </p:cNvPr>
            <p:cNvSpPr/>
            <p:nvPr/>
          </p:nvSpPr>
          <p:spPr>
            <a:xfrm>
              <a:off x="6738792" y="4585707"/>
              <a:ext cx="4490071" cy="572378"/>
            </a:xfrm>
            <a:prstGeom prst="rect">
              <a:avLst/>
            </a:prstGeom>
          </p:spPr>
          <p:txBody>
            <a:bodyPr wrap="square">
              <a:spAutoFit/>
            </a:bodyPr>
            <a:lstStyle/>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加入者一人当たりの居宅介護給付費は県より高めで推移しており、施設介護給付費は県とほぼ同じ水準となっている。居宅、施設ともに徐々に増加傾向にある。</a:t>
              </a:r>
              <a:endParaRPr lang="en-US" altLang="ja-JP" sz="1015"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12" name="TextBox 61">
              <a:extLst>
                <a:ext uri="{FF2B5EF4-FFF2-40B4-BE49-F238E27FC236}">
                  <a16:creationId xmlns:a16="http://schemas.microsoft.com/office/drawing/2014/main" id="{C44F7FE5-B7D2-4F37-9C0C-9A58BDCE2793}"/>
                </a:ext>
              </a:extLst>
            </p:cNvPr>
            <p:cNvSpPr txBox="1"/>
            <p:nvPr/>
          </p:nvSpPr>
          <p:spPr>
            <a:xfrm>
              <a:off x="6774479" y="4245508"/>
              <a:ext cx="2021303"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介護から見た健康課題　③</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13" name="テキスト ボックス 12"/>
          <p:cNvSpPr txBox="1"/>
          <p:nvPr/>
        </p:nvSpPr>
        <p:spPr>
          <a:xfrm>
            <a:off x="1729274" y="1505095"/>
            <a:ext cx="1127232" cy="253916"/>
          </a:xfrm>
          <a:prstGeom prst="rect">
            <a:avLst/>
          </a:prstGeom>
          <a:noFill/>
        </p:spPr>
        <p:txBody>
          <a:bodyPr wrap="none" rtlCol="0">
            <a:spAutoFit/>
          </a:bodyPr>
          <a:lstStyle/>
          <a:p>
            <a:r>
              <a:rPr kumimoji="1" lang="ja-JP" altLang="en-US" sz="1050" dirty="0"/>
              <a:t>居宅介護給付費</a:t>
            </a:r>
          </a:p>
        </p:txBody>
      </p:sp>
      <p:sp>
        <p:nvSpPr>
          <p:cNvPr id="14" name="テキスト ボックス 13"/>
          <p:cNvSpPr txBox="1"/>
          <p:nvPr/>
        </p:nvSpPr>
        <p:spPr>
          <a:xfrm>
            <a:off x="4447632" y="1493008"/>
            <a:ext cx="1127232" cy="253916"/>
          </a:xfrm>
          <a:prstGeom prst="rect">
            <a:avLst/>
          </a:prstGeom>
          <a:noFill/>
        </p:spPr>
        <p:txBody>
          <a:bodyPr wrap="none" rtlCol="0">
            <a:spAutoFit/>
          </a:bodyPr>
          <a:lstStyle/>
          <a:p>
            <a:r>
              <a:rPr kumimoji="1" lang="ja-JP" altLang="en-US" sz="1050" dirty="0"/>
              <a:t>施設介護給付費</a:t>
            </a:r>
          </a:p>
        </p:txBody>
      </p:sp>
      <p:sp>
        <p:nvSpPr>
          <p:cNvPr id="5" name="正方形/長方形 17">
            <a:extLst>
              <a:ext uri="{FF2B5EF4-FFF2-40B4-BE49-F238E27FC236}">
                <a16:creationId xmlns:a16="http://schemas.microsoft.com/office/drawing/2014/main" id="{A88D88B6-395F-1FDD-55F8-1F2132FDB84C}"/>
              </a:ext>
            </a:extLst>
          </p:cNvPr>
          <p:cNvSpPr/>
          <p:nvPr/>
        </p:nvSpPr>
        <p:spPr>
          <a:xfrm>
            <a:off x="2240280" y="4371723"/>
            <a:ext cx="4116899" cy="241476"/>
          </a:xfrm>
          <a:prstGeom prst="rect">
            <a:avLst/>
          </a:prstGeom>
        </p:spPr>
        <p:txBody>
          <a:bodyPr wrap="square">
            <a:spAutoFit/>
          </a:bodyPr>
          <a:lstStyle/>
          <a:p>
            <a:pPr algn="r"/>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 </a:t>
            </a:r>
            <a:r>
              <a:rPr lang="en-US" altLang="ja-JP" sz="969" dirty="0">
                <a:solidFill>
                  <a:srgbClr val="000000"/>
                </a:solidFill>
                <a:latin typeface="メイリオ" panose="020B0604030504040204" pitchFamily="50" charset="-128"/>
                <a:ea typeface="メイリオ" panose="020B0604030504040204" pitchFamily="50" charset="-128"/>
              </a:rPr>
              <a:t>KDB</a:t>
            </a:r>
            <a:r>
              <a:rPr lang="ja-JP" altLang="en-US" sz="969" dirty="0">
                <a:solidFill>
                  <a:srgbClr val="000000"/>
                </a:solidFill>
                <a:latin typeface="メイリオ" panose="020B0604030504040204" pitchFamily="50" charset="-128"/>
                <a:ea typeface="メイリオ" panose="020B0604030504040204" pitchFamily="50" charset="-128"/>
              </a:rPr>
              <a:t>医療・介護の突合の経年比較（平成</a:t>
            </a:r>
            <a:r>
              <a:rPr lang="en-US" altLang="ja-JP" sz="969" dirty="0">
                <a:solidFill>
                  <a:srgbClr val="000000"/>
                </a:solidFill>
                <a:latin typeface="メイリオ" panose="020B0604030504040204" pitchFamily="50" charset="-128"/>
                <a:ea typeface="メイリオ" panose="020B0604030504040204" pitchFamily="50" charset="-128"/>
              </a:rPr>
              <a:t>30</a:t>
            </a:r>
            <a:r>
              <a:rPr lang="ja-JP" altLang="en-US" sz="969" dirty="0">
                <a:solidFill>
                  <a:srgbClr val="000000"/>
                </a:solidFill>
                <a:latin typeface="メイリオ" panose="020B0604030504040204" pitchFamily="50" charset="-128"/>
                <a:ea typeface="メイリオ" panose="020B0604030504040204" pitchFamily="50" charset="-128"/>
              </a:rPr>
              <a:t>年～令和３年度</a:t>
            </a:r>
            <a:r>
              <a:rPr lang="ja-JP" altLang="en-US" sz="969" dirty="0">
                <a:solidFill>
                  <a:prstClr val="black"/>
                </a:solidFill>
                <a:latin typeface="メイリオ" panose="020B0604030504040204" pitchFamily="50" charset="-128"/>
                <a:ea typeface="メイリオ" panose="020B0604030504040204" pitchFamily="50" charset="-128"/>
              </a:rPr>
              <a:t>）</a:t>
            </a:r>
          </a:p>
        </p:txBody>
      </p:sp>
      <p:graphicFrame>
        <p:nvGraphicFramePr>
          <p:cNvPr id="4" name="グラフ 3">
            <a:extLst>
              <a:ext uri="{FF2B5EF4-FFF2-40B4-BE49-F238E27FC236}">
                <a16:creationId xmlns:a16="http://schemas.microsoft.com/office/drawing/2014/main" id="{00000000-0008-0000-0C00-000006000000}"/>
              </a:ext>
            </a:extLst>
          </p:cNvPr>
          <p:cNvGraphicFramePr>
            <a:graphicFrameLocks/>
          </p:cNvGraphicFramePr>
          <p:nvPr>
            <p:extLst>
              <p:ext uri="{D42A27DB-BD31-4B8C-83A1-F6EECF244321}">
                <p14:modId xmlns:p14="http://schemas.microsoft.com/office/powerpoint/2010/main" val="161967927"/>
              </p:ext>
            </p:extLst>
          </p:nvPr>
        </p:nvGraphicFramePr>
        <p:xfrm>
          <a:off x="591035" y="1570829"/>
          <a:ext cx="2895273"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0000000-0008-0000-0C00-000007000000}"/>
              </a:ext>
            </a:extLst>
          </p:cNvPr>
          <p:cNvGraphicFramePr>
            <a:graphicFrameLocks/>
          </p:cNvGraphicFramePr>
          <p:nvPr>
            <p:extLst>
              <p:ext uri="{D42A27DB-BD31-4B8C-83A1-F6EECF244321}">
                <p14:modId xmlns:p14="http://schemas.microsoft.com/office/powerpoint/2010/main" val="691613463"/>
              </p:ext>
            </p:extLst>
          </p:nvPr>
        </p:nvGraphicFramePr>
        <p:xfrm>
          <a:off x="3274789" y="1636563"/>
          <a:ext cx="3034002" cy="28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734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7F90-3E62-4148-BDCE-59DC656A6A1F}"/>
              </a:ext>
            </a:extLst>
          </p:cNvPr>
          <p:cNvSpPr/>
          <p:nvPr/>
        </p:nvSpPr>
        <p:spPr>
          <a:xfrm>
            <a:off x="547325" y="110551"/>
            <a:ext cx="697627" cy="400110"/>
          </a:xfrm>
          <a:prstGeom prst="rect">
            <a:avLst/>
          </a:prstGeom>
        </p:spPr>
        <p:txBody>
          <a:bodyPr wrap="none">
            <a:spAutoFit/>
          </a:bodyPr>
          <a:lstStyle/>
          <a:p>
            <a:r>
              <a:rPr lang="ja-JP" altLang="en-US" sz="2000" b="1" dirty="0">
                <a:solidFill>
                  <a:sysClr val="windowText" lastClr="000000"/>
                </a:solidFill>
                <a:latin typeface="メイリオ" panose="020B0604030504040204" pitchFamily="50" charset="-128"/>
                <a:ea typeface="メイリオ" panose="020B0604030504040204" pitchFamily="50" charset="-128"/>
              </a:rPr>
              <a:t>目次</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sp>
        <p:nvSpPr>
          <p:cNvPr id="5" name="Rectangle 38">
            <a:extLst>
              <a:ext uri="{FF2B5EF4-FFF2-40B4-BE49-F238E27FC236}">
                <a16:creationId xmlns:a16="http://schemas.microsoft.com/office/drawing/2014/main" id="{4D2A17B6-13FB-4066-93AD-E8305468EBC7}"/>
              </a:ext>
            </a:extLst>
          </p:cNvPr>
          <p:cNvSpPr/>
          <p:nvPr/>
        </p:nvSpPr>
        <p:spPr>
          <a:xfrm>
            <a:off x="547325" y="677272"/>
            <a:ext cx="6046906" cy="2169825"/>
          </a:xfrm>
          <a:prstGeom prst="rect">
            <a:avLst/>
          </a:prstGeom>
        </p:spPr>
        <p:txBody>
          <a:bodyPr wrap="square">
            <a:spAutoFit/>
          </a:bodyPr>
          <a:lstStyle/>
          <a:p>
            <a:pPr>
              <a:lnSpc>
                <a:spcPts val="1846"/>
              </a:lnSpc>
            </a:pP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第</a:t>
            </a:r>
            <a:r>
              <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7</a:t>
            </a:r>
            <a:r>
              <a:rPr lang="ja-JP" altLang="en-US"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rPr>
              <a:t>章　その他</a:t>
            </a:r>
            <a:endParaRPr lang="en-US" altLang="ja-JP" sz="1050" dirty="0">
              <a:solidFill>
                <a:sysClr val="windowText" lastClr="000000"/>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計画の評価・見直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 54</a:t>
            </a: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計画の公表・周知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__________________________________________________ 54</a:t>
            </a:r>
            <a:endPar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個人情報の取扱い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_________________________________________________ 54</a:t>
            </a: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地域包括ケアに係る取組　＿＿＿＿＿＿＿＿＿＿＿＿＿＿＿＿＿＿＿＿＿＿＿＿＿＿＿＿ </a:t>
            </a:r>
            <a:r>
              <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55</a:t>
            </a:r>
          </a:p>
          <a:p>
            <a:pPr>
              <a:lnSpc>
                <a:spcPts val="1846"/>
              </a:lnSpc>
            </a:pPr>
            <a:endParaRPr lang="en-US" altLang="ja-JP"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rPr>
              <a:t>基準　</a:t>
            </a:r>
            <a:r>
              <a:rPr lang="en-US" altLang="ja-JP" sz="1050" dirty="0">
                <a:solidFill>
                  <a:prstClr val="black"/>
                </a:solidFill>
                <a:latin typeface="メイリオ" panose="020B0604030504040204" pitchFamily="50" charset="-128"/>
                <a:ea typeface="メイリオ" panose="020B0604030504040204" pitchFamily="50" charset="-128"/>
              </a:rPr>
              <a:t>_______________________________________________________________ 56</a:t>
            </a:r>
          </a:p>
          <a:p>
            <a:pPr>
              <a:lnSpc>
                <a:spcPts val="1846"/>
              </a:lnSpc>
            </a:pPr>
            <a:r>
              <a:rPr lang="ja-JP" altLang="en-US" sz="1050" dirty="0">
                <a:solidFill>
                  <a:prstClr val="black"/>
                </a:solidFill>
                <a:latin typeface="メイリオ" panose="020B0604030504040204" pitchFamily="50" charset="-128"/>
                <a:ea typeface="メイリオ" panose="020B0604030504040204" pitchFamily="50" charset="-128"/>
              </a:rPr>
              <a:t>用語解説　</a:t>
            </a:r>
            <a:r>
              <a:rPr lang="en-US" altLang="ja-JP" sz="1050" dirty="0">
                <a:solidFill>
                  <a:prstClr val="black"/>
                </a:solidFill>
                <a:latin typeface="メイリオ" panose="020B0604030504040204" pitchFamily="50" charset="-128"/>
                <a:ea typeface="メイリオ" panose="020B0604030504040204" pitchFamily="50" charset="-128"/>
              </a:rPr>
              <a:t>____________________________________________________________ 57</a:t>
            </a:r>
          </a:p>
          <a:p>
            <a:pPr>
              <a:lnSpc>
                <a:spcPts val="1846"/>
              </a:lnSpc>
            </a:pPr>
            <a:endParaRPr lang="ja-JP" altLang="en-US" sz="105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cxnSp>
        <p:nvCxnSpPr>
          <p:cNvPr id="22" name="Straight Connector 19">
            <a:extLst>
              <a:ext uri="{FF2B5EF4-FFF2-40B4-BE49-F238E27FC236}">
                <a16:creationId xmlns:a16="http://schemas.microsoft.com/office/drawing/2014/main" id="{752902D8-8A9A-41C7-B339-9A164624FC20}"/>
              </a:ext>
            </a:extLst>
          </p:cNvPr>
          <p:cNvCxnSpPr>
            <a:cxnSpLocks/>
          </p:cNvCxnSpPr>
          <p:nvPr/>
        </p:nvCxnSpPr>
        <p:spPr>
          <a:xfrm>
            <a:off x="308702" y="600906"/>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C39D332A-DFE4-2985-45C6-4B560C550E8C}"/>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1496261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9D0449E9-177E-9ED9-3A61-E0562A047211}"/>
              </a:ext>
            </a:extLst>
          </p:cNvPr>
          <p:cNvSpPr txBox="1"/>
          <p:nvPr/>
        </p:nvSpPr>
        <p:spPr>
          <a:xfrm>
            <a:off x="547325" y="705900"/>
            <a:ext cx="3972562"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1.</a:t>
            </a:r>
            <a:r>
              <a:rPr lang="ja-JP" altLang="en-US" sz="1477" b="1" dirty="0">
                <a:solidFill>
                  <a:prstClr val="black"/>
                </a:solidFill>
                <a:latin typeface="メイリオ" panose="020B0604030504040204" pitchFamily="50" charset="-128"/>
                <a:ea typeface="メイリオ" panose="020B0604030504040204" pitchFamily="50" charset="-128"/>
              </a:rPr>
              <a:t>　データ分析から見た現状と課題のまとめ</a:t>
            </a:r>
          </a:p>
        </p:txBody>
      </p:sp>
      <p:sp>
        <p:nvSpPr>
          <p:cNvPr id="4" name="Rectangle 3">
            <a:extLst>
              <a:ext uri="{FF2B5EF4-FFF2-40B4-BE49-F238E27FC236}">
                <a16:creationId xmlns:a16="http://schemas.microsoft.com/office/drawing/2014/main" id="{13267F90-3E62-4148-BDCE-59DC656A6A1F}"/>
              </a:ext>
            </a:extLst>
          </p:cNvPr>
          <p:cNvSpPr/>
          <p:nvPr/>
        </p:nvSpPr>
        <p:spPr>
          <a:xfrm>
            <a:off x="547325" y="110551"/>
            <a:ext cx="3692036" cy="400110"/>
          </a:xfrm>
          <a:prstGeom prst="rect">
            <a:avLst/>
          </a:prstGeom>
        </p:spPr>
        <p:txBody>
          <a:bodyPr wrap="none">
            <a:spAutoFit/>
          </a:bodyPr>
          <a:lstStyle/>
          <a:p>
            <a:r>
              <a:rPr lang="ja-JP" altLang="en-US" sz="2000" b="1" dirty="0">
                <a:solidFill>
                  <a:sysClr val="windowText" lastClr="000000"/>
                </a:solidFill>
                <a:latin typeface="メイリオ" panose="020B0604030504040204" pitchFamily="50" charset="-128"/>
                <a:ea typeface="メイリオ" panose="020B0604030504040204" pitchFamily="50" charset="-128"/>
              </a:rPr>
              <a:t>第</a:t>
            </a:r>
            <a:r>
              <a:rPr lang="en-US" altLang="ja-JP" sz="2000" b="1" dirty="0">
                <a:solidFill>
                  <a:sysClr val="windowText" lastClr="000000"/>
                </a:solidFill>
                <a:latin typeface="メイリオ" panose="020B0604030504040204" pitchFamily="50" charset="-128"/>
                <a:ea typeface="メイリオ" panose="020B0604030504040204" pitchFamily="50" charset="-128"/>
              </a:rPr>
              <a:t>3</a:t>
            </a:r>
            <a:r>
              <a:rPr lang="ja-JP" altLang="en-US" sz="2000" b="1" dirty="0">
                <a:solidFill>
                  <a:sysClr val="windowText" lastClr="000000"/>
                </a:solidFill>
                <a:latin typeface="メイリオ" panose="020B0604030504040204" pitchFamily="50" charset="-128"/>
                <a:ea typeface="メイリオ" panose="020B0604030504040204" pitchFamily="50" charset="-128"/>
              </a:rPr>
              <a:t>章　前期計画の評価と課題</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cxnSp>
        <p:nvCxnSpPr>
          <p:cNvPr id="6" name="Straight Connector 19">
            <a:extLst>
              <a:ext uri="{FF2B5EF4-FFF2-40B4-BE49-F238E27FC236}">
                <a16:creationId xmlns:a16="http://schemas.microsoft.com/office/drawing/2014/main" id="{752902D8-8A9A-41C7-B339-9A164624FC20}"/>
              </a:ext>
            </a:extLst>
          </p:cNvPr>
          <p:cNvCxnSpPr>
            <a:cxnSpLocks/>
          </p:cNvCxnSpPr>
          <p:nvPr/>
        </p:nvCxnSpPr>
        <p:spPr>
          <a:xfrm>
            <a:off x="308702" y="593523"/>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9F3ED679-1A05-F28D-772D-4602690F383F}"/>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29</a:t>
            </a:fld>
            <a:endParaRPr lang="ja-JP" altLang="en-US">
              <a:solidFill>
                <a:prstClr val="black">
                  <a:tint val="75000"/>
                </a:prstClr>
              </a:solidFill>
            </a:endParaRPr>
          </a:p>
        </p:txBody>
      </p:sp>
      <p:pic>
        <p:nvPicPr>
          <p:cNvPr id="10" name="図 9">
            <a:extLst>
              <a:ext uri="{FF2B5EF4-FFF2-40B4-BE49-F238E27FC236}">
                <a16:creationId xmlns:a16="http://schemas.microsoft.com/office/drawing/2014/main" id="{48CF00B0-A996-C312-7BEC-985C6FA2CC51}"/>
              </a:ext>
            </a:extLst>
          </p:cNvPr>
          <p:cNvPicPr>
            <a:picLocks noChangeAspect="1"/>
          </p:cNvPicPr>
          <p:nvPr/>
        </p:nvPicPr>
        <p:blipFill>
          <a:blip r:embed="rId2"/>
          <a:stretch>
            <a:fillRect/>
          </a:stretch>
        </p:blipFill>
        <p:spPr>
          <a:xfrm>
            <a:off x="547325" y="1105618"/>
            <a:ext cx="6072051" cy="7588014"/>
          </a:xfrm>
          <a:prstGeom prst="rect">
            <a:avLst/>
          </a:prstGeom>
        </p:spPr>
      </p:pic>
    </p:spTree>
    <p:extLst>
      <p:ext uri="{BB962C8B-B14F-4D97-AF65-F5344CB8AC3E}">
        <p14:creationId xmlns:p14="http://schemas.microsoft.com/office/powerpoint/2010/main" val="225658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9D0449E9-177E-9ED9-3A61-E0562A047211}"/>
              </a:ext>
            </a:extLst>
          </p:cNvPr>
          <p:cNvSpPr txBox="1"/>
          <p:nvPr/>
        </p:nvSpPr>
        <p:spPr>
          <a:xfrm>
            <a:off x="504293" y="457341"/>
            <a:ext cx="2270173"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2.</a:t>
            </a:r>
            <a:r>
              <a:rPr lang="ja-JP" altLang="en-US" sz="1477" b="1" dirty="0">
                <a:solidFill>
                  <a:prstClr val="black"/>
                </a:solidFill>
                <a:latin typeface="メイリオ" panose="020B0604030504040204" pitchFamily="50" charset="-128"/>
                <a:ea typeface="メイリオ" panose="020B0604030504040204" pitchFamily="50" charset="-128"/>
              </a:rPr>
              <a:t>　前計画の評価と課題</a:t>
            </a:r>
          </a:p>
        </p:txBody>
      </p:sp>
      <p:sp>
        <p:nvSpPr>
          <p:cNvPr id="4" name="スライド番号プレースホルダー 3">
            <a:extLst>
              <a:ext uri="{FF2B5EF4-FFF2-40B4-BE49-F238E27FC236}">
                <a16:creationId xmlns:a16="http://schemas.microsoft.com/office/drawing/2014/main" id="{AB2965B1-E074-B437-83F2-3E086B6F2D94}"/>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30</a:t>
            </a:fld>
            <a:endParaRPr lang="ja-JP" altLang="en-US">
              <a:solidFill>
                <a:prstClr val="black">
                  <a:tint val="75000"/>
                </a:prstClr>
              </a:solidFill>
            </a:endParaRPr>
          </a:p>
        </p:txBody>
      </p:sp>
      <p:pic>
        <p:nvPicPr>
          <p:cNvPr id="3" name="図 2">
            <a:extLst>
              <a:ext uri="{FF2B5EF4-FFF2-40B4-BE49-F238E27FC236}">
                <a16:creationId xmlns:a16="http://schemas.microsoft.com/office/drawing/2014/main" id="{75556AA0-9583-6E31-D209-120F707EACAE}"/>
              </a:ext>
            </a:extLst>
          </p:cNvPr>
          <p:cNvPicPr>
            <a:picLocks noChangeAspect="1"/>
          </p:cNvPicPr>
          <p:nvPr/>
        </p:nvPicPr>
        <p:blipFill>
          <a:blip r:embed="rId2"/>
          <a:stretch>
            <a:fillRect/>
          </a:stretch>
        </p:blipFill>
        <p:spPr>
          <a:xfrm>
            <a:off x="547325" y="1039794"/>
            <a:ext cx="5861050" cy="5905621"/>
          </a:xfrm>
          <a:prstGeom prst="rect">
            <a:avLst/>
          </a:prstGeom>
        </p:spPr>
      </p:pic>
    </p:spTree>
    <p:extLst>
      <p:ext uri="{BB962C8B-B14F-4D97-AF65-F5344CB8AC3E}">
        <p14:creationId xmlns:p14="http://schemas.microsoft.com/office/powerpoint/2010/main" val="3716605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81269" y="483923"/>
            <a:ext cx="5262979" cy="320088"/>
          </a:xfrm>
          <a:prstGeom prst="rect">
            <a:avLst/>
          </a:prstGeom>
        </p:spPr>
        <p:txBody>
          <a:bodyPr wrap="none">
            <a:spAutoFit/>
          </a:bodyPr>
          <a:lstStyle/>
          <a:p>
            <a:r>
              <a:rPr lang="en-US" altLang="ja-JP" sz="1480" b="1" dirty="0">
                <a:latin typeface="メイリオ" panose="020B0604030504040204" pitchFamily="50" charset="-128"/>
                <a:ea typeface="メイリオ" panose="020B0604030504040204" pitchFamily="50" charset="-128"/>
              </a:rPr>
              <a:t>3.</a:t>
            </a:r>
            <a:r>
              <a:rPr lang="ja-JP" altLang="en-US" sz="1480" b="1" dirty="0">
                <a:latin typeface="メイリオ" panose="020B0604030504040204" pitchFamily="50" charset="-128"/>
                <a:ea typeface="メイリオ" panose="020B0604030504040204" pitchFamily="50" charset="-128"/>
              </a:rPr>
              <a:t> 　保険者の健康課題　（被保険者の健康に関する課題）</a:t>
            </a:r>
          </a:p>
        </p:txBody>
      </p:sp>
      <p:sp>
        <p:nvSpPr>
          <p:cNvPr id="2" name="スライド番号プレースホルダー 1">
            <a:extLst>
              <a:ext uri="{FF2B5EF4-FFF2-40B4-BE49-F238E27FC236}">
                <a16:creationId xmlns:a16="http://schemas.microsoft.com/office/drawing/2014/main" id="{AA4525FC-01B7-83BE-4BFF-60CF4DD825D9}"/>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31</a:t>
            </a:fld>
            <a:endParaRPr lang="ja-JP" altLang="en-US">
              <a:solidFill>
                <a:prstClr val="black">
                  <a:tint val="75000"/>
                </a:prstClr>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058553704"/>
              </p:ext>
            </p:extLst>
          </p:nvPr>
        </p:nvGraphicFramePr>
        <p:xfrm>
          <a:off x="567331" y="1013097"/>
          <a:ext cx="6139258" cy="7367109"/>
        </p:xfrm>
        <a:graphic>
          <a:graphicData uri="http://schemas.openxmlformats.org/presentationml/2006/ole">
            <mc:AlternateContent xmlns:mc="http://schemas.openxmlformats.org/markup-compatibility/2006">
              <mc:Choice xmlns:v="urn:schemas-microsoft-com:vml" Requires="v">
                <p:oleObj name="Worksheet" r:id="rId2" imgW="9515538" imgH="11420385" progId="Excel.Sheet.12">
                  <p:embed/>
                </p:oleObj>
              </mc:Choice>
              <mc:Fallback>
                <p:oleObj name="Worksheet" r:id="rId2" imgW="9515538" imgH="11420385" progId="Excel.Sheet.12">
                  <p:embed/>
                  <p:pic>
                    <p:nvPicPr>
                      <p:cNvPr id="0" name=""/>
                      <p:cNvPicPr/>
                      <p:nvPr/>
                    </p:nvPicPr>
                    <p:blipFill>
                      <a:blip r:embed="rId3"/>
                      <a:stretch>
                        <a:fillRect/>
                      </a:stretch>
                    </p:blipFill>
                    <p:spPr>
                      <a:xfrm>
                        <a:off x="567331" y="1013097"/>
                        <a:ext cx="6139258" cy="7367109"/>
                      </a:xfrm>
                      <a:prstGeom prst="rect">
                        <a:avLst/>
                      </a:prstGeom>
                    </p:spPr>
                  </p:pic>
                </p:oleObj>
              </mc:Fallback>
            </mc:AlternateContent>
          </a:graphicData>
        </a:graphic>
      </p:graphicFrame>
    </p:spTree>
    <p:extLst>
      <p:ext uri="{BB962C8B-B14F-4D97-AF65-F5344CB8AC3E}">
        <p14:creationId xmlns:p14="http://schemas.microsoft.com/office/powerpoint/2010/main" val="3264963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2535" y="652392"/>
            <a:ext cx="6668813" cy="276999"/>
          </a:xfrm>
          <a:prstGeom prst="rect">
            <a:avLst/>
          </a:prstGeom>
        </p:spPr>
        <p:txBody>
          <a:bodyPr wrap="none">
            <a:spAutoFit/>
          </a:bodyPr>
          <a:lstStyle/>
          <a:p>
            <a:r>
              <a:rPr lang="en-US" altLang="ja-JP" sz="1200" b="1" dirty="0">
                <a:latin typeface="メイリオ" panose="020B0604030504040204" pitchFamily="50" charset="-128"/>
                <a:ea typeface="メイリオ" panose="020B0604030504040204" pitchFamily="50" charset="-128"/>
              </a:rPr>
              <a:t>1</a:t>
            </a:r>
            <a:r>
              <a:rPr lang="ja-JP" altLang="en-US" sz="1200" b="1" dirty="0" err="1">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データヘルス計画全体の目標</a:t>
            </a:r>
            <a:r>
              <a:rPr lang="en-US" altLang="ja-JP" sz="1050" b="1" dirty="0">
                <a:latin typeface="メイリオ" panose="020B0604030504040204" pitchFamily="50" charset="-128"/>
                <a:ea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rPr>
              <a:t>（データヘルス計画全体の目的を達成するために設定した指標）</a:t>
            </a:r>
          </a:p>
        </p:txBody>
      </p:sp>
      <p:sp>
        <p:nvSpPr>
          <p:cNvPr id="6" name="正方形/長方形 5"/>
          <p:cNvSpPr/>
          <p:nvPr/>
        </p:nvSpPr>
        <p:spPr>
          <a:xfrm>
            <a:off x="272031" y="958070"/>
            <a:ext cx="6322200" cy="523220"/>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　生活習慣病の発症予防と重症化予防及び介護予防による</a:t>
            </a:r>
          </a:p>
          <a:p>
            <a:r>
              <a:rPr lang="ja-JP" altLang="en-US" sz="1400" dirty="0">
                <a:latin typeface="メイリオ" panose="020B0604030504040204" pitchFamily="50" charset="-128"/>
                <a:ea typeface="メイリオ" panose="020B0604030504040204" pitchFamily="50" charset="-128"/>
              </a:rPr>
              <a:t>　被保険者の健康寿命の延伸と医療費適正化の推進</a:t>
            </a:r>
          </a:p>
        </p:txBody>
      </p:sp>
      <p:sp>
        <p:nvSpPr>
          <p:cNvPr id="7" name="Rectangle 3">
            <a:extLst>
              <a:ext uri="{FF2B5EF4-FFF2-40B4-BE49-F238E27FC236}">
                <a16:creationId xmlns:a16="http://schemas.microsoft.com/office/drawing/2014/main" id="{13267F90-3E62-4148-BDCE-59DC656A6A1F}"/>
              </a:ext>
            </a:extLst>
          </p:cNvPr>
          <p:cNvSpPr/>
          <p:nvPr/>
        </p:nvSpPr>
        <p:spPr>
          <a:xfrm>
            <a:off x="219500" y="131002"/>
            <a:ext cx="2375971" cy="338554"/>
          </a:xfrm>
          <a:prstGeom prst="rect">
            <a:avLst/>
          </a:prstGeom>
        </p:spPr>
        <p:txBody>
          <a:bodyPr wrap="none">
            <a:spAutoFit/>
          </a:bodyPr>
          <a:lstStyle/>
          <a:p>
            <a:r>
              <a:rPr lang="ja-JP" altLang="en-US" sz="1600" b="1" dirty="0">
                <a:solidFill>
                  <a:sysClr val="windowText" lastClr="000000"/>
                </a:solidFill>
                <a:latin typeface="メイリオ" panose="020B0604030504040204" pitchFamily="50" charset="-128"/>
                <a:ea typeface="メイリオ" panose="020B0604030504040204" pitchFamily="50" charset="-128"/>
              </a:rPr>
              <a:t>第</a:t>
            </a:r>
            <a:r>
              <a:rPr lang="en-US" altLang="ja-JP" sz="1600" b="1" dirty="0">
                <a:solidFill>
                  <a:sysClr val="windowText" lastClr="000000"/>
                </a:solidFill>
                <a:latin typeface="メイリオ" panose="020B0604030504040204" pitchFamily="50" charset="-128"/>
                <a:ea typeface="メイリオ" panose="020B0604030504040204" pitchFamily="50" charset="-128"/>
              </a:rPr>
              <a:t>4</a:t>
            </a:r>
            <a:r>
              <a:rPr lang="ja-JP" altLang="en-US" sz="1600" b="1" dirty="0">
                <a:solidFill>
                  <a:sysClr val="windowText" lastClr="000000"/>
                </a:solidFill>
                <a:latin typeface="メイリオ" panose="020B0604030504040204" pitchFamily="50" charset="-128"/>
                <a:ea typeface="メイリオ" panose="020B0604030504040204" pitchFamily="50" charset="-128"/>
              </a:rPr>
              <a:t>章　計画全体の整理</a:t>
            </a:r>
            <a:endParaRPr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cxnSp>
        <p:nvCxnSpPr>
          <p:cNvPr id="8" name="Straight Connector 19">
            <a:extLst>
              <a:ext uri="{FF2B5EF4-FFF2-40B4-BE49-F238E27FC236}">
                <a16:creationId xmlns:a16="http://schemas.microsoft.com/office/drawing/2014/main" id="{752902D8-8A9A-41C7-B339-9A164624FC20}"/>
              </a:ext>
            </a:extLst>
          </p:cNvPr>
          <p:cNvCxnSpPr>
            <a:cxnSpLocks/>
          </p:cNvCxnSpPr>
          <p:nvPr/>
        </p:nvCxnSpPr>
        <p:spPr>
          <a:xfrm>
            <a:off x="308702" y="593523"/>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C28485B9-D625-74A5-7ACF-A6173C2DDA3C}"/>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32</a:t>
            </a:fld>
            <a:endParaRPr lang="ja-JP" altLang="en-US">
              <a:solidFill>
                <a:prstClr val="black">
                  <a:tint val="75000"/>
                </a:prstClr>
              </a:solidFill>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2737101703"/>
              </p:ext>
            </p:extLst>
          </p:nvPr>
        </p:nvGraphicFramePr>
        <p:xfrm>
          <a:off x="524106" y="1690267"/>
          <a:ext cx="5988205" cy="6909467"/>
        </p:xfrm>
        <a:graphic>
          <a:graphicData uri="http://schemas.openxmlformats.org/presentationml/2006/ole">
            <mc:AlternateContent xmlns:mc="http://schemas.openxmlformats.org/markup-compatibility/2006">
              <mc:Choice xmlns:v="urn:schemas-microsoft-com:vml" Requires="v">
                <p:oleObj name="Worksheet" r:id="rId2" imgW="10096432" imgH="11648925" progId="Excel.Sheet.12">
                  <p:embed/>
                </p:oleObj>
              </mc:Choice>
              <mc:Fallback>
                <p:oleObj name="Worksheet" r:id="rId2" imgW="10096432" imgH="11648925" progId="Excel.Sheet.12">
                  <p:embed/>
                  <p:pic>
                    <p:nvPicPr>
                      <p:cNvPr id="0" name=""/>
                      <p:cNvPicPr/>
                      <p:nvPr/>
                    </p:nvPicPr>
                    <p:blipFill>
                      <a:blip r:embed="rId3"/>
                      <a:stretch>
                        <a:fillRect/>
                      </a:stretch>
                    </p:blipFill>
                    <p:spPr>
                      <a:xfrm>
                        <a:off x="524106" y="1690267"/>
                        <a:ext cx="5988205" cy="6909467"/>
                      </a:xfrm>
                      <a:prstGeom prst="rect">
                        <a:avLst/>
                      </a:prstGeom>
                    </p:spPr>
                  </p:pic>
                </p:oleObj>
              </mc:Fallback>
            </mc:AlternateContent>
          </a:graphicData>
        </a:graphic>
      </p:graphicFrame>
    </p:spTree>
    <p:extLst>
      <p:ext uri="{BB962C8B-B14F-4D97-AF65-F5344CB8AC3E}">
        <p14:creationId xmlns:p14="http://schemas.microsoft.com/office/powerpoint/2010/main" val="418607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525" y="626689"/>
            <a:ext cx="6495689" cy="276999"/>
          </a:xfrm>
          <a:prstGeom prst="rect">
            <a:avLst/>
          </a:prstGeom>
        </p:spPr>
        <p:txBody>
          <a:bodyPr wrap="none">
            <a:spAutoFit/>
          </a:bodyPr>
          <a:lstStyle/>
          <a:p>
            <a:r>
              <a:rPr lang="en-US" altLang="ja-JP" sz="1200" b="1" dirty="0">
                <a:latin typeface="メイリオ" panose="020B0604030504040204" pitchFamily="50" charset="-128"/>
                <a:ea typeface="メイリオ" panose="020B0604030504040204" pitchFamily="50" charset="-128"/>
              </a:rPr>
              <a:t>2</a:t>
            </a:r>
            <a:r>
              <a:rPr lang="ja-JP" altLang="en-US" sz="1200" b="1" dirty="0" err="1">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個別の保健事業（データヘルス計画全体の目的・目標を達成するための手段・方法）</a:t>
            </a:r>
          </a:p>
        </p:txBody>
      </p:sp>
      <p:sp>
        <p:nvSpPr>
          <p:cNvPr id="2" name="スライド番号プレースホルダー 1">
            <a:extLst>
              <a:ext uri="{FF2B5EF4-FFF2-40B4-BE49-F238E27FC236}">
                <a16:creationId xmlns:a16="http://schemas.microsoft.com/office/drawing/2014/main" id="{24F42688-F67C-13DB-1EE0-13CD0E737799}"/>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33</a:t>
            </a:fld>
            <a:endParaRPr lang="ja-JP" altLang="en-US">
              <a:solidFill>
                <a:prstClr val="black">
                  <a:tint val="75000"/>
                </a:prstClr>
              </a:solidFill>
            </a:endParaRPr>
          </a:p>
        </p:txBody>
      </p:sp>
      <p:graphicFrame>
        <p:nvGraphicFramePr>
          <p:cNvPr id="3" name="オブジェクト 2">
            <a:extLst>
              <a:ext uri="{FF2B5EF4-FFF2-40B4-BE49-F238E27FC236}">
                <a16:creationId xmlns:a16="http://schemas.microsoft.com/office/drawing/2014/main" id="{375BD8EF-2BE0-06FF-138F-19424F13F900}"/>
              </a:ext>
            </a:extLst>
          </p:cNvPr>
          <p:cNvGraphicFramePr>
            <a:graphicFrameLocks noChangeAspect="1"/>
          </p:cNvGraphicFramePr>
          <p:nvPr>
            <p:extLst>
              <p:ext uri="{D42A27DB-BD31-4B8C-83A1-F6EECF244321}">
                <p14:modId xmlns:p14="http://schemas.microsoft.com/office/powerpoint/2010/main" val="3514669705"/>
              </p:ext>
            </p:extLst>
          </p:nvPr>
        </p:nvGraphicFramePr>
        <p:xfrm>
          <a:off x="455860" y="1052623"/>
          <a:ext cx="6019368" cy="7591647"/>
        </p:xfrm>
        <a:graphic>
          <a:graphicData uri="http://schemas.openxmlformats.org/presentationml/2006/ole">
            <mc:AlternateContent xmlns:mc="http://schemas.openxmlformats.org/markup-compatibility/2006">
              <mc:Choice xmlns:v="urn:schemas-microsoft-com:vml" Requires="v">
                <p:oleObj name="Worksheet" r:id="rId2" imgW="9868050" imgH="11677548" progId="Excel.Sheet.12">
                  <p:embed/>
                </p:oleObj>
              </mc:Choice>
              <mc:Fallback>
                <p:oleObj name="Worksheet" r:id="rId2" imgW="9868050" imgH="11677548" progId="Excel.Sheet.12">
                  <p:embed/>
                  <p:pic>
                    <p:nvPicPr>
                      <p:cNvPr id="0" name=""/>
                      <p:cNvPicPr/>
                      <p:nvPr/>
                    </p:nvPicPr>
                    <p:blipFill>
                      <a:blip r:embed="rId3"/>
                      <a:stretch>
                        <a:fillRect/>
                      </a:stretch>
                    </p:blipFill>
                    <p:spPr>
                      <a:xfrm>
                        <a:off x="455860" y="1052623"/>
                        <a:ext cx="6019368" cy="7591647"/>
                      </a:xfrm>
                      <a:prstGeom prst="rect">
                        <a:avLst/>
                      </a:prstGeom>
                    </p:spPr>
                  </p:pic>
                </p:oleObj>
              </mc:Fallback>
            </mc:AlternateContent>
          </a:graphicData>
        </a:graphic>
      </p:graphicFrame>
    </p:spTree>
    <p:extLst>
      <p:ext uri="{BB962C8B-B14F-4D97-AF65-F5344CB8AC3E}">
        <p14:creationId xmlns:p14="http://schemas.microsoft.com/office/powerpoint/2010/main" val="335649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7F90-3E62-4148-BDCE-59DC656A6A1F}"/>
              </a:ext>
            </a:extLst>
          </p:cNvPr>
          <p:cNvSpPr/>
          <p:nvPr/>
        </p:nvSpPr>
        <p:spPr>
          <a:xfrm>
            <a:off x="308702" y="131858"/>
            <a:ext cx="6000361" cy="400110"/>
          </a:xfrm>
          <a:prstGeom prst="rect">
            <a:avLst/>
          </a:prstGeom>
        </p:spPr>
        <p:txBody>
          <a:bodyPr wrap="none">
            <a:spAutoFit/>
          </a:bodyPr>
          <a:lstStyle/>
          <a:p>
            <a:r>
              <a:rPr lang="ja-JP" altLang="en-US" sz="2000" b="1" dirty="0">
                <a:solidFill>
                  <a:sysClr val="windowText" lastClr="000000"/>
                </a:solidFill>
                <a:latin typeface="メイリオ" panose="020B0604030504040204" pitchFamily="50" charset="-128"/>
                <a:ea typeface="メイリオ" panose="020B0604030504040204" pitchFamily="50" charset="-128"/>
              </a:rPr>
              <a:t>第</a:t>
            </a:r>
            <a:r>
              <a:rPr lang="en-US" altLang="ja-JP" sz="2000" b="1" dirty="0">
                <a:solidFill>
                  <a:sysClr val="windowText" lastClr="000000"/>
                </a:solidFill>
                <a:latin typeface="メイリオ" panose="020B0604030504040204" pitchFamily="50" charset="-128"/>
                <a:ea typeface="メイリオ" panose="020B0604030504040204" pitchFamily="50" charset="-128"/>
              </a:rPr>
              <a:t>5</a:t>
            </a:r>
            <a:r>
              <a:rPr lang="ja-JP" altLang="en-US" sz="2000" b="1" dirty="0">
                <a:solidFill>
                  <a:sysClr val="windowText" lastClr="000000"/>
                </a:solidFill>
                <a:latin typeface="メイリオ" panose="020B0604030504040204" pitchFamily="50" charset="-128"/>
                <a:ea typeface="メイリオ" panose="020B0604030504040204" pitchFamily="50" charset="-128"/>
              </a:rPr>
              <a:t>章　健康課題を解決するための個別の保健事業</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cxnSp>
        <p:nvCxnSpPr>
          <p:cNvPr id="22" name="Straight Connector 19">
            <a:extLst>
              <a:ext uri="{FF2B5EF4-FFF2-40B4-BE49-F238E27FC236}">
                <a16:creationId xmlns:a16="http://schemas.microsoft.com/office/drawing/2014/main" id="{752902D8-8A9A-41C7-B339-9A164624FC20}"/>
              </a:ext>
            </a:extLst>
          </p:cNvPr>
          <p:cNvCxnSpPr>
            <a:cxnSpLocks/>
          </p:cNvCxnSpPr>
          <p:nvPr/>
        </p:nvCxnSpPr>
        <p:spPr>
          <a:xfrm>
            <a:off x="308702" y="593523"/>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4A4A445B-690E-237A-DA84-3CDB01E52025}"/>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34</a:t>
            </a:fld>
            <a:endParaRPr lang="ja-JP" altLang="en-US">
              <a:solidFill>
                <a:prstClr val="black">
                  <a:tint val="75000"/>
                </a:prstClr>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951021698"/>
              </p:ext>
            </p:extLst>
          </p:nvPr>
        </p:nvGraphicFramePr>
        <p:xfrm>
          <a:off x="336501" y="952357"/>
          <a:ext cx="5972562" cy="5771172"/>
        </p:xfrm>
        <a:graphic>
          <a:graphicData uri="http://schemas.openxmlformats.org/presentationml/2006/ole">
            <mc:AlternateContent xmlns:mc="http://schemas.openxmlformats.org/markup-compatibility/2006">
              <mc:Choice xmlns:v="urn:schemas-microsoft-com:vml" Requires="v">
                <p:oleObj name="Worksheet" r:id="rId2" imgW="8182106" imgH="7905927" progId="Excel.Sheet.12">
                  <p:embed/>
                </p:oleObj>
              </mc:Choice>
              <mc:Fallback>
                <p:oleObj name="Worksheet" r:id="rId2" imgW="8182106" imgH="7905927" progId="Excel.Sheet.12">
                  <p:embed/>
                  <p:pic>
                    <p:nvPicPr>
                      <p:cNvPr id="0" name=""/>
                      <p:cNvPicPr/>
                      <p:nvPr/>
                    </p:nvPicPr>
                    <p:blipFill>
                      <a:blip r:embed="rId3"/>
                      <a:stretch>
                        <a:fillRect/>
                      </a:stretch>
                    </p:blipFill>
                    <p:spPr>
                      <a:xfrm>
                        <a:off x="336501" y="952357"/>
                        <a:ext cx="5972562" cy="5771172"/>
                      </a:xfrm>
                      <a:prstGeom prst="rect">
                        <a:avLst/>
                      </a:prstGeom>
                    </p:spPr>
                  </p:pic>
                </p:oleObj>
              </mc:Fallback>
            </mc:AlternateContent>
          </a:graphicData>
        </a:graphic>
      </p:graphicFrame>
    </p:spTree>
    <p:extLst>
      <p:ext uri="{BB962C8B-B14F-4D97-AF65-F5344CB8AC3E}">
        <p14:creationId xmlns:p14="http://schemas.microsoft.com/office/powerpoint/2010/main" val="2441776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35</a:t>
            </a:fld>
            <a:endParaRPr lang="ja-JP" altLang="en-US">
              <a:solidFill>
                <a:prstClr val="black">
                  <a:tint val="75000"/>
                </a:prstClr>
              </a:solidFill>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239131228"/>
              </p:ext>
            </p:extLst>
          </p:nvPr>
        </p:nvGraphicFramePr>
        <p:xfrm>
          <a:off x="415550" y="789026"/>
          <a:ext cx="6003864" cy="5136996"/>
        </p:xfrm>
        <a:graphic>
          <a:graphicData uri="http://schemas.openxmlformats.org/presentationml/2006/ole">
            <mc:AlternateContent xmlns:mc="http://schemas.openxmlformats.org/markup-compatibility/2006">
              <mc:Choice xmlns:v="urn:schemas-microsoft-com:vml" Requires="v">
                <p:oleObj name="Worksheet" r:id="rId2" imgW="8182106" imgH="7001038" progId="Excel.Sheet.12">
                  <p:embed/>
                </p:oleObj>
              </mc:Choice>
              <mc:Fallback>
                <p:oleObj name="Worksheet" r:id="rId2" imgW="8182106" imgH="7001038" progId="Excel.Sheet.12">
                  <p:embed/>
                  <p:pic>
                    <p:nvPicPr>
                      <p:cNvPr id="0" name=""/>
                      <p:cNvPicPr/>
                      <p:nvPr/>
                    </p:nvPicPr>
                    <p:blipFill>
                      <a:blip r:embed="rId3"/>
                      <a:stretch>
                        <a:fillRect/>
                      </a:stretch>
                    </p:blipFill>
                    <p:spPr>
                      <a:xfrm>
                        <a:off x="415550" y="789026"/>
                        <a:ext cx="6003864" cy="5136996"/>
                      </a:xfrm>
                      <a:prstGeom prst="rect">
                        <a:avLst/>
                      </a:prstGeom>
                    </p:spPr>
                  </p:pic>
                </p:oleObj>
              </mc:Fallback>
            </mc:AlternateContent>
          </a:graphicData>
        </a:graphic>
      </p:graphicFrame>
    </p:spTree>
    <p:extLst>
      <p:ext uri="{BB962C8B-B14F-4D97-AF65-F5344CB8AC3E}">
        <p14:creationId xmlns:p14="http://schemas.microsoft.com/office/powerpoint/2010/main" val="82881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36</a:t>
            </a:fld>
            <a:endParaRPr lang="ja-JP" altLang="en-US">
              <a:solidFill>
                <a:prstClr val="black">
                  <a:tint val="75000"/>
                </a:prstClr>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280307648"/>
              </p:ext>
            </p:extLst>
          </p:nvPr>
        </p:nvGraphicFramePr>
        <p:xfrm>
          <a:off x="402404" y="261752"/>
          <a:ext cx="6053191" cy="5917580"/>
        </p:xfrm>
        <a:graphic>
          <a:graphicData uri="http://schemas.openxmlformats.org/presentationml/2006/ole">
            <mc:AlternateContent xmlns:mc="http://schemas.openxmlformats.org/markup-compatibility/2006">
              <mc:Choice xmlns:v="urn:schemas-microsoft-com:vml" Requires="v">
                <p:oleObj name="Worksheet" r:id="rId2" imgW="7648569" imgH="7477179" progId="Excel.Sheet.12">
                  <p:embed/>
                </p:oleObj>
              </mc:Choice>
              <mc:Fallback>
                <p:oleObj name="Worksheet" r:id="rId2" imgW="7648569" imgH="7477179" progId="Excel.Sheet.12">
                  <p:embed/>
                  <p:pic>
                    <p:nvPicPr>
                      <p:cNvPr id="0" name=""/>
                      <p:cNvPicPr/>
                      <p:nvPr/>
                    </p:nvPicPr>
                    <p:blipFill>
                      <a:blip r:embed="rId3"/>
                      <a:stretch>
                        <a:fillRect/>
                      </a:stretch>
                    </p:blipFill>
                    <p:spPr>
                      <a:xfrm>
                        <a:off x="402404" y="261752"/>
                        <a:ext cx="6053191" cy="5917580"/>
                      </a:xfrm>
                      <a:prstGeom prst="rect">
                        <a:avLst/>
                      </a:prstGeom>
                    </p:spPr>
                  </p:pic>
                </p:oleObj>
              </mc:Fallback>
            </mc:AlternateContent>
          </a:graphicData>
        </a:graphic>
      </p:graphicFrame>
    </p:spTree>
    <p:extLst>
      <p:ext uri="{BB962C8B-B14F-4D97-AF65-F5344CB8AC3E}">
        <p14:creationId xmlns:p14="http://schemas.microsoft.com/office/powerpoint/2010/main" val="3278576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37</a:t>
            </a:fld>
            <a:endParaRPr lang="ja-JP" altLang="en-US">
              <a:solidFill>
                <a:prstClr val="black">
                  <a:tint val="75000"/>
                </a:prstClr>
              </a:solidFill>
            </a:endParaRPr>
          </a:p>
        </p:txBody>
      </p:sp>
      <p:graphicFrame>
        <p:nvGraphicFramePr>
          <p:cNvPr id="4" name="オブジェクト 3">
            <a:extLst>
              <a:ext uri="{FF2B5EF4-FFF2-40B4-BE49-F238E27FC236}">
                <a16:creationId xmlns:a16="http://schemas.microsoft.com/office/drawing/2014/main" id="{891085A7-1434-5D0C-E84B-CB4080F16D60}"/>
              </a:ext>
            </a:extLst>
          </p:cNvPr>
          <p:cNvGraphicFramePr>
            <a:graphicFrameLocks noChangeAspect="1"/>
          </p:cNvGraphicFramePr>
          <p:nvPr>
            <p:extLst>
              <p:ext uri="{D42A27DB-BD31-4B8C-83A1-F6EECF244321}">
                <p14:modId xmlns:p14="http://schemas.microsoft.com/office/powerpoint/2010/main" val="341240701"/>
              </p:ext>
            </p:extLst>
          </p:nvPr>
        </p:nvGraphicFramePr>
        <p:xfrm>
          <a:off x="354485" y="489098"/>
          <a:ext cx="6099478" cy="5564371"/>
        </p:xfrm>
        <a:graphic>
          <a:graphicData uri="http://schemas.openxmlformats.org/presentationml/2006/ole">
            <mc:AlternateContent xmlns:mc="http://schemas.openxmlformats.org/markup-compatibility/2006">
              <mc:Choice xmlns:v="urn:schemas-microsoft-com:vml" Requires="v">
                <p:oleObj name="Worksheet" r:id="rId2" imgW="7648589" imgH="6962638" progId="Excel.Sheet.12">
                  <p:embed/>
                </p:oleObj>
              </mc:Choice>
              <mc:Fallback>
                <p:oleObj name="Worksheet" r:id="rId2" imgW="7648589" imgH="6962638" progId="Excel.Sheet.12">
                  <p:embed/>
                  <p:pic>
                    <p:nvPicPr>
                      <p:cNvPr id="0" name=""/>
                      <p:cNvPicPr/>
                      <p:nvPr/>
                    </p:nvPicPr>
                    <p:blipFill>
                      <a:blip r:embed="rId3"/>
                      <a:stretch>
                        <a:fillRect/>
                      </a:stretch>
                    </p:blipFill>
                    <p:spPr>
                      <a:xfrm>
                        <a:off x="354485" y="489098"/>
                        <a:ext cx="6099478" cy="5564371"/>
                      </a:xfrm>
                      <a:prstGeom prst="rect">
                        <a:avLst/>
                      </a:prstGeom>
                    </p:spPr>
                  </p:pic>
                </p:oleObj>
              </mc:Fallback>
            </mc:AlternateContent>
          </a:graphicData>
        </a:graphic>
      </p:graphicFrame>
    </p:spTree>
    <p:extLst>
      <p:ext uri="{BB962C8B-B14F-4D97-AF65-F5344CB8AC3E}">
        <p14:creationId xmlns:p14="http://schemas.microsoft.com/office/powerpoint/2010/main" val="209752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38</a:t>
            </a:fld>
            <a:endParaRPr lang="ja-JP" altLang="en-US">
              <a:solidFill>
                <a:prstClr val="black">
                  <a:tint val="75000"/>
                </a:prstClr>
              </a:solidFill>
            </a:endParaRPr>
          </a:p>
        </p:txBody>
      </p:sp>
      <p:graphicFrame>
        <p:nvGraphicFramePr>
          <p:cNvPr id="3" name="オブジェクト 2">
            <a:extLst>
              <a:ext uri="{FF2B5EF4-FFF2-40B4-BE49-F238E27FC236}">
                <a16:creationId xmlns:a16="http://schemas.microsoft.com/office/drawing/2014/main" id="{0A28287C-9AAD-7492-E989-9C52C6F9ED57}"/>
              </a:ext>
            </a:extLst>
          </p:cNvPr>
          <p:cNvGraphicFramePr>
            <a:graphicFrameLocks noChangeAspect="1"/>
          </p:cNvGraphicFramePr>
          <p:nvPr>
            <p:extLst>
              <p:ext uri="{D42A27DB-BD31-4B8C-83A1-F6EECF244321}">
                <p14:modId xmlns:p14="http://schemas.microsoft.com/office/powerpoint/2010/main" val="3243890307"/>
              </p:ext>
            </p:extLst>
          </p:nvPr>
        </p:nvGraphicFramePr>
        <p:xfrm>
          <a:off x="493295" y="288759"/>
          <a:ext cx="6063916" cy="6015788"/>
        </p:xfrm>
        <a:graphic>
          <a:graphicData uri="http://schemas.openxmlformats.org/presentationml/2006/ole">
            <mc:AlternateContent xmlns:mc="http://schemas.openxmlformats.org/markup-compatibility/2006">
              <mc:Choice xmlns:v="urn:schemas-microsoft-com:vml" Requires="v">
                <p:oleObj name="Worksheet" r:id="rId2" imgW="7648589" imgH="8229600" progId="Excel.Sheet.12">
                  <p:embed/>
                </p:oleObj>
              </mc:Choice>
              <mc:Fallback>
                <p:oleObj name="Worksheet" r:id="rId2" imgW="7648589" imgH="8229600" progId="Excel.Sheet.12">
                  <p:embed/>
                  <p:pic>
                    <p:nvPicPr>
                      <p:cNvPr id="0" name=""/>
                      <p:cNvPicPr/>
                      <p:nvPr/>
                    </p:nvPicPr>
                    <p:blipFill>
                      <a:blip r:embed="rId3"/>
                      <a:stretch>
                        <a:fillRect/>
                      </a:stretch>
                    </p:blipFill>
                    <p:spPr>
                      <a:xfrm>
                        <a:off x="493295" y="288759"/>
                        <a:ext cx="6063916" cy="6015788"/>
                      </a:xfrm>
                      <a:prstGeom prst="rect">
                        <a:avLst/>
                      </a:prstGeom>
                    </p:spPr>
                  </p:pic>
                </p:oleObj>
              </mc:Fallback>
            </mc:AlternateContent>
          </a:graphicData>
        </a:graphic>
      </p:graphicFrame>
    </p:spTree>
    <p:extLst>
      <p:ext uri="{BB962C8B-B14F-4D97-AF65-F5344CB8AC3E}">
        <p14:creationId xmlns:p14="http://schemas.microsoft.com/office/powerpoint/2010/main" val="154649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7F90-3E62-4148-BDCE-59DC656A6A1F}"/>
              </a:ext>
            </a:extLst>
          </p:cNvPr>
          <p:cNvSpPr/>
          <p:nvPr/>
        </p:nvSpPr>
        <p:spPr>
          <a:xfrm>
            <a:off x="547325" y="110551"/>
            <a:ext cx="2409634" cy="400110"/>
          </a:xfrm>
          <a:prstGeom prst="rect">
            <a:avLst/>
          </a:prstGeom>
        </p:spPr>
        <p:txBody>
          <a:bodyPr wrap="none">
            <a:spAutoFit/>
          </a:bodyPr>
          <a:lstStyle/>
          <a:p>
            <a:r>
              <a:rPr lang="ja-JP" altLang="en-US" sz="2000" b="1" dirty="0">
                <a:solidFill>
                  <a:sysClr val="windowText" lastClr="000000"/>
                </a:solidFill>
                <a:latin typeface="メイリオ" panose="020B0604030504040204" pitchFamily="50" charset="-128"/>
                <a:ea typeface="メイリオ" panose="020B0604030504040204" pitchFamily="50" charset="-128"/>
              </a:rPr>
              <a:t>第</a:t>
            </a:r>
            <a:r>
              <a:rPr lang="en-US" altLang="ja-JP" sz="2000" b="1" dirty="0">
                <a:solidFill>
                  <a:sysClr val="windowText" lastClr="000000"/>
                </a:solidFill>
                <a:latin typeface="メイリオ" panose="020B0604030504040204" pitchFamily="50" charset="-128"/>
                <a:ea typeface="メイリオ" panose="020B0604030504040204" pitchFamily="50" charset="-128"/>
              </a:rPr>
              <a:t>1</a:t>
            </a:r>
            <a:r>
              <a:rPr lang="ja-JP" altLang="en-US" sz="2000" b="1" dirty="0">
                <a:solidFill>
                  <a:sysClr val="windowText" lastClr="000000"/>
                </a:solidFill>
                <a:latin typeface="メイリオ" panose="020B0604030504040204" pitchFamily="50" charset="-128"/>
                <a:ea typeface="メイリオ" panose="020B0604030504040204" pitchFamily="50" charset="-128"/>
              </a:rPr>
              <a:t>章　基本的事項</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cxnSp>
        <p:nvCxnSpPr>
          <p:cNvPr id="22" name="Straight Connector 19">
            <a:extLst>
              <a:ext uri="{FF2B5EF4-FFF2-40B4-BE49-F238E27FC236}">
                <a16:creationId xmlns:a16="http://schemas.microsoft.com/office/drawing/2014/main" id="{752902D8-8A9A-41C7-B339-9A164624FC20}"/>
              </a:ext>
            </a:extLst>
          </p:cNvPr>
          <p:cNvCxnSpPr>
            <a:cxnSpLocks/>
          </p:cNvCxnSpPr>
          <p:nvPr/>
        </p:nvCxnSpPr>
        <p:spPr>
          <a:xfrm>
            <a:off x="308702" y="593523"/>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59">
            <a:extLst>
              <a:ext uri="{FF2B5EF4-FFF2-40B4-BE49-F238E27FC236}">
                <a16:creationId xmlns:a16="http://schemas.microsoft.com/office/drawing/2014/main" id="{FF0E0C1A-6324-CB5F-3B13-EC10CF89B033}"/>
              </a:ext>
            </a:extLst>
          </p:cNvPr>
          <p:cNvSpPr/>
          <p:nvPr/>
        </p:nvSpPr>
        <p:spPr>
          <a:xfrm>
            <a:off x="547325" y="763985"/>
            <a:ext cx="5386448" cy="6196568"/>
          </a:xfrm>
          <a:prstGeom prst="rect">
            <a:avLst/>
          </a:prstGeom>
        </p:spPr>
        <p:txBody>
          <a:bodyPr wrap="square">
            <a:spAutoFit/>
          </a:bodyPr>
          <a:lstStyle/>
          <a:p>
            <a:pPr>
              <a:lnSpc>
                <a:spcPts val="1662"/>
              </a:lnSpc>
            </a:pPr>
            <a:r>
              <a:rPr lang="en-US" altLang="ja-JP"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計画策定の背景</a:t>
            </a:r>
          </a:p>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保険者は平成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年４月から</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高齢者の医療の確保に関する法律</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以下、</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高確法</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という。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により、</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歳を対象にメタボリックシンドローム</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a:solidFill>
                  <a:prstClr val="black"/>
                </a:solidFill>
                <a:latin typeface="メイリオ" panose="020B0604030504040204" pitchFamily="50" charset="-128"/>
                <a:ea typeface="メイリオ" panose="020B0604030504040204" pitchFamily="50" charset="-128"/>
                <a:cs typeface="Lato" panose="020F0502020204030203" pitchFamily="34" charset="0"/>
              </a:rPr>
              <a:t>内臓脂肪症候群</a:t>
            </a:r>
            <a:r>
              <a:rPr lang="en-US" altLang="ja-JP" sz="1015">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に着目した特定健康診査･特定保健指導を実施するとともに、特定健康診査等実施計画を定めることとされました。 また、平成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年６月</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日に閣議決定された</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日本再興戦略</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において、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すべての健康保険組合に対し、診療報酬明細書</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以下、</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レセプト</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という。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等のデータ分析、それに基づく被保険者の健康保持増進のための事業計画として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データヘルス計画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の作成･公表、事業実施、 評価等の取組を求めるとともに、市町村国保が同様の取組を行うことを推進する。</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とされ、 保険者はレセプト等を活用した保健事業を推進することとされました。 その方針を踏まえ、厚生労働省は平成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26</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年３月に保健事業の実施に関する指針の一部を改正し、保険者は健康･医療情報を活用し</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PDCA</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サイクルに沿った効果的かつ効率的な保健事業を行うための実施計画（データヘルス計画）を策定し、保健事業の実施及び評価を行うこととされました。</a:t>
            </a:r>
          </a:p>
          <a:p>
            <a:pPr>
              <a:lnSpc>
                <a:spcPts val="1662"/>
              </a:lnSpc>
            </a:pPr>
            <a:endPar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計画策定の趣旨</a:t>
            </a:r>
          </a:p>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那須町国民健康保険</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以下、</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国保</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という。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では、平成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年度から</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那須町特定健康診査等実施計画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以下、</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特定健診等実施計画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という。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を策定するとともに、平成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28</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年度には、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那須町国民健康保険保健事業実施計画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データヘルス計画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以下、</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データヘルス計画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という。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を策定しました。</a:t>
            </a:r>
          </a:p>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この度、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第２期データヘルス計画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及び</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第３期特定健診等実施計画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年度～令和５年度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の終了に伴い、新たに</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第３期データヘルス計画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及び</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第４期特定健診等実施計画</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を策定します。</a:t>
            </a: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目的</a:t>
            </a:r>
          </a:p>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生活習慣病の発症予防と重症化予防及び介護予防による被保険者の「健康寿命の延伸」と「医療費適正化の推進」を目的とします。</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3" name="スライド番号プレースホルダー 2">
            <a:extLst>
              <a:ext uri="{FF2B5EF4-FFF2-40B4-BE49-F238E27FC236}">
                <a16:creationId xmlns:a16="http://schemas.microsoft.com/office/drawing/2014/main" id="{087043F5-A58A-4D3C-E662-8FAA70F3FA1B}"/>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a:t>
            </a:fld>
            <a:endParaRPr lang="ja-JP" altLang="en-US">
              <a:solidFill>
                <a:prstClr val="black">
                  <a:tint val="75000"/>
                </a:prstClr>
              </a:solidFill>
            </a:endParaRPr>
          </a:p>
        </p:txBody>
      </p:sp>
    </p:spTree>
    <p:extLst>
      <p:ext uri="{BB962C8B-B14F-4D97-AF65-F5344CB8AC3E}">
        <p14:creationId xmlns:p14="http://schemas.microsoft.com/office/powerpoint/2010/main" val="3540400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39</a:t>
            </a:fld>
            <a:endParaRPr lang="ja-JP" altLang="en-US">
              <a:solidFill>
                <a:prstClr val="black">
                  <a:tint val="75000"/>
                </a:prstClr>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824732899"/>
              </p:ext>
            </p:extLst>
          </p:nvPr>
        </p:nvGraphicFramePr>
        <p:xfrm>
          <a:off x="449204" y="215590"/>
          <a:ext cx="6010778" cy="6151756"/>
        </p:xfrm>
        <a:graphic>
          <a:graphicData uri="http://schemas.openxmlformats.org/presentationml/2006/ole">
            <mc:AlternateContent xmlns:mc="http://schemas.openxmlformats.org/markup-compatibility/2006">
              <mc:Choice xmlns:v="urn:schemas-microsoft-com:vml" Requires="v">
                <p:oleObj name="Worksheet" r:id="rId2" imgW="7648569" imgH="7829509" progId="Excel.Sheet.12">
                  <p:embed/>
                </p:oleObj>
              </mc:Choice>
              <mc:Fallback>
                <p:oleObj name="Worksheet" r:id="rId2" imgW="7648569" imgH="7829509" progId="Excel.Sheet.12">
                  <p:embed/>
                  <p:pic>
                    <p:nvPicPr>
                      <p:cNvPr id="0" name=""/>
                      <p:cNvPicPr/>
                      <p:nvPr/>
                    </p:nvPicPr>
                    <p:blipFill>
                      <a:blip r:embed="rId3"/>
                      <a:stretch>
                        <a:fillRect/>
                      </a:stretch>
                    </p:blipFill>
                    <p:spPr>
                      <a:xfrm>
                        <a:off x="449204" y="215590"/>
                        <a:ext cx="6010778" cy="6151756"/>
                      </a:xfrm>
                      <a:prstGeom prst="rect">
                        <a:avLst/>
                      </a:prstGeom>
                    </p:spPr>
                  </p:pic>
                </p:oleObj>
              </mc:Fallback>
            </mc:AlternateContent>
          </a:graphicData>
        </a:graphic>
      </p:graphicFrame>
    </p:spTree>
    <p:extLst>
      <p:ext uri="{BB962C8B-B14F-4D97-AF65-F5344CB8AC3E}">
        <p14:creationId xmlns:p14="http://schemas.microsoft.com/office/powerpoint/2010/main" val="2782836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40</a:t>
            </a:fld>
            <a:endParaRPr lang="ja-JP" altLang="en-US">
              <a:solidFill>
                <a:prstClr val="black">
                  <a:tint val="75000"/>
                </a:prstClr>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638923015"/>
              </p:ext>
            </p:extLst>
          </p:nvPr>
        </p:nvGraphicFramePr>
        <p:xfrm>
          <a:off x="421796" y="347044"/>
          <a:ext cx="5890197" cy="5159297"/>
        </p:xfrm>
        <a:graphic>
          <a:graphicData uri="http://schemas.openxmlformats.org/presentationml/2006/ole">
            <mc:AlternateContent xmlns:mc="http://schemas.openxmlformats.org/markup-compatibility/2006">
              <mc:Choice xmlns:v="urn:schemas-microsoft-com:vml" Requires="v">
                <p:oleObj name="Worksheet" r:id="rId2" imgW="7667494" imgH="6715207" progId="Excel.Sheet.12">
                  <p:embed/>
                </p:oleObj>
              </mc:Choice>
              <mc:Fallback>
                <p:oleObj name="Worksheet" r:id="rId2" imgW="7667494" imgH="6715207" progId="Excel.Sheet.12">
                  <p:embed/>
                  <p:pic>
                    <p:nvPicPr>
                      <p:cNvPr id="0" name=""/>
                      <p:cNvPicPr/>
                      <p:nvPr/>
                    </p:nvPicPr>
                    <p:blipFill>
                      <a:blip r:embed="rId3"/>
                      <a:stretch>
                        <a:fillRect/>
                      </a:stretch>
                    </p:blipFill>
                    <p:spPr>
                      <a:xfrm>
                        <a:off x="421796" y="347044"/>
                        <a:ext cx="5890197" cy="5159297"/>
                      </a:xfrm>
                      <a:prstGeom prst="rect">
                        <a:avLst/>
                      </a:prstGeom>
                    </p:spPr>
                  </p:pic>
                </p:oleObj>
              </mc:Fallback>
            </mc:AlternateContent>
          </a:graphicData>
        </a:graphic>
      </p:graphicFrame>
    </p:spTree>
    <p:extLst>
      <p:ext uri="{BB962C8B-B14F-4D97-AF65-F5344CB8AC3E}">
        <p14:creationId xmlns:p14="http://schemas.microsoft.com/office/powerpoint/2010/main" val="847562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41</a:t>
            </a:fld>
            <a:endParaRPr lang="ja-JP" altLang="en-US">
              <a:solidFill>
                <a:prstClr val="black">
                  <a:tint val="75000"/>
                </a:prstClr>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914604918"/>
              </p:ext>
            </p:extLst>
          </p:nvPr>
        </p:nvGraphicFramePr>
        <p:xfrm>
          <a:off x="449075" y="259409"/>
          <a:ext cx="5827937" cy="5293112"/>
        </p:xfrm>
        <a:graphic>
          <a:graphicData uri="http://schemas.openxmlformats.org/presentationml/2006/ole">
            <mc:AlternateContent xmlns:mc="http://schemas.openxmlformats.org/markup-compatibility/2006">
              <mc:Choice xmlns:v="urn:schemas-microsoft-com:vml" Requires="v">
                <p:oleObj name="Worksheet" r:id="rId2" imgW="7667494" imgH="6962829" progId="Excel.Sheet.12">
                  <p:embed/>
                </p:oleObj>
              </mc:Choice>
              <mc:Fallback>
                <p:oleObj name="Worksheet" r:id="rId2" imgW="7667494" imgH="6962829" progId="Excel.Sheet.12">
                  <p:embed/>
                  <p:pic>
                    <p:nvPicPr>
                      <p:cNvPr id="0" name=""/>
                      <p:cNvPicPr/>
                      <p:nvPr/>
                    </p:nvPicPr>
                    <p:blipFill>
                      <a:blip r:embed="rId3"/>
                      <a:stretch>
                        <a:fillRect/>
                      </a:stretch>
                    </p:blipFill>
                    <p:spPr>
                      <a:xfrm>
                        <a:off x="449075" y="259409"/>
                        <a:ext cx="5827937" cy="5293112"/>
                      </a:xfrm>
                      <a:prstGeom prst="rect">
                        <a:avLst/>
                      </a:prstGeom>
                    </p:spPr>
                  </p:pic>
                </p:oleObj>
              </mc:Fallback>
            </mc:AlternateContent>
          </a:graphicData>
        </a:graphic>
      </p:graphicFrame>
    </p:spTree>
    <p:extLst>
      <p:ext uri="{BB962C8B-B14F-4D97-AF65-F5344CB8AC3E}">
        <p14:creationId xmlns:p14="http://schemas.microsoft.com/office/powerpoint/2010/main" val="1456155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42</a:t>
            </a:fld>
            <a:endParaRPr lang="ja-JP" altLang="en-US">
              <a:solidFill>
                <a:prstClr val="black">
                  <a:tint val="75000"/>
                </a:prstClr>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057317689"/>
              </p:ext>
            </p:extLst>
          </p:nvPr>
        </p:nvGraphicFramePr>
        <p:xfrm>
          <a:off x="449158" y="325135"/>
          <a:ext cx="5972643" cy="5728009"/>
        </p:xfrm>
        <a:graphic>
          <a:graphicData uri="http://schemas.openxmlformats.org/presentationml/2006/ole">
            <mc:AlternateContent xmlns:mc="http://schemas.openxmlformats.org/markup-compatibility/2006">
              <mc:Choice xmlns:v="urn:schemas-microsoft-com:vml" Requires="v">
                <p:oleObj name="Worksheet" r:id="rId2" imgW="7648569" imgH="7334264" progId="Excel.Sheet.12">
                  <p:embed/>
                </p:oleObj>
              </mc:Choice>
              <mc:Fallback>
                <p:oleObj name="Worksheet" r:id="rId2" imgW="7648569" imgH="7334264" progId="Excel.Sheet.12">
                  <p:embed/>
                  <p:pic>
                    <p:nvPicPr>
                      <p:cNvPr id="0" name=""/>
                      <p:cNvPicPr/>
                      <p:nvPr/>
                    </p:nvPicPr>
                    <p:blipFill>
                      <a:blip r:embed="rId3"/>
                      <a:stretch>
                        <a:fillRect/>
                      </a:stretch>
                    </p:blipFill>
                    <p:spPr>
                      <a:xfrm>
                        <a:off x="449158" y="325135"/>
                        <a:ext cx="5972643" cy="5728009"/>
                      </a:xfrm>
                      <a:prstGeom prst="rect">
                        <a:avLst/>
                      </a:prstGeom>
                    </p:spPr>
                  </p:pic>
                </p:oleObj>
              </mc:Fallback>
            </mc:AlternateContent>
          </a:graphicData>
        </a:graphic>
      </p:graphicFrame>
    </p:spTree>
    <p:extLst>
      <p:ext uri="{BB962C8B-B14F-4D97-AF65-F5344CB8AC3E}">
        <p14:creationId xmlns:p14="http://schemas.microsoft.com/office/powerpoint/2010/main" val="669663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43</a:t>
            </a:fld>
            <a:endParaRPr lang="ja-JP" altLang="en-US">
              <a:solidFill>
                <a:prstClr val="black">
                  <a:tint val="75000"/>
                </a:prstClr>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052855152"/>
              </p:ext>
            </p:extLst>
          </p:nvPr>
        </p:nvGraphicFramePr>
        <p:xfrm>
          <a:off x="440704" y="267805"/>
          <a:ext cx="5948891" cy="5415776"/>
        </p:xfrm>
        <a:graphic>
          <a:graphicData uri="http://schemas.openxmlformats.org/presentationml/2006/ole">
            <mc:AlternateContent xmlns:mc="http://schemas.openxmlformats.org/markup-compatibility/2006">
              <mc:Choice xmlns:v="urn:schemas-microsoft-com:vml" Requires="v">
                <p:oleObj name="Worksheet" r:id="rId2" imgW="7648569" imgH="6962829" progId="Excel.Sheet.12">
                  <p:embed/>
                </p:oleObj>
              </mc:Choice>
              <mc:Fallback>
                <p:oleObj name="Worksheet" r:id="rId2" imgW="7648569" imgH="6962829" progId="Excel.Sheet.12">
                  <p:embed/>
                  <p:pic>
                    <p:nvPicPr>
                      <p:cNvPr id="0" name=""/>
                      <p:cNvPicPr/>
                      <p:nvPr/>
                    </p:nvPicPr>
                    <p:blipFill>
                      <a:blip r:embed="rId3"/>
                      <a:stretch>
                        <a:fillRect/>
                      </a:stretch>
                    </p:blipFill>
                    <p:spPr>
                      <a:xfrm>
                        <a:off x="440704" y="267805"/>
                        <a:ext cx="5948891" cy="5415776"/>
                      </a:xfrm>
                      <a:prstGeom prst="rect">
                        <a:avLst/>
                      </a:prstGeom>
                    </p:spPr>
                  </p:pic>
                </p:oleObj>
              </mc:Fallback>
            </mc:AlternateContent>
          </a:graphicData>
        </a:graphic>
      </p:graphicFrame>
    </p:spTree>
    <p:extLst>
      <p:ext uri="{BB962C8B-B14F-4D97-AF65-F5344CB8AC3E}">
        <p14:creationId xmlns:p14="http://schemas.microsoft.com/office/powerpoint/2010/main" val="3010989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44</a:t>
            </a:fld>
            <a:endParaRPr lang="ja-JP" altLang="en-US">
              <a:solidFill>
                <a:prstClr val="black">
                  <a:tint val="75000"/>
                </a:prstClr>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706052184"/>
              </p:ext>
            </p:extLst>
          </p:nvPr>
        </p:nvGraphicFramePr>
        <p:xfrm>
          <a:off x="416231" y="271740"/>
          <a:ext cx="6090085" cy="8340202"/>
        </p:xfrm>
        <a:graphic>
          <a:graphicData uri="http://schemas.openxmlformats.org/presentationml/2006/ole">
            <mc:AlternateContent xmlns:mc="http://schemas.openxmlformats.org/markup-compatibility/2006">
              <mc:Choice xmlns:v="urn:schemas-microsoft-com:vml" Requires="v">
                <p:oleObj name="Worksheet" r:id="rId2" imgW="7648569" imgH="10477677" progId="Excel.Sheet.12">
                  <p:embed/>
                </p:oleObj>
              </mc:Choice>
              <mc:Fallback>
                <p:oleObj name="Worksheet" r:id="rId2" imgW="7648569" imgH="10477677" progId="Excel.Sheet.12">
                  <p:embed/>
                  <p:pic>
                    <p:nvPicPr>
                      <p:cNvPr id="0" name=""/>
                      <p:cNvPicPr/>
                      <p:nvPr/>
                    </p:nvPicPr>
                    <p:blipFill>
                      <a:blip r:embed="rId3"/>
                      <a:stretch>
                        <a:fillRect/>
                      </a:stretch>
                    </p:blipFill>
                    <p:spPr>
                      <a:xfrm>
                        <a:off x="416231" y="271740"/>
                        <a:ext cx="6090085" cy="8340202"/>
                      </a:xfrm>
                      <a:prstGeom prst="rect">
                        <a:avLst/>
                      </a:prstGeom>
                    </p:spPr>
                  </p:pic>
                </p:oleObj>
              </mc:Fallback>
            </mc:AlternateContent>
          </a:graphicData>
        </a:graphic>
      </p:graphicFrame>
    </p:spTree>
    <p:extLst>
      <p:ext uri="{BB962C8B-B14F-4D97-AF65-F5344CB8AC3E}">
        <p14:creationId xmlns:p14="http://schemas.microsoft.com/office/powerpoint/2010/main" val="3300411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45</a:t>
            </a:fld>
            <a:endParaRPr lang="ja-JP" altLang="en-US" dirty="0">
              <a:solidFill>
                <a:prstClr val="black">
                  <a:tint val="75000"/>
                </a:prstClr>
              </a:solidFill>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479687399"/>
              </p:ext>
            </p:extLst>
          </p:nvPr>
        </p:nvGraphicFramePr>
        <p:xfrm>
          <a:off x="417868" y="282497"/>
          <a:ext cx="6209201" cy="8491215"/>
        </p:xfrm>
        <a:graphic>
          <a:graphicData uri="http://schemas.openxmlformats.org/presentationml/2006/ole">
            <mc:AlternateContent xmlns:mc="http://schemas.openxmlformats.org/markup-compatibility/2006">
              <mc:Choice xmlns:v="urn:schemas-microsoft-com:vml" Requires="v">
                <p:oleObj name="Worksheet" r:id="rId2" imgW="7648569" imgH="10458572" progId="Excel.Sheet.12">
                  <p:embed/>
                </p:oleObj>
              </mc:Choice>
              <mc:Fallback>
                <p:oleObj name="Worksheet" r:id="rId2" imgW="7648569" imgH="10458572" progId="Excel.Sheet.12">
                  <p:embed/>
                  <p:pic>
                    <p:nvPicPr>
                      <p:cNvPr id="0" name=""/>
                      <p:cNvPicPr/>
                      <p:nvPr/>
                    </p:nvPicPr>
                    <p:blipFill>
                      <a:blip r:embed="rId3"/>
                      <a:stretch>
                        <a:fillRect/>
                      </a:stretch>
                    </p:blipFill>
                    <p:spPr>
                      <a:xfrm>
                        <a:off x="417868" y="282497"/>
                        <a:ext cx="6209201" cy="8491215"/>
                      </a:xfrm>
                      <a:prstGeom prst="rect">
                        <a:avLst/>
                      </a:prstGeom>
                    </p:spPr>
                  </p:pic>
                </p:oleObj>
              </mc:Fallback>
            </mc:AlternateContent>
          </a:graphicData>
        </a:graphic>
      </p:graphicFrame>
    </p:spTree>
    <p:extLst>
      <p:ext uri="{BB962C8B-B14F-4D97-AF65-F5344CB8AC3E}">
        <p14:creationId xmlns:p14="http://schemas.microsoft.com/office/powerpoint/2010/main" val="2741955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46</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9BD2F0DF-5EB3-EA8F-F56F-40C7DA95632E}"/>
              </a:ext>
            </a:extLst>
          </p:cNvPr>
          <p:cNvPicPr>
            <a:picLocks noChangeAspect="1"/>
          </p:cNvPicPr>
          <p:nvPr/>
        </p:nvPicPr>
        <p:blipFill>
          <a:blip r:embed="rId2"/>
          <a:stretch>
            <a:fillRect/>
          </a:stretch>
        </p:blipFill>
        <p:spPr>
          <a:xfrm>
            <a:off x="395692" y="264008"/>
            <a:ext cx="6343225" cy="7739681"/>
          </a:xfrm>
          <a:prstGeom prst="rect">
            <a:avLst/>
          </a:prstGeom>
        </p:spPr>
      </p:pic>
    </p:spTree>
    <p:extLst>
      <p:ext uri="{BB962C8B-B14F-4D97-AF65-F5344CB8AC3E}">
        <p14:creationId xmlns:p14="http://schemas.microsoft.com/office/powerpoint/2010/main" val="1960382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47</a:t>
            </a:fld>
            <a:endParaRPr lang="ja-JP" altLang="en-US">
              <a:solidFill>
                <a:prstClr val="black">
                  <a:tint val="75000"/>
                </a:prstClr>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635639018"/>
              </p:ext>
            </p:extLst>
          </p:nvPr>
        </p:nvGraphicFramePr>
        <p:xfrm>
          <a:off x="407988" y="248256"/>
          <a:ext cx="6307841" cy="8546971"/>
        </p:xfrm>
        <a:graphic>
          <a:graphicData uri="http://schemas.openxmlformats.org/presentationml/2006/ole">
            <mc:AlternateContent xmlns:mc="http://schemas.openxmlformats.org/markup-compatibility/2006">
              <mc:Choice xmlns:v="urn:schemas-microsoft-com:vml" Requires="v">
                <p:oleObj name="Worksheet" r:id="rId2" imgW="7648569" imgH="10363050" progId="Excel.Sheet.12">
                  <p:embed/>
                </p:oleObj>
              </mc:Choice>
              <mc:Fallback>
                <p:oleObj name="Worksheet" r:id="rId2" imgW="7648569" imgH="10363050" progId="Excel.Sheet.12">
                  <p:embed/>
                  <p:pic>
                    <p:nvPicPr>
                      <p:cNvPr id="0" name=""/>
                      <p:cNvPicPr/>
                      <p:nvPr/>
                    </p:nvPicPr>
                    <p:blipFill>
                      <a:blip r:embed="rId3"/>
                      <a:stretch>
                        <a:fillRect/>
                      </a:stretch>
                    </p:blipFill>
                    <p:spPr>
                      <a:xfrm>
                        <a:off x="407988" y="248256"/>
                        <a:ext cx="6307841" cy="8546971"/>
                      </a:xfrm>
                      <a:prstGeom prst="rect">
                        <a:avLst/>
                      </a:prstGeom>
                    </p:spPr>
                  </p:pic>
                </p:oleObj>
              </mc:Fallback>
            </mc:AlternateContent>
          </a:graphicData>
        </a:graphic>
      </p:graphicFrame>
    </p:spTree>
    <p:extLst>
      <p:ext uri="{BB962C8B-B14F-4D97-AF65-F5344CB8AC3E}">
        <p14:creationId xmlns:p14="http://schemas.microsoft.com/office/powerpoint/2010/main" val="3945730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7F90-3E62-4148-BDCE-59DC656A6A1F}"/>
              </a:ext>
            </a:extLst>
          </p:cNvPr>
          <p:cNvSpPr/>
          <p:nvPr/>
        </p:nvSpPr>
        <p:spPr>
          <a:xfrm>
            <a:off x="308702" y="131858"/>
            <a:ext cx="3948517" cy="400110"/>
          </a:xfrm>
          <a:prstGeom prst="rect">
            <a:avLst/>
          </a:prstGeom>
        </p:spPr>
        <p:txBody>
          <a:bodyPr wrap="none">
            <a:spAutoFit/>
          </a:bodyPr>
          <a:lstStyle/>
          <a:p>
            <a:r>
              <a:rPr lang="ja-JP" altLang="en-US" sz="2000" b="1">
                <a:solidFill>
                  <a:sysClr val="windowText" lastClr="000000"/>
                </a:solidFill>
                <a:latin typeface="メイリオ" panose="020B0604030504040204" pitchFamily="50" charset="-128"/>
                <a:ea typeface="メイリオ" panose="020B0604030504040204" pitchFamily="50" charset="-128"/>
              </a:rPr>
              <a:t>第</a:t>
            </a:r>
            <a:r>
              <a:rPr lang="en-US" altLang="ja-JP" sz="2000" b="1">
                <a:solidFill>
                  <a:sysClr val="windowText" lastClr="000000"/>
                </a:solidFill>
                <a:latin typeface="メイリオ" panose="020B0604030504040204" pitchFamily="50" charset="-128"/>
                <a:ea typeface="メイリオ" panose="020B0604030504040204" pitchFamily="50" charset="-128"/>
              </a:rPr>
              <a:t>6</a:t>
            </a:r>
            <a:r>
              <a:rPr lang="ja-JP" altLang="en-US" sz="2000" b="1">
                <a:solidFill>
                  <a:sysClr val="windowText" lastClr="000000"/>
                </a:solidFill>
                <a:latin typeface="メイリオ" panose="020B0604030504040204" pitchFamily="50" charset="-128"/>
                <a:ea typeface="メイリオ" panose="020B0604030504040204" pitchFamily="50" charset="-128"/>
              </a:rPr>
              <a:t>章　</a:t>
            </a:r>
            <a:r>
              <a:rPr lang="zh-TW" altLang="en-US" sz="2000" b="1">
                <a:solidFill>
                  <a:sysClr val="windowText" lastClr="000000"/>
                </a:solidFill>
                <a:latin typeface="メイリオ" panose="020B0604030504040204" pitchFamily="50" charset="-128"/>
                <a:ea typeface="メイリオ" panose="020B0604030504040204" pitchFamily="50" charset="-128"/>
              </a:rPr>
              <a:t>特定健康診査等実施計画</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cxnSp>
        <p:nvCxnSpPr>
          <p:cNvPr id="22" name="Straight Connector 19">
            <a:extLst>
              <a:ext uri="{FF2B5EF4-FFF2-40B4-BE49-F238E27FC236}">
                <a16:creationId xmlns:a16="http://schemas.microsoft.com/office/drawing/2014/main" id="{752902D8-8A9A-41C7-B339-9A164624FC20}"/>
              </a:ext>
            </a:extLst>
          </p:cNvPr>
          <p:cNvCxnSpPr>
            <a:cxnSpLocks/>
          </p:cNvCxnSpPr>
          <p:nvPr/>
        </p:nvCxnSpPr>
        <p:spPr>
          <a:xfrm>
            <a:off x="308702" y="593523"/>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4A4A445B-690E-237A-DA84-3CDB01E52025}"/>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48</a:t>
            </a:fld>
            <a:endParaRPr lang="ja-JP" altLang="en-US" dirty="0">
              <a:solidFill>
                <a:prstClr val="black">
                  <a:tint val="75000"/>
                </a:prstClr>
              </a:solidFill>
            </a:endParaRPr>
          </a:p>
        </p:txBody>
      </p:sp>
      <p:sp>
        <p:nvSpPr>
          <p:cNvPr id="3" name="Rectangle 59">
            <a:extLst>
              <a:ext uri="{FF2B5EF4-FFF2-40B4-BE49-F238E27FC236}">
                <a16:creationId xmlns:a16="http://schemas.microsoft.com/office/drawing/2014/main" id="{A3A2119D-A4C0-2F5A-A027-BA88F7264C10}"/>
              </a:ext>
            </a:extLst>
          </p:cNvPr>
          <p:cNvSpPr/>
          <p:nvPr/>
        </p:nvSpPr>
        <p:spPr>
          <a:xfrm>
            <a:off x="481573" y="1154161"/>
            <a:ext cx="5805974" cy="746358"/>
          </a:xfrm>
          <a:prstGeom prst="rect">
            <a:avLst/>
          </a:prstGeom>
        </p:spPr>
        <p:txBody>
          <a:bodyPr wrap="square">
            <a:spAutoFit/>
          </a:bodyPr>
          <a:lstStyle/>
          <a:p>
            <a:pPr>
              <a:lnSpc>
                <a:spcPts val="1662"/>
              </a:lnSpc>
            </a:pP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（１）特定健康診査対象者数及び受診者数の見込み</a:t>
            </a:r>
            <a:endPar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以下は、令和</a:t>
            </a:r>
            <a:r>
              <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a:t>
            </a: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年度から令和</a:t>
            </a:r>
            <a:r>
              <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a:t>
            </a: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年度までの特定健康診査対象者数及び受診者数について、各年度の見込みを示したものです。</a:t>
            </a:r>
          </a:p>
        </p:txBody>
      </p:sp>
      <p:sp>
        <p:nvSpPr>
          <p:cNvPr id="7" name="Rectangle 59">
            <a:extLst>
              <a:ext uri="{FF2B5EF4-FFF2-40B4-BE49-F238E27FC236}">
                <a16:creationId xmlns:a16="http://schemas.microsoft.com/office/drawing/2014/main" id="{41FDAE48-620D-818A-2966-216243683A36}"/>
              </a:ext>
            </a:extLst>
          </p:cNvPr>
          <p:cNvSpPr/>
          <p:nvPr/>
        </p:nvSpPr>
        <p:spPr>
          <a:xfrm>
            <a:off x="325292" y="2148012"/>
            <a:ext cx="5805974" cy="298159"/>
          </a:xfrm>
          <a:prstGeom prst="rect">
            <a:avLst/>
          </a:prstGeom>
        </p:spPr>
        <p:txBody>
          <a:bodyPr wrap="square">
            <a:spAutoFit/>
          </a:bodyPr>
          <a:lstStyle/>
          <a:p>
            <a:pPr>
              <a:lnSpc>
                <a:spcPts val="1662"/>
              </a:lnSpc>
            </a:pPr>
            <a:r>
              <a:rPr lang="ja-JP" altLang="en-US" sz="1100">
                <a:solidFill>
                  <a:prstClr val="black"/>
                </a:solidFill>
                <a:latin typeface="メイリオ" panose="020B0604030504040204" pitchFamily="50" charset="-128"/>
                <a:ea typeface="メイリオ" panose="020B0604030504040204" pitchFamily="50" charset="-128"/>
                <a:cs typeface="Lato" panose="020F0502020204030203" pitchFamily="34" charset="0"/>
              </a:rPr>
              <a:t>　特定健康診査対象者数及び受診者数の見込み</a:t>
            </a:r>
            <a:endPar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Rectangle 59">
            <a:extLst>
              <a:ext uri="{FF2B5EF4-FFF2-40B4-BE49-F238E27FC236}">
                <a16:creationId xmlns:a16="http://schemas.microsoft.com/office/drawing/2014/main" id="{F3828D7A-8D01-D535-7AA3-D6B5C54A8195}"/>
              </a:ext>
            </a:extLst>
          </p:cNvPr>
          <p:cNvSpPr/>
          <p:nvPr/>
        </p:nvSpPr>
        <p:spPr>
          <a:xfrm>
            <a:off x="514384" y="4363520"/>
            <a:ext cx="5805974" cy="298159"/>
          </a:xfrm>
          <a:prstGeom prst="rect">
            <a:avLst/>
          </a:prstGeom>
        </p:spPr>
        <p:txBody>
          <a:bodyPr wrap="square">
            <a:spAutoFit/>
          </a:bodyPr>
          <a:lstStyle/>
          <a:p>
            <a:pPr>
              <a:lnSpc>
                <a:spcPts val="1662"/>
              </a:lnSpc>
            </a:pPr>
            <a:r>
              <a:rPr lang="ja-JP" altLang="en-US" sz="1100">
                <a:solidFill>
                  <a:prstClr val="black"/>
                </a:solidFill>
                <a:latin typeface="メイリオ" panose="020B0604030504040204" pitchFamily="50" charset="-128"/>
                <a:ea typeface="メイリオ" panose="020B0604030504040204" pitchFamily="50" charset="-128"/>
                <a:cs typeface="Lato" panose="020F0502020204030203" pitchFamily="34" charset="0"/>
              </a:rPr>
              <a:t>年齢階層別　特定健康診査対象者数及び受診者数の見込み</a:t>
            </a:r>
            <a:endPar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graphicFrame>
        <p:nvGraphicFramePr>
          <p:cNvPr id="11" name="表 10">
            <a:extLst>
              <a:ext uri="{FF2B5EF4-FFF2-40B4-BE49-F238E27FC236}">
                <a16:creationId xmlns:a16="http://schemas.microsoft.com/office/drawing/2014/main" id="{ABED7847-0E21-EDBC-FFDC-7D8BD5F0D935}"/>
              </a:ext>
            </a:extLst>
          </p:cNvPr>
          <p:cNvGraphicFramePr>
            <a:graphicFrameLocks noGrp="1"/>
          </p:cNvGraphicFramePr>
          <p:nvPr>
            <p:extLst>
              <p:ext uri="{D42A27DB-BD31-4B8C-83A1-F6EECF244321}">
                <p14:modId xmlns:p14="http://schemas.microsoft.com/office/powerpoint/2010/main" val="1775989087"/>
              </p:ext>
            </p:extLst>
          </p:nvPr>
        </p:nvGraphicFramePr>
        <p:xfrm>
          <a:off x="576359" y="2422287"/>
          <a:ext cx="5915025" cy="1696740"/>
        </p:xfrm>
        <a:graphic>
          <a:graphicData uri="http://schemas.openxmlformats.org/drawingml/2006/table">
            <a:tbl>
              <a:tblPr/>
              <a:tblGrid>
                <a:gridCol w="2018901">
                  <a:extLst>
                    <a:ext uri="{9D8B030D-6E8A-4147-A177-3AD203B41FA5}">
                      <a16:colId xmlns:a16="http://schemas.microsoft.com/office/drawing/2014/main" val="3869509437"/>
                    </a:ext>
                  </a:extLst>
                </a:gridCol>
                <a:gridCol w="649354">
                  <a:extLst>
                    <a:ext uri="{9D8B030D-6E8A-4147-A177-3AD203B41FA5}">
                      <a16:colId xmlns:a16="http://schemas.microsoft.com/office/drawing/2014/main" val="2747928057"/>
                    </a:ext>
                  </a:extLst>
                </a:gridCol>
                <a:gridCol w="649354">
                  <a:extLst>
                    <a:ext uri="{9D8B030D-6E8A-4147-A177-3AD203B41FA5}">
                      <a16:colId xmlns:a16="http://schemas.microsoft.com/office/drawing/2014/main" val="3385240650"/>
                    </a:ext>
                  </a:extLst>
                </a:gridCol>
                <a:gridCol w="649354">
                  <a:extLst>
                    <a:ext uri="{9D8B030D-6E8A-4147-A177-3AD203B41FA5}">
                      <a16:colId xmlns:a16="http://schemas.microsoft.com/office/drawing/2014/main" val="3979191213"/>
                    </a:ext>
                  </a:extLst>
                </a:gridCol>
                <a:gridCol w="649354">
                  <a:extLst>
                    <a:ext uri="{9D8B030D-6E8A-4147-A177-3AD203B41FA5}">
                      <a16:colId xmlns:a16="http://schemas.microsoft.com/office/drawing/2014/main" val="4000672056"/>
                    </a:ext>
                  </a:extLst>
                </a:gridCol>
                <a:gridCol w="649354">
                  <a:extLst>
                    <a:ext uri="{9D8B030D-6E8A-4147-A177-3AD203B41FA5}">
                      <a16:colId xmlns:a16="http://schemas.microsoft.com/office/drawing/2014/main" val="3786554560"/>
                    </a:ext>
                  </a:extLst>
                </a:gridCol>
                <a:gridCol w="649354">
                  <a:extLst>
                    <a:ext uri="{9D8B030D-6E8A-4147-A177-3AD203B41FA5}">
                      <a16:colId xmlns:a16="http://schemas.microsoft.com/office/drawing/2014/main" val="1392197158"/>
                    </a:ext>
                  </a:extLst>
                </a:gridCol>
              </a:tblGrid>
              <a:tr h="424185">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0408419"/>
                  </a:ext>
                </a:extLst>
              </a:tr>
              <a:tr h="42418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特定健康診査対象者数（人）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5,412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5,196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4,988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4,738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4,502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4,276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3092209"/>
                  </a:ext>
                </a:extLst>
              </a:tr>
              <a:tr h="424185">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特定健康診査受診率（％）</a:t>
                      </a:r>
                      <a:b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（目標値）</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41.0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43.0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7588015"/>
                  </a:ext>
                </a:extLst>
              </a:tr>
              <a:tr h="424185">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特定健康診査受診者数（人）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2,192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2,130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2,095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2,037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1,981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1,924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967162"/>
                  </a:ext>
                </a:extLst>
              </a:tr>
            </a:tbl>
          </a:graphicData>
        </a:graphic>
      </p:graphicFrame>
      <p:graphicFrame>
        <p:nvGraphicFramePr>
          <p:cNvPr id="12" name="表 11">
            <a:extLst>
              <a:ext uri="{FF2B5EF4-FFF2-40B4-BE49-F238E27FC236}">
                <a16:creationId xmlns:a16="http://schemas.microsoft.com/office/drawing/2014/main" id="{823DDB6D-68EF-B3DC-C2FF-6E9FC9CA0A62}"/>
              </a:ext>
            </a:extLst>
          </p:cNvPr>
          <p:cNvGraphicFramePr>
            <a:graphicFrameLocks noGrp="1"/>
          </p:cNvGraphicFramePr>
          <p:nvPr>
            <p:extLst>
              <p:ext uri="{D42A27DB-BD31-4B8C-83A1-F6EECF244321}">
                <p14:modId xmlns:p14="http://schemas.microsoft.com/office/powerpoint/2010/main" val="2414208316"/>
              </p:ext>
            </p:extLst>
          </p:nvPr>
        </p:nvGraphicFramePr>
        <p:xfrm>
          <a:off x="576358" y="4661679"/>
          <a:ext cx="5915025" cy="2120925"/>
        </p:xfrm>
        <a:graphic>
          <a:graphicData uri="http://schemas.openxmlformats.org/drawingml/2006/table">
            <a:tbl>
              <a:tblPr/>
              <a:tblGrid>
                <a:gridCol w="1292805">
                  <a:extLst>
                    <a:ext uri="{9D8B030D-6E8A-4147-A177-3AD203B41FA5}">
                      <a16:colId xmlns:a16="http://schemas.microsoft.com/office/drawing/2014/main" val="3104859579"/>
                    </a:ext>
                  </a:extLst>
                </a:gridCol>
                <a:gridCol w="726096">
                  <a:extLst>
                    <a:ext uri="{9D8B030D-6E8A-4147-A177-3AD203B41FA5}">
                      <a16:colId xmlns:a16="http://schemas.microsoft.com/office/drawing/2014/main" val="3621910101"/>
                    </a:ext>
                  </a:extLst>
                </a:gridCol>
                <a:gridCol w="649354">
                  <a:extLst>
                    <a:ext uri="{9D8B030D-6E8A-4147-A177-3AD203B41FA5}">
                      <a16:colId xmlns:a16="http://schemas.microsoft.com/office/drawing/2014/main" val="3425679950"/>
                    </a:ext>
                  </a:extLst>
                </a:gridCol>
                <a:gridCol w="649354">
                  <a:extLst>
                    <a:ext uri="{9D8B030D-6E8A-4147-A177-3AD203B41FA5}">
                      <a16:colId xmlns:a16="http://schemas.microsoft.com/office/drawing/2014/main" val="937315542"/>
                    </a:ext>
                  </a:extLst>
                </a:gridCol>
                <a:gridCol w="649354">
                  <a:extLst>
                    <a:ext uri="{9D8B030D-6E8A-4147-A177-3AD203B41FA5}">
                      <a16:colId xmlns:a16="http://schemas.microsoft.com/office/drawing/2014/main" val="2121575254"/>
                    </a:ext>
                  </a:extLst>
                </a:gridCol>
                <a:gridCol w="649354">
                  <a:extLst>
                    <a:ext uri="{9D8B030D-6E8A-4147-A177-3AD203B41FA5}">
                      <a16:colId xmlns:a16="http://schemas.microsoft.com/office/drawing/2014/main" val="2341722521"/>
                    </a:ext>
                  </a:extLst>
                </a:gridCol>
                <a:gridCol w="649354">
                  <a:extLst>
                    <a:ext uri="{9D8B030D-6E8A-4147-A177-3AD203B41FA5}">
                      <a16:colId xmlns:a16="http://schemas.microsoft.com/office/drawing/2014/main" val="1931726209"/>
                    </a:ext>
                  </a:extLst>
                </a:gridCol>
                <a:gridCol w="649354">
                  <a:extLst>
                    <a:ext uri="{9D8B030D-6E8A-4147-A177-3AD203B41FA5}">
                      <a16:colId xmlns:a16="http://schemas.microsoft.com/office/drawing/2014/main" val="3203741361"/>
                    </a:ext>
                  </a:extLst>
                </a:gridCol>
              </a:tblGrid>
              <a:tr h="424185">
                <a:tc gridSpan="2">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51130361"/>
                  </a:ext>
                </a:extLst>
              </a:tr>
              <a:tr h="424185">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特定健康診査対象者数（人）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2,172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2,085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1,902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1,891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1,796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203094"/>
                  </a:ext>
                </a:extLst>
              </a:tr>
              <a:tr h="424185">
                <a:tc v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3,240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3,111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2,986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2,836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2,611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2,480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1473702"/>
                  </a:ext>
                </a:extLst>
              </a:tr>
              <a:tr h="424185">
                <a:tc rowSpan="2">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特定健康診査受診者数（人）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880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855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841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832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808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543041"/>
                  </a:ext>
                </a:extLst>
              </a:tr>
              <a:tr h="424185">
                <a:tc v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1,312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1,275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1,254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1,220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1,149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1,116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7731145"/>
                  </a:ext>
                </a:extLst>
              </a:tr>
            </a:tbl>
          </a:graphicData>
        </a:graphic>
      </p:graphicFrame>
      <p:sp>
        <p:nvSpPr>
          <p:cNvPr id="10" name="TextBox 12">
            <a:extLst>
              <a:ext uri="{FF2B5EF4-FFF2-40B4-BE49-F238E27FC236}">
                <a16:creationId xmlns:a16="http://schemas.microsoft.com/office/drawing/2014/main" id="{4B232A72-496F-A57E-DC48-2BA62C1B914B}"/>
              </a:ext>
            </a:extLst>
          </p:cNvPr>
          <p:cNvSpPr txBox="1"/>
          <p:nvPr/>
        </p:nvSpPr>
        <p:spPr>
          <a:xfrm>
            <a:off x="529469" y="735902"/>
            <a:ext cx="2021707"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1.</a:t>
            </a:r>
            <a:r>
              <a:rPr lang="ja-JP" altLang="en-US" sz="1477" b="1" dirty="0">
                <a:solidFill>
                  <a:prstClr val="black"/>
                </a:solidFill>
                <a:latin typeface="メイリオ" panose="020B0604030504040204" pitchFamily="50" charset="-128"/>
                <a:ea typeface="メイリオ" panose="020B0604030504040204" pitchFamily="50" charset="-128"/>
              </a:rPr>
              <a:t>　</a:t>
            </a:r>
            <a:r>
              <a:rPr lang="ja-JP" altLang="en-US"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対象者数の推計</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Tree>
    <p:extLst>
      <p:ext uri="{BB962C8B-B14F-4D97-AF65-F5344CB8AC3E}">
        <p14:creationId xmlns:p14="http://schemas.microsoft.com/office/powerpoint/2010/main" val="189928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50E6A682-B001-E447-937D-63428AABFD6F}"/>
              </a:ext>
            </a:extLst>
          </p:cNvPr>
          <p:cNvSpPr/>
          <p:nvPr/>
        </p:nvSpPr>
        <p:spPr>
          <a:xfrm>
            <a:off x="523879" y="154385"/>
            <a:ext cx="5386448" cy="9030677"/>
          </a:xfrm>
          <a:prstGeom prst="rect">
            <a:avLst/>
          </a:prstGeom>
        </p:spPr>
        <p:txBody>
          <a:bodyPr wrap="square">
            <a:spAutoFit/>
          </a:bodyPr>
          <a:lstStyle/>
          <a:p>
            <a:pPr>
              <a:lnSpc>
                <a:spcPts val="1662"/>
              </a:lnSpc>
            </a:pPr>
            <a:r>
              <a:rPr lang="en-US" altLang="ja-JP" sz="1477" b="1" dirty="0">
                <a:latin typeface="メイリオ" panose="020B0604030504040204" pitchFamily="50" charset="-128"/>
                <a:ea typeface="メイリオ" panose="020B0604030504040204" pitchFamily="50" charset="-128"/>
                <a:cs typeface="Lato" panose="020F0502020204030203" pitchFamily="34" charset="0"/>
              </a:rPr>
              <a:t>4.</a:t>
            </a:r>
            <a:r>
              <a:rPr lang="ja-JP" altLang="en-US" sz="1477" b="1" dirty="0">
                <a:latin typeface="メイリオ" panose="020B0604030504040204" pitchFamily="50" charset="-128"/>
                <a:ea typeface="メイリオ" panose="020B0604030504040204" pitchFamily="50" charset="-128"/>
                <a:cs typeface="Lato" panose="020F0502020204030203" pitchFamily="34" charset="0"/>
              </a:rPr>
              <a:t>計画の位置づけ</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データヘルス計画は、国民健康保険法第</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82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条第５項の規定に基づき厚生労働大臣が定める</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国民健康保険法に基づく保健事業の実施等に関する指針</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により、特定健診等の結果やレセプトデータ等の健康･医療情報を活用して、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PDCA</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サイクルに沿った効果的かつ効率的な保健事業の実施を図るための計画として策定します。</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特定健診等実施計画は、高確法第</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18</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条に基づいて実施する保健事業の中核をなす特定健診及び特定保健指導の具体的な実施方法を定めるものです。</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両計画の内容は重複する部分が多いことから、一体的に策定し運用します。</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また、データヘルス計画は、「</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世紀における国民の健康づくり運動（健康日本</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（第</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次））」に示された基本方針を踏まえるとともに、栃木県の「栃木県健康増進計画とちぎ</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健康プラン（第</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期計画）」、本町の「那須町健康増進計画健康</a:t>
            </a:r>
            <a:r>
              <a:rPr lang="ja-JP" altLang="en-US" sz="1015" dirty="0" err="1">
                <a:latin typeface="メイリオ" panose="020B0604030504040204" pitchFamily="50" charset="-128"/>
                <a:ea typeface="メイリオ" panose="020B0604030504040204" pitchFamily="50" charset="-128"/>
                <a:cs typeface="Lato" panose="020F0502020204030203" pitchFamily="34" charset="0"/>
              </a:rPr>
              <a:t>きら</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ピカ</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那須（第</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期）」、「那須町第</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9</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期高齢者福祉・介護保険事業計画」など他の計画と整合性を図り策定します。</a:t>
            </a:r>
            <a:endParaRPr lang="en-US" altLang="ja-JP" sz="1015"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477" b="1" dirty="0">
                <a:latin typeface="メイリオ" panose="020B0604030504040204" pitchFamily="50" charset="-128"/>
                <a:ea typeface="メイリオ" panose="020B0604030504040204" pitchFamily="50" charset="-128"/>
                <a:cs typeface="Lato" panose="020F0502020204030203" pitchFamily="34" charset="0"/>
              </a:rPr>
              <a:t>5.</a:t>
            </a:r>
            <a:r>
              <a:rPr lang="ja-JP" altLang="en-US" sz="1477" b="1" dirty="0">
                <a:latin typeface="メイリオ" panose="020B0604030504040204" pitchFamily="50" charset="-128"/>
                <a:ea typeface="メイリオ" panose="020B0604030504040204" pitchFamily="50" charset="-128"/>
                <a:cs typeface="Lato" panose="020F0502020204030203" pitchFamily="34" charset="0"/>
              </a:rPr>
              <a:t>計画期間</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令和６年度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(2024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から令和</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(2029</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err="1">
                <a:latin typeface="メイリオ" panose="020B0604030504040204" pitchFamily="50" charset="-128"/>
                <a:ea typeface="メイリオ" panose="020B0604030504040204" pitchFamily="50" charset="-128"/>
                <a:cs typeface="Lato" panose="020F0502020204030203" pitchFamily="34" charset="0"/>
              </a:rPr>
              <a:t>までの</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６年間とします。</a:t>
            </a:r>
          </a:p>
          <a:p>
            <a:pPr>
              <a:lnSpc>
                <a:spcPts val="1662"/>
              </a:lnSpc>
            </a:pPr>
            <a:endParaRPr lang="ja-JP" altLang="en-US" sz="1015"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477" b="1" dirty="0">
                <a:latin typeface="メイリオ" panose="020B0604030504040204" pitchFamily="50" charset="-128"/>
                <a:ea typeface="メイリオ" panose="020B0604030504040204" pitchFamily="50" charset="-128"/>
                <a:cs typeface="Lato" panose="020F0502020204030203" pitchFamily="34" charset="0"/>
              </a:rPr>
              <a:t>6.</a:t>
            </a:r>
            <a:r>
              <a:rPr lang="ja-JP" altLang="en-US" sz="1477" b="1" dirty="0">
                <a:latin typeface="メイリオ" panose="020B0604030504040204" pitchFamily="50" charset="-128"/>
                <a:ea typeface="メイリオ" panose="020B0604030504040204" pitchFamily="50" charset="-128"/>
                <a:cs typeface="Lato" panose="020F0502020204030203" pitchFamily="34" charset="0"/>
              </a:rPr>
              <a:t>実施体制･関係者連携</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計画の策定に当たっては、次のような体制により現状や課題を把握すると共に、計画の内容について協議を進めました。</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○那須町国民健康保険運営協議会</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町長の諮問機関である協議会では、被保険者代表、保険医及び保険薬剤師代表並びに　</a:t>
            </a:r>
            <a:endParaRPr lang="en-US" altLang="ja-JP" sz="1015"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公益代表等が委員として計画案を検討しました。</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○栃木県国民健康保険団体連合会保健事業支援・評価委員会</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保健医療有識者及び県保健福祉部職員で構成する委員会から、計画の策定支援や個別　</a:t>
            </a:r>
            <a:endParaRPr lang="en-US" altLang="ja-JP" sz="1015"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の保健事業の実施支援・評価を受けました。</a:t>
            </a:r>
            <a:endParaRPr lang="en-US" altLang="ja-JP" sz="1015"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また、計画の事業実施に当たっては、住民生活課（医療保険係）と保健福祉課</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健康づくり推進係、介護保険係、地域支援係</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が連携し、保健師･管理栄養士等の専門職と共同で事業を推進します。</a:t>
            </a: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　</a:t>
            </a:r>
          </a:p>
          <a:p>
            <a:pPr>
              <a:lnSpc>
                <a:spcPts val="1662"/>
              </a:lnSpc>
            </a:pPr>
            <a:r>
              <a:rPr lang="en-US" altLang="ja-JP" sz="1477" b="1" dirty="0">
                <a:latin typeface="メイリオ" panose="020B0604030504040204" pitchFamily="50" charset="-128"/>
                <a:ea typeface="メイリオ" panose="020B0604030504040204" pitchFamily="50" charset="-128"/>
                <a:cs typeface="Lato" panose="020F0502020204030203" pitchFamily="34" charset="0"/>
              </a:rPr>
              <a:t>7.</a:t>
            </a:r>
            <a:r>
              <a:rPr lang="ja-JP" altLang="en-US" sz="1477" b="1" dirty="0">
                <a:latin typeface="メイリオ" panose="020B0604030504040204" pitchFamily="50" charset="-128"/>
                <a:ea typeface="メイリオ" panose="020B0604030504040204" pitchFamily="50" charset="-128"/>
                <a:cs typeface="Lato" panose="020F0502020204030203" pitchFamily="34" charset="0"/>
              </a:rPr>
              <a:t>データ分析期間</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■入院</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(DPC</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を含む</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err="1">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入院外、調剤の電子レセプト</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単年分析</a:t>
            </a:r>
          </a:p>
          <a:p>
            <a:pPr lvl="1">
              <a:lnSpc>
                <a:spcPts val="1662"/>
              </a:lnSpc>
            </a:pPr>
            <a:r>
              <a:rPr lang="en-US" altLang="ja-JP" sz="1015" dirty="0">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令和</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5</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月診療分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p>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年度分析</a:t>
            </a:r>
          </a:p>
          <a:p>
            <a:pPr lvl="1">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平成</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平成</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月～平成</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月診療分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p>
          <a:p>
            <a:pPr lvl="1">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令和元年度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平成</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月診療分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p>
          <a:p>
            <a:pPr lvl="1">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令和  </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令和  </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月診療分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p>
          <a:p>
            <a:pPr lvl="1">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令和  </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令和  </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月診療分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p>
          <a:p>
            <a:pPr lvl="1">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令和  </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令和  </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5</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月診療分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a:t>
            </a:r>
            <a:endParaRPr lang="ja-JP" altLang="en-US" sz="1015"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3" name="スライド番号プレースホルダー 2">
            <a:extLst>
              <a:ext uri="{FF2B5EF4-FFF2-40B4-BE49-F238E27FC236}">
                <a16:creationId xmlns:a16="http://schemas.microsoft.com/office/drawing/2014/main" id="{85AE94F0-A12B-1F9E-B7E5-D69C9FF776FF}"/>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3217739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D82B996-9BE8-1E37-1AFA-D1F04C6AD5D1}"/>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49</a:t>
            </a:fld>
            <a:endParaRPr lang="ja-JP" altLang="en-US">
              <a:solidFill>
                <a:prstClr val="black">
                  <a:tint val="75000"/>
                </a:prstClr>
              </a:solidFill>
            </a:endParaRPr>
          </a:p>
        </p:txBody>
      </p:sp>
      <p:sp>
        <p:nvSpPr>
          <p:cNvPr id="3" name="Rectangle 59">
            <a:extLst>
              <a:ext uri="{FF2B5EF4-FFF2-40B4-BE49-F238E27FC236}">
                <a16:creationId xmlns:a16="http://schemas.microsoft.com/office/drawing/2014/main" id="{92B98CAC-C439-C634-509F-0308FB3D6C9E}"/>
              </a:ext>
            </a:extLst>
          </p:cNvPr>
          <p:cNvSpPr/>
          <p:nvPr/>
        </p:nvSpPr>
        <p:spPr>
          <a:xfrm>
            <a:off x="426398" y="597812"/>
            <a:ext cx="5805974" cy="734175"/>
          </a:xfrm>
          <a:prstGeom prst="rect">
            <a:avLst/>
          </a:prstGeom>
        </p:spPr>
        <p:txBody>
          <a:bodyPr wrap="square">
            <a:spAutoFit/>
          </a:bodyPr>
          <a:lstStyle/>
          <a:p>
            <a:pPr>
              <a:lnSpc>
                <a:spcPts val="1662"/>
              </a:lnSpc>
            </a:pP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（２）特定保健指導対象者数及び実施者数の見込み</a:t>
            </a:r>
            <a:endPar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以下は、令和</a:t>
            </a:r>
            <a:r>
              <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a:t>
            </a: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年度から令和</a:t>
            </a:r>
            <a:r>
              <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a:t>
            </a:r>
            <a:r>
              <a:rPr lang="ja-JP" altLang="en-US"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年度までの特定保健指導対象者数及び実施者数について、　各年度の見込みを示したものです。</a:t>
            </a:r>
          </a:p>
        </p:txBody>
      </p:sp>
      <p:graphicFrame>
        <p:nvGraphicFramePr>
          <p:cNvPr id="5" name="表 4">
            <a:extLst>
              <a:ext uri="{FF2B5EF4-FFF2-40B4-BE49-F238E27FC236}">
                <a16:creationId xmlns:a16="http://schemas.microsoft.com/office/drawing/2014/main" id="{1F44E332-1860-8567-D71D-7DD3E2642A42}"/>
              </a:ext>
            </a:extLst>
          </p:cNvPr>
          <p:cNvGraphicFramePr>
            <a:graphicFrameLocks noGrp="1"/>
          </p:cNvGraphicFramePr>
          <p:nvPr>
            <p:extLst>
              <p:ext uri="{D42A27DB-BD31-4B8C-83A1-F6EECF244321}">
                <p14:modId xmlns:p14="http://schemas.microsoft.com/office/powerpoint/2010/main" val="3121320038"/>
              </p:ext>
            </p:extLst>
          </p:nvPr>
        </p:nvGraphicFramePr>
        <p:xfrm>
          <a:off x="580778" y="1738326"/>
          <a:ext cx="5915025" cy="1696740"/>
        </p:xfrm>
        <a:graphic>
          <a:graphicData uri="http://schemas.openxmlformats.org/drawingml/2006/table">
            <a:tbl>
              <a:tblPr/>
              <a:tblGrid>
                <a:gridCol w="2018901">
                  <a:extLst>
                    <a:ext uri="{9D8B030D-6E8A-4147-A177-3AD203B41FA5}">
                      <a16:colId xmlns:a16="http://schemas.microsoft.com/office/drawing/2014/main" val="1955444474"/>
                    </a:ext>
                  </a:extLst>
                </a:gridCol>
                <a:gridCol w="649354">
                  <a:extLst>
                    <a:ext uri="{9D8B030D-6E8A-4147-A177-3AD203B41FA5}">
                      <a16:colId xmlns:a16="http://schemas.microsoft.com/office/drawing/2014/main" val="2794375480"/>
                    </a:ext>
                  </a:extLst>
                </a:gridCol>
                <a:gridCol w="649354">
                  <a:extLst>
                    <a:ext uri="{9D8B030D-6E8A-4147-A177-3AD203B41FA5}">
                      <a16:colId xmlns:a16="http://schemas.microsoft.com/office/drawing/2014/main" val="4027695823"/>
                    </a:ext>
                  </a:extLst>
                </a:gridCol>
                <a:gridCol w="649354">
                  <a:extLst>
                    <a:ext uri="{9D8B030D-6E8A-4147-A177-3AD203B41FA5}">
                      <a16:colId xmlns:a16="http://schemas.microsoft.com/office/drawing/2014/main" val="695626843"/>
                    </a:ext>
                  </a:extLst>
                </a:gridCol>
                <a:gridCol w="649354">
                  <a:extLst>
                    <a:ext uri="{9D8B030D-6E8A-4147-A177-3AD203B41FA5}">
                      <a16:colId xmlns:a16="http://schemas.microsoft.com/office/drawing/2014/main" val="2429289053"/>
                    </a:ext>
                  </a:extLst>
                </a:gridCol>
                <a:gridCol w="649354">
                  <a:extLst>
                    <a:ext uri="{9D8B030D-6E8A-4147-A177-3AD203B41FA5}">
                      <a16:colId xmlns:a16="http://schemas.microsoft.com/office/drawing/2014/main" val="1551089920"/>
                    </a:ext>
                  </a:extLst>
                </a:gridCol>
                <a:gridCol w="649354">
                  <a:extLst>
                    <a:ext uri="{9D8B030D-6E8A-4147-A177-3AD203B41FA5}">
                      <a16:colId xmlns:a16="http://schemas.microsoft.com/office/drawing/2014/main" val="2016190764"/>
                    </a:ext>
                  </a:extLst>
                </a:gridCol>
              </a:tblGrid>
              <a:tr h="42418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19739298"/>
                  </a:ext>
                </a:extLst>
              </a:tr>
              <a:tr h="424185">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特定保健指導対象者数（人）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243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219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207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6688145"/>
                  </a:ext>
                </a:extLst>
              </a:tr>
              <a:tr h="424185">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特定保健指導実施率（％）</a:t>
                      </a:r>
                      <a:b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（目標値）</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794361"/>
                  </a:ext>
                </a:extLst>
              </a:tr>
              <a:tr h="424185">
                <a:tc>
                  <a:txBody>
                    <a:bodyPr/>
                    <a:lstStyle/>
                    <a:p>
                      <a:pPr algn="ctr"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特定保健指導受診者数（人）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134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127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104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0960773"/>
                  </a:ext>
                </a:extLst>
              </a:tr>
            </a:tbl>
          </a:graphicData>
        </a:graphic>
      </p:graphicFrame>
      <p:graphicFrame>
        <p:nvGraphicFramePr>
          <p:cNvPr id="7" name="表 6">
            <a:extLst>
              <a:ext uri="{FF2B5EF4-FFF2-40B4-BE49-F238E27FC236}">
                <a16:creationId xmlns:a16="http://schemas.microsoft.com/office/drawing/2014/main" id="{12CFFFAF-CC9F-39EF-2FD4-DF75F2D9B665}"/>
              </a:ext>
            </a:extLst>
          </p:cNvPr>
          <p:cNvGraphicFramePr>
            <a:graphicFrameLocks noGrp="1"/>
          </p:cNvGraphicFramePr>
          <p:nvPr>
            <p:extLst>
              <p:ext uri="{D42A27DB-BD31-4B8C-83A1-F6EECF244321}">
                <p14:modId xmlns:p14="http://schemas.microsoft.com/office/powerpoint/2010/main" val="2367922319"/>
              </p:ext>
            </p:extLst>
          </p:nvPr>
        </p:nvGraphicFramePr>
        <p:xfrm>
          <a:off x="580778" y="4051274"/>
          <a:ext cx="5915027" cy="2969295"/>
        </p:xfrm>
        <a:graphic>
          <a:graphicData uri="http://schemas.openxmlformats.org/drawingml/2006/table">
            <a:tbl>
              <a:tblPr/>
              <a:tblGrid>
                <a:gridCol w="684959">
                  <a:extLst>
                    <a:ext uri="{9D8B030D-6E8A-4147-A177-3AD203B41FA5}">
                      <a16:colId xmlns:a16="http://schemas.microsoft.com/office/drawing/2014/main" val="1208810260"/>
                    </a:ext>
                  </a:extLst>
                </a:gridCol>
                <a:gridCol w="684959">
                  <a:extLst>
                    <a:ext uri="{9D8B030D-6E8A-4147-A177-3AD203B41FA5}">
                      <a16:colId xmlns:a16="http://schemas.microsoft.com/office/drawing/2014/main" val="1670970883"/>
                    </a:ext>
                  </a:extLst>
                </a:gridCol>
                <a:gridCol w="713983">
                  <a:extLst>
                    <a:ext uri="{9D8B030D-6E8A-4147-A177-3AD203B41FA5}">
                      <a16:colId xmlns:a16="http://schemas.microsoft.com/office/drawing/2014/main" val="3209067653"/>
                    </a:ext>
                  </a:extLst>
                </a:gridCol>
                <a:gridCol w="638521">
                  <a:extLst>
                    <a:ext uri="{9D8B030D-6E8A-4147-A177-3AD203B41FA5}">
                      <a16:colId xmlns:a16="http://schemas.microsoft.com/office/drawing/2014/main" val="4208037761"/>
                    </a:ext>
                  </a:extLst>
                </a:gridCol>
                <a:gridCol w="638521">
                  <a:extLst>
                    <a:ext uri="{9D8B030D-6E8A-4147-A177-3AD203B41FA5}">
                      <a16:colId xmlns:a16="http://schemas.microsoft.com/office/drawing/2014/main" val="1069256728"/>
                    </a:ext>
                  </a:extLst>
                </a:gridCol>
                <a:gridCol w="638521">
                  <a:extLst>
                    <a:ext uri="{9D8B030D-6E8A-4147-A177-3AD203B41FA5}">
                      <a16:colId xmlns:a16="http://schemas.microsoft.com/office/drawing/2014/main" val="2732205893"/>
                    </a:ext>
                  </a:extLst>
                </a:gridCol>
                <a:gridCol w="638521">
                  <a:extLst>
                    <a:ext uri="{9D8B030D-6E8A-4147-A177-3AD203B41FA5}">
                      <a16:colId xmlns:a16="http://schemas.microsoft.com/office/drawing/2014/main" val="2422802357"/>
                    </a:ext>
                  </a:extLst>
                </a:gridCol>
                <a:gridCol w="638521">
                  <a:extLst>
                    <a:ext uri="{9D8B030D-6E8A-4147-A177-3AD203B41FA5}">
                      <a16:colId xmlns:a16="http://schemas.microsoft.com/office/drawing/2014/main" val="2757573752"/>
                    </a:ext>
                  </a:extLst>
                </a:gridCol>
                <a:gridCol w="638521">
                  <a:extLst>
                    <a:ext uri="{9D8B030D-6E8A-4147-A177-3AD203B41FA5}">
                      <a16:colId xmlns:a16="http://schemas.microsoft.com/office/drawing/2014/main" val="563816333"/>
                    </a:ext>
                  </a:extLst>
                </a:gridCol>
              </a:tblGrid>
              <a:tr h="424185">
                <a:tc gridSpan="3">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令和</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年度</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7362162"/>
                  </a:ext>
                </a:extLst>
              </a:tr>
              <a:tr h="424185">
                <a:tc rowSpan="2">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積極的支援</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対象者数</a:t>
                      </a:r>
                      <a:b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9929624"/>
                  </a:ext>
                </a:extLst>
              </a:tr>
              <a:tr h="424185">
                <a:tc vMerge="1">
                  <a:txBody>
                    <a:bodyPr/>
                    <a:lstStyle/>
                    <a:p>
                      <a:endParaRPr kumimoji="1" lang="ja-JP" altLang="en-US"/>
                    </a:p>
                  </a:txBody>
                  <a:tcPr/>
                </a:tc>
                <a:tc>
                  <a:txBody>
                    <a:bodyPr/>
                    <a:lstStyle/>
                    <a:p>
                      <a:pPr algn="ctr"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実施者数</a:t>
                      </a:r>
                      <a:b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9851942"/>
                  </a:ext>
                </a:extLst>
              </a:tr>
              <a:tr h="424185">
                <a:tc rowSpan="4">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動機付け</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支援</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algn="ctr" fontAlgn="ct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対象者数</a:t>
                      </a:r>
                      <a:b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43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609454"/>
                  </a:ext>
                </a:extLst>
              </a:tr>
              <a:tr h="42418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1110105"/>
                  </a:ext>
                </a:extLst>
              </a:tr>
              <a:tr h="424185">
                <a:tc vMerge="1">
                  <a:txBody>
                    <a:bodyPr/>
                    <a:lstStyle/>
                    <a:p>
                      <a:endParaRPr kumimoji="1" lang="ja-JP" altLang="en-US"/>
                    </a:p>
                  </a:txBody>
                  <a:tcPr/>
                </a:tc>
                <a:tc rowSpan="2">
                  <a:txBody>
                    <a:bodyPr/>
                    <a:lstStyle/>
                    <a:p>
                      <a:pPr algn="ctr"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実施者数</a:t>
                      </a:r>
                      <a:b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3100699"/>
                  </a:ext>
                </a:extLst>
              </a:tr>
              <a:tr h="42418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74</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74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68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65 </a:t>
                      </a:r>
                    </a:p>
                  </a:txBody>
                  <a:tcPr marL="8837" marR="8837" marT="8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800662"/>
                  </a:ext>
                </a:extLst>
              </a:tr>
            </a:tbl>
          </a:graphicData>
        </a:graphic>
      </p:graphicFrame>
      <p:sp>
        <p:nvSpPr>
          <p:cNvPr id="8" name="Rectangle 59">
            <a:extLst>
              <a:ext uri="{FF2B5EF4-FFF2-40B4-BE49-F238E27FC236}">
                <a16:creationId xmlns:a16="http://schemas.microsoft.com/office/drawing/2014/main" id="{7009A1B3-8D53-973B-0B05-C727F979565D}"/>
              </a:ext>
            </a:extLst>
          </p:cNvPr>
          <p:cNvSpPr/>
          <p:nvPr/>
        </p:nvSpPr>
        <p:spPr>
          <a:xfrm>
            <a:off x="538154" y="1440167"/>
            <a:ext cx="5805974" cy="298159"/>
          </a:xfrm>
          <a:prstGeom prst="rect">
            <a:avLst/>
          </a:prstGeom>
        </p:spPr>
        <p:txBody>
          <a:bodyPr wrap="square">
            <a:spAutoFit/>
          </a:bodyPr>
          <a:lstStyle/>
          <a:p>
            <a:pPr>
              <a:lnSpc>
                <a:spcPts val="1662"/>
              </a:lnSpc>
            </a:pP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特定保健指導対象者数及び受診者数の見込み</a:t>
            </a:r>
            <a:endParaRPr lang="ja-JP" altLang="en-US" sz="8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9" name="Rectangle 59">
            <a:extLst>
              <a:ext uri="{FF2B5EF4-FFF2-40B4-BE49-F238E27FC236}">
                <a16:creationId xmlns:a16="http://schemas.microsoft.com/office/drawing/2014/main" id="{CE93B044-CC2B-A813-DB34-E43BBBBCC4AB}"/>
              </a:ext>
            </a:extLst>
          </p:cNvPr>
          <p:cNvSpPr/>
          <p:nvPr/>
        </p:nvSpPr>
        <p:spPr>
          <a:xfrm>
            <a:off x="559466" y="3753115"/>
            <a:ext cx="5805974" cy="298159"/>
          </a:xfrm>
          <a:prstGeom prst="rect">
            <a:avLst/>
          </a:prstGeom>
        </p:spPr>
        <p:txBody>
          <a:bodyPr wrap="square">
            <a:spAutoFit/>
          </a:bodyPr>
          <a:lstStyle/>
          <a:p>
            <a:pPr>
              <a:lnSpc>
                <a:spcPts val="1662"/>
              </a:lnSpc>
            </a:pP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特定保健指導対象者数及び受診者数の見込み</a:t>
            </a:r>
            <a:endParaRPr lang="ja-JP" altLang="en-US" sz="8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Tree>
    <p:extLst>
      <p:ext uri="{BB962C8B-B14F-4D97-AF65-F5344CB8AC3E}">
        <p14:creationId xmlns:p14="http://schemas.microsoft.com/office/powerpoint/2010/main" val="1635909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17B016F-9A2C-EB97-85C4-F507AB3960C4}"/>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50</a:t>
            </a:fld>
            <a:endParaRPr lang="ja-JP" altLang="en-US">
              <a:solidFill>
                <a:prstClr val="black">
                  <a:tint val="75000"/>
                </a:prstClr>
              </a:solidFill>
            </a:endParaRPr>
          </a:p>
        </p:txBody>
      </p:sp>
      <p:sp>
        <p:nvSpPr>
          <p:cNvPr id="3" name="Rectangle 59">
            <a:extLst>
              <a:ext uri="{FF2B5EF4-FFF2-40B4-BE49-F238E27FC236}">
                <a16:creationId xmlns:a16="http://schemas.microsoft.com/office/drawing/2014/main" id="{C92BF9E5-86FC-64A7-B828-22907D039752}"/>
              </a:ext>
            </a:extLst>
          </p:cNvPr>
          <p:cNvSpPr/>
          <p:nvPr/>
        </p:nvSpPr>
        <p:spPr>
          <a:xfrm>
            <a:off x="286068" y="212769"/>
            <a:ext cx="5386448" cy="312650"/>
          </a:xfrm>
          <a:prstGeom prst="rect">
            <a:avLst/>
          </a:prstGeom>
        </p:spPr>
        <p:txBody>
          <a:bodyPr wrap="square">
            <a:spAutoFit/>
          </a:bodyPr>
          <a:lstStyle/>
          <a:p>
            <a:pPr>
              <a:lnSpc>
                <a:spcPts val="1662"/>
              </a:lnSpc>
            </a:pPr>
            <a:r>
              <a:rPr lang="en-US" altLang="ja-JP"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477" b="1" dirty="0">
                <a:solidFill>
                  <a:prstClr val="black"/>
                </a:solidFill>
                <a:latin typeface="メイリオ" panose="020B0604030504040204" pitchFamily="50" charset="-128"/>
                <a:ea typeface="メイリオ" panose="020B0604030504040204" pitchFamily="50" charset="-128"/>
              </a:rPr>
              <a:t> 　</a:t>
            </a:r>
            <a:r>
              <a:rPr lang="ja-JP" altLang="en-US"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特定健診の実施方法</a:t>
            </a:r>
          </a:p>
        </p:txBody>
      </p:sp>
      <p:sp>
        <p:nvSpPr>
          <p:cNvPr id="4" name="Rectangle 59">
            <a:extLst>
              <a:ext uri="{FF2B5EF4-FFF2-40B4-BE49-F238E27FC236}">
                <a16:creationId xmlns:a16="http://schemas.microsoft.com/office/drawing/2014/main" id="{B04CDE73-7DBC-3BBB-2400-29053A1427B3}"/>
              </a:ext>
            </a:extLst>
          </p:cNvPr>
          <p:cNvSpPr/>
          <p:nvPr/>
        </p:nvSpPr>
        <p:spPr>
          <a:xfrm>
            <a:off x="286068" y="613497"/>
            <a:ext cx="6114732" cy="8146782"/>
          </a:xfrm>
          <a:prstGeom prst="rect">
            <a:avLst/>
          </a:prstGeom>
        </p:spPr>
        <p:txBody>
          <a:bodyPr wrap="square">
            <a:spAutoFit/>
          </a:bodyPr>
          <a:lstStyle/>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）対象者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実施年度中に</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40</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74</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歳になる被保険者</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実施年度中に</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歳になる</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歳未満の者も含む</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err="1">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ただし、妊産婦、刑務所入所者、海外在住、長期入院等厚生労働省令で定める除外規定に該当する者は対象者から除くものとする。 </a:t>
            </a: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）実施場所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委託契約を結んだ医療機関等で実施する。 </a:t>
            </a: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）実施項目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国が定める対象者全員に実施する</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基本的な健診項目</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と、医師が必要と判断した場合に実施する</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詳細な健診項目</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に基づき実施する。</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）実施時期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５月から</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月に実施する。 </a:t>
            </a: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latin typeface="メイリオ" panose="020B0604030504040204" pitchFamily="50" charset="-128"/>
                <a:ea typeface="メイリオ" panose="020B0604030504040204" pitchFamily="50" charset="-128"/>
                <a:cs typeface="Lato" panose="020F0502020204030203" pitchFamily="34" charset="0"/>
              </a:rPr>
              <a:t>周知・案内方法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１）集団健診・個別健診</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対象者に受診案内を世帯別に発送する。また、広報紙やホームページ等で周知を図る。</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）人間ドック</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集団健診・個別健診の受診案内とあわせて世帯別に発送する。また、広報紙やホーム</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ページ等で周知を図る。</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graphicFrame>
        <p:nvGraphicFramePr>
          <p:cNvPr id="5" name="表 4">
            <a:extLst>
              <a:ext uri="{FF2B5EF4-FFF2-40B4-BE49-F238E27FC236}">
                <a16:creationId xmlns:a16="http://schemas.microsoft.com/office/drawing/2014/main" id="{63017057-1362-794B-ECB6-5CC952819E08}"/>
              </a:ext>
            </a:extLst>
          </p:cNvPr>
          <p:cNvGraphicFramePr>
            <a:graphicFrameLocks noGrp="1"/>
          </p:cNvGraphicFramePr>
          <p:nvPr>
            <p:extLst>
              <p:ext uri="{D42A27DB-BD31-4B8C-83A1-F6EECF244321}">
                <p14:modId xmlns:p14="http://schemas.microsoft.com/office/powerpoint/2010/main" val="568543252"/>
              </p:ext>
            </p:extLst>
          </p:nvPr>
        </p:nvGraphicFramePr>
        <p:xfrm>
          <a:off x="523875" y="3124994"/>
          <a:ext cx="5876925" cy="3466304"/>
        </p:xfrm>
        <a:graphic>
          <a:graphicData uri="http://schemas.openxmlformats.org/drawingml/2006/table">
            <a:tbl>
              <a:tblPr/>
              <a:tblGrid>
                <a:gridCol w="5876925">
                  <a:extLst>
                    <a:ext uri="{9D8B030D-6E8A-4147-A177-3AD203B41FA5}">
                      <a16:colId xmlns:a16="http://schemas.microsoft.com/office/drawing/2014/main" val="1846730665"/>
                    </a:ext>
                  </a:extLst>
                </a:gridCol>
              </a:tblGrid>
              <a:tr h="216644">
                <a:tc>
                  <a:txBody>
                    <a:bodyPr/>
                    <a:lstStyle/>
                    <a:p>
                      <a:pPr algn="l" fontAlgn="ctr"/>
                      <a:r>
                        <a:rPr lang="ja-JP" altLang="en-US" sz="1000" b="0" i="0" u="none" strike="noStrike" dirty="0">
                          <a:solidFill>
                            <a:srgbClr val="202124"/>
                          </a:solidFill>
                          <a:effectLst/>
                          <a:latin typeface="メイリオ" panose="020B0604030504040204" pitchFamily="50" charset="-128"/>
                          <a:ea typeface="メイリオ" panose="020B0604030504040204" pitchFamily="50" charset="-128"/>
                        </a:rPr>
                        <a:t>■基本的な健診項目（全員に実施）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49215038"/>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〇質問票（服薬歴・喫煙歴等）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17572397"/>
                  </a:ext>
                </a:extLst>
              </a:tr>
              <a:tr h="216644">
                <a:tc>
                  <a:txBody>
                    <a:bodyPr/>
                    <a:lstStyle/>
                    <a:p>
                      <a:pPr algn="l" fontAlgn="ctr"/>
                      <a:r>
                        <a:rPr lang="zh-TW" altLang="en-US" sz="1000" b="0" i="0" u="none" strike="noStrike" dirty="0">
                          <a:solidFill>
                            <a:srgbClr val="202124"/>
                          </a:solidFill>
                          <a:effectLst/>
                          <a:latin typeface="メイリオ" panose="020B0604030504040204" pitchFamily="50" charset="-128"/>
                          <a:ea typeface="メイリオ" panose="020B0604030504040204" pitchFamily="50" charset="-128"/>
                        </a:rPr>
                        <a:t>〇身体計測（身長、体重、ＢＭＩ、腹囲）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7504633"/>
                  </a:ext>
                </a:extLst>
              </a:tr>
              <a:tr h="216644">
                <a:tc>
                  <a:txBody>
                    <a:bodyPr/>
                    <a:lstStyle/>
                    <a:p>
                      <a:pPr algn="l" fontAlgn="ctr"/>
                      <a:r>
                        <a:rPr lang="ja-JP" altLang="en-US" sz="1000" b="0" i="0" u="none" strike="noStrike" dirty="0">
                          <a:solidFill>
                            <a:srgbClr val="202124"/>
                          </a:solidFill>
                          <a:effectLst/>
                          <a:latin typeface="メイリオ" panose="020B0604030504040204" pitchFamily="50" charset="-128"/>
                          <a:ea typeface="メイリオ" panose="020B0604030504040204" pitchFamily="50" charset="-128"/>
                        </a:rPr>
                        <a:t>〇血圧測定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33218157"/>
                  </a:ext>
                </a:extLst>
              </a:tr>
              <a:tr h="216644">
                <a:tc>
                  <a:txBody>
                    <a:bodyPr/>
                    <a:lstStyle/>
                    <a:p>
                      <a:pPr algn="l" fontAlgn="ctr"/>
                      <a:r>
                        <a:rPr lang="ja-JP" altLang="en-US" sz="1000" b="0" i="0" u="none" strike="noStrike" dirty="0">
                          <a:solidFill>
                            <a:srgbClr val="202124"/>
                          </a:solidFill>
                          <a:effectLst/>
                          <a:latin typeface="メイリオ" panose="020B0604030504040204" pitchFamily="50" charset="-128"/>
                          <a:ea typeface="メイリオ" panose="020B0604030504040204" pitchFamily="50" charset="-128"/>
                        </a:rPr>
                        <a:t>〇理学的検査（身体診察）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33642668"/>
                  </a:ext>
                </a:extLst>
              </a:tr>
              <a:tr h="216644">
                <a:tc>
                  <a:txBody>
                    <a:bodyPr/>
                    <a:lstStyle/>
                    <a:p>
                      <a:pPr algn="l" fontAlgn="ctr"/>
                      <a:r>
                        <a:rPr lang="ja-JP" altLang="en-US" sz="1000" b="0" i="0" u="none" strike="noStrike" dirty="0">
                          <a:solidFill>
                            <a:srgbClr val="202124"/>
                          </a:solidFill>
                          <a:effectLst/>
                          <a:latin typeface="メイリオ" panose="020B0604030504040204" pitchFamily="50" charset="-128"/>
                          <a:ea typeface="メイリオ" panose="020B0604030504040204" pitchFamily="50" charset="-128"/>
                        </a:rPr>
                        <a:t>〇尿検査（尿糖、尿蛋白）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08100694"/>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〇血液検査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96797370"/>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・脂質検査（空腹時中性脂肪、やむを得ない場合は随時中性脂肪、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66016122"/>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ＨＤＬコレステロール、ＬＤＬコレステロール）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55322472"/>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・血糖検査（空腹時血糖または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HbA1</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ｃ、やむを得ない場合は随時血糖）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52908750"/>
                  </a:ext>
                </a:extLst>
              </a:tr>
              <a:tr h="216644">
                <a:tc>
                  <a:txBody>
                    <a:bodyPr/>
                    <a:lstStyle/>
                    <a:p>
                      <a:pPr algn="l"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・肝機能検査（</a:t>
                      </a:r>
                      <a:r>
                        <a:rPr lang="en-US" sz="1000" b="0" i="0" u="none" strike="noStrike">
                          <a:solidFill>
                            <a:srgbClr val="000000"/>
                          </a:solidFill>
                          <a:effectLst/>
                          <a:latin typeface="メイリオ" panose="020B0604030504040204" pitchFamily="50" charset="-128"/>
                          <a:ea typeface="メイリオ" panose="020B0604030504040204" pitchFamily="50" charset="-128"/>
                        </a:rPr>
                        <a:t>AST(GOT)、ALT(GPT)、</a:t>
                      </a:r>
                      <a:r>
                        <a:rPr lang="el-GR" sz="1000" b="0" i="0" u="none" strike="noStrike">
                          <a:solidFill>
                            <a:srgbClr val="000000"/>
                          </a:solidFill>
                          <a:effectLst/>
                          <a:latin typeface="メイリオ" panose="020B0604030504040204" pitchFamily="50" charset="-128"/>
                          <a:ea typeface="メイリオ" panose="020B0604030504040204" pitchFamily="50" charset="-128"/>
                        </a:rPr>
                        <a:t>γ-</a:t>
                      </a:r>
                      <a:r>
                        <a:rPr lang="en-US" sz="1000" b="0" i="0" u="none" strike="noStrike">
                          <a:solidFill>
                            <a:srgbClr val="000000"/>
                          </a:solidFill>
                          <a:effectLst/>
                          <a:latin typeface="メイリオ" panose="020B0604030504040204" pitchFamily="50" charset="-128"/>
                          <a:ea typeface="メイリオ" panose="020B0604030504040204" pitchFamily="50" charset="-128"/>
                        </a:rPr>
                        <a:t>GT（</a:t>
                      </a:r>
                      <a:r>
                        <a:rPr lang="el-GR" sz="1000" b="0" i="0" u="none" strike="noStrike">
                          <a:solidFill>
                            <a:srgbClr val="000000"/>
                          </a:solidFill>
                          <a:effectLst/>
                          <a:latin typeface="メイリオ" panose="020B0604030504040204" pitchFamily="50" charset="-128"/>
                          <a:ea typeface="メイリオ" panose="020B0604030504040204" pitchFamily="50" charset="-128"/>
                        </a:rPr>
                        <a:t>γ-</a:t>
                      </a:r>
                      <a:r>
                        <a:rPr lang="en-US" sz="1000" b="0" i="0" u="none" strike="noStrike">
                          <a:solidFill>
                            <a:srgbClr val="000000"/>
                          </a:solidFill>
                          <a:effectLst/>
                          <a:latin typeface="メイリオ" panose="020B0604030504040204" pitchFamily="50" charset="-128"/>
                          <a:ea typeface="メイリオ" panose="020B0604030504040204" pitchFamily="50" charset="-128"/>
                        </a:rPr>
                        <a:t>GTP）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351113"/>
                  </a:ext>
                </a:extLst>
              </a:tr>
              <a:tr h="216644">
                <a:tc>
                  <a:txBody>
                    <a:bodyPr/>
                    <a:lstStyle/>
                    <a:p>
                      <a:pPr algn="l" fontAlgn="ctr"/>
                      <a:r>
                        <a:rPr lang="ja-JP" altLang="en-US" sz="1000" b="0" i="0" u="none" strike="noStrike" dirty="0">
                          <a:solidFill>
                            <a:srgbClr val="202124"/>
                          </a:solidFill>
                          <a:effectLst/>
                          <a:latin typeface="メイリオ" panose="020B0604030504040204" pitchFamily="50" charset="-128"/>
                          <a:ea typeface="メイリオ" panose="020B0604030504040204" pitchFamily="50" charset="-128"/>
                        </a:rPr>
                        <a:t>■詳細な健診項目（医師が必要と判断した場合に実施）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51511668"/>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〇心電図　〇眼底検査　〇貧血検査（赤血球数・血色素量・ヘマトクリット値）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35761960"/>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〇血清クレアチニン検査（</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eGFR</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による腎機能の評価を含む）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157101"/>
                  </a:ext>
                </a:extLst>
              </a:tr>
              <a:tr h="216644">
                <a:tc>
                  <a:txBody>
                    <a:bodyPr/>
                    <a:lstStyle/>
                    <a:p>
                      <a:pPr algn="l" fontAlgn="ctr"/>
                      <a:r>
                        <a:rPr lang="ja-JP" altLang="en-US" sz="1000" b="0" i="0" u="none" strike="noStrike" dirty="0">
                          <a:solidFill>
                            <a:srgbClr val="202124"/>
                          </a:solidFill>
                          <a:effectLst/>
                          <a:latin typeface="メイリオ" panose="020B0604030504040204" pitchFamily="50" charset="-128"/>
                          <a:ea typeface="メイリオ" panose="020B0604030504040204" pitchFamily="50" charset="-128"/>
                        </a:rPr>
                        <a:t>■追加項目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8714337"/>
                  </a:ext>
                </a:extLst>
              </a:tr>
              <a:tr h="216644">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〇尿酸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6183211"/>
                  </a:ext>
                </a:extLst>
              </a:tr>
            </a:tbl>
          </a:graphicData>
        </a:graphic>
      </p:graphicFrame>
    </p:spTree>
    <p:extLst>
      <p:ext uri="{BB962C8B-B14F-4D97-AF65-F5344CB8AC3E}">
        <p14:creationId xmlns:p14="http://schemas.microsoft.com/office/powerpoint/2010/main" val="3550325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1B9BE4-7720-7966-1F2E-75CABB2BEBDA}"/>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4" name="テキスト ボックス 3">
            <a:extLst>
              <a:ext uri="{FF2B5EF4-FFF2-40B4-BE49-F238E27FC236}">
                <a16:creationId xmlns:a16="http://schemas.microsoft.com/office/drawing/2014/main" id="{05147B71-6907-3BB1-8F6C-B0CAFEB36CC1}"/>
              </a:ext>
            </a:extLst>
          </p:cNvPr>
          <p:cNvSpPr txBox="1"/>
          <p:nvPr/>
        </p:nvSpPr>
        <p:spPr>
          <a:xfrm>
            <a:off x="219694" y="179713"/>
            <a:ext cx="6349548" cy="2042226"/>
          </a:xfrm>
          <a:prstGeom prst="rect">
            <a:avLst/>
          </a:prstGeom>
          <a:noFill/>
        </p:spPr>
        <p:txBody>
          <a:bodyPr wrap="square">
            <a:spAutoFit/>
          </a:bodyPr>
          <a:lstStyle/>
          <a:p>
            <a:pPr>
              <a:lnSpc>
                <a:spcPts val="1662"/>
              </a:lnSpc>
            </a:pPr>
            <a:r>
              <a:rPr lang="ja-JP" altLang="en-US" sz="1100" dirty="0">
                <a:latin typeface="メイリオ" panose="020B0604030504040204" pitchFamily="50" charset="-128"/>
                <a:ea typeface="メイリオ" panose="020B0604030504040204" pitchFamily="50" charset="-128"/>
                <a:cs typeface="Lato" panose="020F0502020204030203" pitchFamily="34" charset="0"/>
              </a:rPr>
              <a:t>（</a:t>
            </a:r>
            <a:r>
              <a:rPr lang="en-US" altLang="ja-JP" sz="1100" dirty="0">
                <a:latin typeface="メイリオ" panose="020B0604030504040204" pitchFamily="50" charset="-128"/>
                <a:ea typeface="メイリオ" panose="020B0604030504040204" pitchFamily="50" charset="-128"/>
                <a:cs typeface="Lato" panose="020F0502020204030203" pitchFamily="34" charset="0"/>
              </a:rPr>
              <a:t>6</a:t>
            </a:r>
            <a:r>
              <a:rPr lang="ja-JP" altLang="en-US" sz="1100" dirty="0">
                <a:latin typeface="メイリオ" panose="020B0604030504040204" pitchFamily="50" charset="-128"/>
                <a:ea typeface="メイリオ" panose="020B0604030504040204" pitchFamily="50" charset="-128"/>
                <a:cs typeface="Lato" panose="020F0502020204030203" pitchFamily="34" charset="0"/>
              </a:rPr>
              <a:t>）実施勧奨</a:t>
            </a:r>
            <a:endParaRPr lang="en-US" altLang="ja-JP" sz="1100"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0" dirty="0">
                <a:latin typeface="メイリオ" panose="020B0604030504040204" pitchFamily="50" charset="-128"/>
                <a:ea typeface="メイリオ" panose="020B0604030504040204" pitchFamily="50" charset="-128"/>
                <a:cs typeface="Lato" panose="020F0502020204030203" pitchFamily="34" charset="0"/>
              </a:rPr>
              <a:t>　Ｐ</a:t>
            </a:r>
            <a:r>
              <a:rPr lang="en-US" altLang="ja-JP" sz="1100" dirty="0">
                <a:latin typeface="メイリオ" panose="020B0604030504040204" pitchFamily="50" charset="-128"/>
                <a:ea typeface="メイリオ" panose="020B0604030504040204" pitchFamily="50" charset="-128"/>
                <a:cs typeface="Lato" panose="020F0502020204030203" pitchFamily="34" charset="0"/>
              </a:rPr>
              <a:t>34</a:t>
            </a:r>
            <a:r>
              <a:rPr lang="ja-JP" altLang="en-US" sz="1100" dirty="0">
                <a:latin typeface="メイリオ" panose="020B0604030504040204" pitchFamily="50" charset="-128"/>
                <a:ea typeface="メイリオ" panose="020B0604030504040204" pitchFamily="50" charset="-128"/>
                <a:cs typeface="Lato" panose="020F0502020204030203" pitchFamily="34" charset="0"/>
              </a:rPr>
              <a:t>～</a:t>
            </a:r>
            <a:r>
              <a:rPr lang="en-US" altLang="ja-JP" sz="1100" dirty="0">
                <a:latin typeface="メイリオ" panose="020B0604030504040204" pitchFamily="50" charset="-128"/>
                <a:ea typeface="メイリオ" panose="020B0604030504040204" pitchFamily="50" charset="-128"/>
                <a:cs typeface="Lato" panose="020F0502020204030203" pitchFamily="34" charset="0"/>
              </a:rPr>
              <a:t>35</a:t>
            </a:r>
            <a:r>
              <a:rPr lang="ja-JP" altLang="en-US" sz="1100" dirty="0">
                <a:latin typeface="メイリオ" panose="020B0604030504040204" pitchFamily="50" charset="-128"/>
                <a:ea typeface="メイリオ" panose="020B0604030504040204" pitchFamily="50" charset="-128"/>
                <a:cs typeface="Lato" panose="020F0502020204030203" pitchFamily="34" charset="0"/>
              </a:rPr>
              <a:t>の実施方法、今後の実施体制参照。</a:t>
            </a:r>
            <a:endParaRPr lang="en-US" altLang="ja-JP" sz="1100"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0" dirty="0">
                <a:latin typeface="メイリオ" panose="020B0604030504040204" pitchFamily="50" charset="-128"/>
                <a:ea typeface="メイリオ" panose="020B0604030504040204" pitchFamily="50" charset="-128"/>
                <a:cs typeface="Lato" panose="020F0502020204030203" pitchFamily="34" charset="0"/>
              </a:rPr>
              <a:t>（</a:t>
            </a:r>
            <a:r>
              <a:rPr lang="en-US" altLang="ja-JP" sz="1100" dirty="0">
                <a:latin typeface="メイリオ" panose="020B0604030504040204" pitchFamily="50" charset="-128"/>
                <a:ea typeface="メイリオ" panose="020B0604030504040204" pitchFamily="50" charset="-128"/>
                <a:cs typeface="Lato" panose="020F0502020204030203" pitchFamily="34" charset="0"/>
              </a:rPr>
              <a:t>7</a:t>
            </a:r>
            <a:r>
              <a:rPr lang="ja-JP" altLang="en-US" sz="1100" dirty="0">
                <a:latin typeface="メイリオ" panose="020B0604030504040204" pitchFamily="50" charset="-128"/>
                <a:ea typeface="メイリオ" panose="020B0604030504040204" pitchFamily="50" charset="-128"/>
                <a:cs typeface="Lato" panose="020F0502020204030203" pitchFamily="34" charset="0"/>
              </a:rPr>
              <a:t>）特定健診年間スケジュール</a:t>
            </a:r>
            <a:endParaRPr lang="en-US" altLang="ja-JP" sz="1100"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0"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0" dirty="0">
                <a:latin typeface="メイリオ" panose="020B0604030504040204" pitchFamily="50" charset="-128"/>
                <a:ea typeface="メイリオ" panose="020B0604030504040204" pitchFamily="50" charset="-128"/>
                <a:cs typeface="Lato" panose="020F0502020204030203" pitchFamily="34" charset="0"/>
              </a:rPr>
              <a:t>　　　</a:t>
            </a:r>
            <a:endParaRPr lang="en-US" altLang="ja-JP" sz="1100"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0"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0" dirty="0">
              <a:latin typeface="メイリオ" panose="020B0604030504040204" pitchFamily="50" charset="-128"/>
              <a:ea typeface="メイリオ" panose="020B0604030504040204" pitchFamily="50" charset="-128"/>
              <a:cs typeface="Lato" panose="020F0502020204030203" pitchFamily="34" charset="0"/>
            </a:endParaRPr>
          </a:p>
        </p:txBody>
      </p:sp>
      <p:graphicFrame>
        <p:nvGraphicFramePr>
          <p:cNvPr id="7" name="表 6">
            <a:extLst>
              <a:ext uri="{FF2B5EF4-FFF2-40B4-BE49-F238E27FC236}">
                <a16:creationId xmlns:a16="http://schemas.microsoft.com/office/drawing/2014/main" id="{E8D1FEF1-630E-C02F-0F62-0C5A3B8E98C1}"/>
              </a:ext>
            </a:extLst>
          </p:cNvPr>
          <p:cNvGraphicFramePr>
            <a:graphicFrameLocks noGrp="1"/>
          </p:cNvGraphicFramePr>
          <p:nvPr>
            <p:extLst>
              <p:ext uri="{D42A27DB-BD31-4B8C-83A1-F6EECF244321}">
                <p14:modId xmlns:p14="http://schemas.microsoft.com/office/powerpoint/2010/main" val="1839341798"/>
              </p:ext>
            </p:extLst>
          </p:nvPr>
        </p:nvGraphicFramePr>
        <p:xfrm>
          <a:off x="587375" y="1439886"/>
          <a:ext cx="5608888" cy="3950266"/>
        </p:xfrm>
        <a:graphic>
          <a:graphicData uri="http://schemas.openxmlformats.org/drawingml/2006/table">
            <a:tbl>
              <a:tblPr/>
              <a:tblGrid>
                <a:gridCol w="1221568">
                  <a:extLst>
                    <a:ext uri="{9D8B030D-6E8A-4147-A177-3AD203B41FA5}">
                      <a16:colId xmlns:a16="http://schemas.microsoft.com/office/drawing/2014/main" val="2078071620"/>
                    </a:ext>
                  </a:extLst>
                </a:gridCol>
                <a:gridCol w="4387320">
                  <a:extLst>
                    <a:ext uri="{9D8B030D-6E8A-4147-A177-3AD203B41FA5}">
                      <a16:colId xmlns:a16="http://schemas.microsoft.com/office/drawing/2014/main" val="507269792"/>
                    </a:ext>
                  </a:extLst>
                </a:gridCol>
              </a:tblGrid>
              <a:tr h="303138">
                <a:tc>
                  <a:txBody>
                    <a:bodyPr/>
                    <a:lstStyle/>
                    <a:p>
                      <a:pPr algn="ctr"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時　期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内　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9198587"/>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１月中旬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次年度健診申込書発送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733467"/>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２月中旬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次年度健診申込書返信締切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4223573"/>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４月中旬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集団健診希望者に問診票（５月健診分）発送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6141405"/>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４月下旬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個別健診希望者に受診券発送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5569551"/>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５月上旬～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集団健診開始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356684"/>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５月中旬～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個別健診開始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097617"/>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６月中旬～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集団健診結果説明会・特定保健指導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527410"/>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８月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特定健診受診勧奨（通知）①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4197099"/>
                  </a:ext>
                </a:extLst>
              </a:tr>
              <a:tr h="61574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９月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肝炎（</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40</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rPr>
                        <a:t>65</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歳未受診者）受診勧奨</a:t>
                      </a:r>
                      <a:b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ハッスル年代健診受診勧奨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2823983"/>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１０月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特定健診受診勧奨（通知）②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970120"/>
                  </a:ext>
                </a:extLst>
              </a:tr>
              <a:tr h="303138">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１１月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　</a:t>
                      </a:r>
                      <a:r>
                        <a:rPr lang="zh-TW" altLang="en-US" sz="1100" b="0" i="0" u="none" strike="noStrike" dirty="0">
                          <a:solidFill>
                            <a:srgbClr val="000000"/>
                          </a:solidFill>
                          <a:effectLst/>
                          <a:latin typeface="メイリオ" panose="020B0604030504040204" pitchFamily="50" charset="-128"/>
                          <a:ea typeface="メイリオ" panose="020B0604030504040204" pitchFamily="50" charset="-128"/>
                        </a:rPr>
                        <a:t>特定健診受診勧奨（電話）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762574"/>
                  </a:ext>
                </a:extLst>
              </a:tr>
            </a:tbl>
          </a:graphicData>
        </a:graphic>
      </p:graphicFrame>
    </p:spTree>
    <p:extLst>
      <p:ext uri="{BB962C8B-B14F-4D97-AF65-F5344CB8AC3E}">
        <p14:creationId xmlns:p14="http://schemas.microsoft.com/office/powerpoint/2010/main" val="2994530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9">
            <a:extLst>
              <a:ext uri="{FF2B5EF4-FFF2-40B4-BE49-F238E27FC236}">
                <a16:creationId xmlns:a16="http://schemas.microsoft.com/office/drawing/2014/main" id="{50E6A682-B001-E447-937D-63428AABFD6F}"/>
              </a:ext>
            </a:extLst>
          </p:cNvPr>
          <p:cNvSpPr/>
          <p:nvPr/>
        </p:nvSpPr>
        <p:spPr>
          <a:xfrm>
            <a:off x="604102" y="444610"/>
            <a:ext cx="5876066" cy="7940635"/>
          </a:xfrm>
          <a:prstGeom prst="rect">
            <a:avLst/>
          </a:prstGeom>
        </p:spPr>
        <p:txBody>
          <a:bodyPr wrap="square">
            <a:spAutoFit/>
          </a:bodyPr>
          <a:lstStyle/>
          <a:p>
            <a:pPr>
              <a:lnSpc>
                <a:spcPts val="1662"/>
              </a:lnSpc>
            </a:pPr>
            <a:r>
              <a:rPr lang="en-US" altLang="ja-JP"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477"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特定保健指導の実施方法</a:t>
            </a: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）対象者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国が定める</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特定保健指導対象者の選定基準</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に基づき、特定健康診査の結果を踏まえ、内臓脂肪蓄積の程度とリスク要因数による階層化を行い、対象者を抽出する。ただし、質問票により服薬中と判断された者は、医療機関における継続的な医学的管 理のもとでの指導が適当であるため、対象者から除くこととする。また、</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歳以上</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 未満の者については、動機付け支援のみ実施する。</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en-US" altLang="ja-JP" sz="83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83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注</a:t>
            </a:r>
            <a:r>
              <a:rPr lang="en-US" altLang="ja-JP" sz="83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83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喫煙歴の欄の斜線は、階層化の判定が喫煙歴の有無と無関係であることを意味する。 </a:t>
            </a:r>
          </a:p>
          <a:p>
            <a:pPr>
              <a:lnSpc>
                <a:spcPts val="1662"/>
              </a:lnSpc>
            </a:pPr>
            <a:endParaRPr lang="en-US" altLang="ja-JP" sz="831"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追加リスクの基準値は以下の通りである。 </a:t>
            </a:r>
          </a:p>
          <a:p>
            <a:pPr>
              <a:lnSpc>
                <a:spcPts val="1662"/>
              </a:lnSpc>
            </a:pP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①血糖</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空腹時血糖が</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100mg/dl</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以上、または</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HbA1c</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NGSP</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値）</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5.6%</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a:t>
            </a:r>
            <a:endPar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0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（空腹時血糖及び</a:t>
            </a:r>
            <a:r>
              <a:rPr lang="en-US" altLang="ja-JP" sz="10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HbA1c</a:t>
            </a:r>
            <a:r>
              <a:rPr lang="ja-JP" altLang="en-US" sz="10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0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NGSP</a:t>
            </a:r>
            <a:r>
              <a:rPr lang="ja-JP" altLang="en-US" sz="10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値）の両方を測定している場合には、空腹時血糖の値を優先。）</a:t>
            </a:r>
            <a:r>
              <a:rPr lang="en-US" altLang="ja-JP" sz="100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p>
          <a:p>
            <a:pPr>
              <a:lnSpc>
                <a:spcPts val="1662"/>
              </a:lnSpc>
            </a:pP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②</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脂質</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中性脂肪</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150mg/dl</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以上、または</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HDL</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コレステロール</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40mg/dl</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未満 </a:t>
            </a:r>
          </a:p>
          <a:p>
            <a:pPr>
              <a:lnSpc>
                <a:spcPts val="1662"/>
              </a:lnSpc>
            </a:pP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③血圧</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収縮期血圧</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130mmHg</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以上、または拡張期血圧</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85mmHg</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以上 </a:t>
            </a:r>
          </a:p>
          <a:p>
            <a:pPr>
              <a:lnSpc>
                <a:spcPts val="1662"/>
              </a:lnSpc>
            </a:pP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特定保健指導では、糖尿病、高血圧症または脂質異常症の治療に係る薬剤を</a:t>
            </a:r>
            <a:endPar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服用している者については、対象から除いている。 </a:t>
            </a:r>
          </a:p>
          <a:p>
            <a:pPr>
              <a:lnSpc>
                <a:spcPts val="1662"/>
              </a:lnSpc>
            </a:pP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※65</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歳以上</a:t>
            </a:r>
            <a:r>
              <a:rPr lang="en-US" altLang="ja-JP"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75</a:t>
            </a:r>
            <a:r>
              <a:rPr lang="ja-JP" altLang="en-US" sz="1110"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歳未満の者については、動機付け支援のみを行っている。</a:t>
            </a: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）実施場所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委託契約を結んだ医療機関等で実施する。</a:t>
            </a:r>
          </a:p>
        </p:txBody>
      </p:sp>
      <p:sp>
        <p:nvSpPr>
          <p:cNvPr id="2" name="スライド番号プレースホルダー 1">
            <a:extLst>
              <a:ext uri="{FF2B5EF4-FFF2-40B4-BE49-F238E27FC236}">
                <a16:creationId xmlns:a16="http://schemas.microsoft.com/office/drawing/2014/main" id="{306ACE2F-349F-6DBC-3368-26F88E51D74E}"/>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52</a:t>
            </a:fld>
            <a:endParaRPr lang="ja-JP" altLang="en-US">
              <a:solidFill>
                <a:prstClr val="black">
                  <a:tint val="75000"/>
                </a:prstClr>
              </a:solidFill>
            </a:endParaRPr>
          </a:p>
        </p:txBody>
      </p:sp>
      <p:graphicFrame>
        <p:nvGraphicFramePr>
          <p:cNvPr id="4" name="表 3">
            <a:extLst>
              <a:ext uri="{FF2B5EF4-FFF2-40B4-BE49-F238E27FC236}">
                <a16:creationId xmlns:a16="http://schemas.microsoft.com/office/drawing/2014/main" id="{9A78FFBA-1112-89B6-7B6B-5C3ECC5A28B9}"/>
              </a:ext>
            </a:extLst>
          </p:cNvPr>
          <p:cNvGraphicFramePr>
            <a:graphicFrameLocks noGrp="1"/>
          </p:cNvGraphicFramePr>
          <p:nvPr>
            <p:extLst>
              <p:ext uri="{D42A27DB-BD31-4B8C-83A1-F6EECF244321}">
                <p14:modId xmlns:p14="http://schemas.microsoft.com/office/powerpoint/2010/main" val="574847949"/>
              </p:ext>
            </p:extLst>
          </p:nvPr>
        </p:nvGraphicFramePr>
        <p:xfrm>
          <a:off x="738459" y="2575851"/>
          <a:ext cx="5607352" cy="2400752"/>
        </p:xfrm>
        <a:graphic>
          <a:graphicData uri="http://schemas.openxmlformats.org/drawingml/2006/table">
            <a:tbl>
              <a:tblPr firstRow="1" bandRow="1">
                <a:tableStyleId>{5C22544A-7EE6-4342-B048-85BDC9FD1C3A}</a:tableStyleId>
              </a:tblPr>
              <a:tblGrid>
                <a:gridCol w="1106716">
                  <a:extLst>
                    <a:ext uri="{9D8B030D-6E8A-4147-A177-3AD203B41FA5}">
                      <a16:colId xmlns:a16="http://schemas.microsoft.com/office/drawing/2014/main" val="3989082095"/>
                    </a:ext>
                  </a:extLst>
                </a:gridCol>
                <a:gridCol w="1625607">
                  <a:extLst>
                    <a:ext uri="{9D8B030D-6E8A-4147-A177-3AD203B41FA5}">
                      <a16:colId xmlns:a16="http://schemas.microsoft.com/office/drawing/2014/main" val="2601059753"/>
                    </a:ext>
                  </a:extLst>
                </a:gridCol>
                <a:gridCol w="974976">
                  <a:extLst>
                    <a:ext uri="{9D8B030D-6E8A-4147-A177-3AD203B41FA5}">
                      <a16:colId xmlns:a16="http://schemas.microsoft.com/office/drawing/2014/main" val="1797559618"/>
                    </a:ext>
                  </a:extLst>
                </a:gridCol>
                <a:gridCol w="950026">
                  <a:extLst>
                    <a:ext uri="{9D8B030D-6E8A-4147-A177-3AD203B41FA5}">
                      <a16:colId xmlns:a16="http://schemas.microsoft.com/office/drawing/2014/main" val="732382609"/>
                    </a:ext>
                  </a:extLst>
                </a:gridCol>
                <a:gridCol w="950027">
                  <a:extLst>
                    <a:ext uri="{9D8B030D-6E8A-4147-A177-3AD203B41FA5}">
                      <a16:colId xmlns:a16="http://schemas.microsoft.com/office/drawing/2014/main" val="2926491713"/>
                    </a:ext>
                  </a:extLst>
                </a:gridCol>
              </a:tblGrid>
              <a:tr h="247335">
                <a:tc rowSpan="2">
                  <a:txBody>
                    <a:bodyPr/>
                    <a:lstStyle/>
                    <a:p>
                      <a:pPr algn="ct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0">
                          <a:solidFill>
                            <a:schemeClr val="tx1"/>
                          </a:solidFill>
                        </a:rPr>
                        <a:t>追加リスク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kumimoji="1" lang="ja-JP" altLang="en-US" sz="1050" b="0">
                          <a:solidFill>
                            <a:schemeClr val="tx1"/>
                          </a:solidFill>
                        </a:rPr>
                        <a:t>喫煙歴</a:t>
                      </a:r>
                      <a:r>
                        <a:rPr kumimoji="1" lang="en-US" altLang="ja-JP" sz="1050" b="0">
                          <a:solidFill>
                            <a:schemeClr val="tx1"/>
                          </a:solidFill>
                        </a:rPr>
                        <a:t>(</a:t>
                      </a:r>
                      <a:r>
                        <a:rPr kumimoji="1" lang="ja-JP" altLang="en-US" sz="1050" b="0">
                          <a:solidFill>
                            <a:schemeClr val="tx1"/>
                          </a:solidFill>
                        </a:rPr>
                        <a:t>注</a:t>
                      </a:r>
                      <a:r>
                        <a:rPr kumimoji="1" lang="en-US" altLang="ja-JP" sz="1050" b="0">
                          <a:solidFill>
                            <a:schemeClr val="tx1"/>
                          </a:solidFill>
                        </a:rPr>
                        <a:t>)</a:t>
                      </a:r>
                      <a:endParaRPr kumimoji="1" lang="ja-JP" altLang="en-US" sz="105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kumimoji="1" lang="ja-JP" altLang="en-US" sz="1050" b="0">
                          <a:solidFill>
                            <a:schemeClr val="tx1"/>
                          </a:solidFill>
                        </a:rPr>
                        <a:t>対象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09478348"/>
                  </a:ext>
                </a:extLst>
              </a:tr>
              <a:tr h="320478">
                <a:tc v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0">
                          <a:solidFill>
                            <a:schemeClr val="tx1"/>
                          </a:solidFill>
                        </a:rPr>
                        <a:t>①血糖　②脂質　③血圧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0">
                          <a:solidFill>
                            <a:schemeClr val="tx1"/>
                          </a:solidFill>
                        </a:rPr>
                        <a:t>40</a:t>
                      </a:r>
                      <a:r>
                        <a:rPr kumimoji="1" lang="ja-JP" altLang="en-US" sz="1050" b="0">
                          <a:solidFill>
                            <a:schemeClr val="tx1"/>
                          </a:solidFill>
                        </a:rPr>
                        <a:t>歳</a:t>
                      </a:r>
                      <a:r>
                        <a:rPr kumimoji="1" lang="en-US" altLang="ja-JP" sz="1050" b="0">
                          <a:solidFill>
                            <a:schemeClr val="tx1"/>
                          </a:solidFill>
                        </a:rPr>
                        <a:t>-64</a:t>
                      </a:r>
                      <a:r>
                        <a:rPr kumimoji="1" lang="ja-JP" altLang="en-US" sz="1050" b="0">
                          <a:solidFill>
                            <a:schemeClr val="tx1"/>
                          </a:solidFill>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0">
                          <a:solidFill>
                            <a:schemeClr val="tx1"/>
                          </a:solidFill>
                        </a:rPr>
                        <a:t>65</a:t>
                      </a:r>
                      <a:r>
                        <a:rPr kumimoji="1" lang="ja-JP" altLang="en-US" sz="1050" b="0">
                          <a:solidFill>
                            <a:schemeClr val="tx1"/>
                          </a:solidFill>
                        </a:rPr>
                        <a:t>歳</a:t>
                      </a:r>
                      <a:r>
                        <a:rPr kumimoji="1" lang="en-US" altLang="ja-JP" sz="1050" b="0">
                          <a:solidFill>
                            <a:schemeClr val="tx1"/>
                          </a:solidFill>
                        </a:rPr>
                        <a:t>-74</a:t>
                      </a:r>
                      <a:r>
                        <a:rPr kumimoji="1" lang="ja-JP" altLang="en-US" sz="1050" b="0">
                          <a:solidFill>
                            <a:schemeClr val="tx1"/>
                          </a:solidFill>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1326278"/>
                  </a:ext>
                </a:extLst>
              </a:tr>
              <a:tr h="247335">
                <a:tc rowSpan="3">
                  <a:txBody>
                    <a:bodyPr/>
                    <a:lstStyle/>
                    <a:p>
                      <a:pPr algn="ctr"/>
                      <a:r>
                        <a:rPr lang="en-US" altLang="ja-JP" sz="1050"/>
                        <a:t>≧85cm</a:t>
                      </a:r>
                      <a:r>
                        <a:rPr lang="ja-JP" altLang="en-US" sz="1050"/>
                        <a:t>（男性） ≧</a:t>
                      </a:r>
                      <a:r>
                        <a:rPr lang="en-US" altLang="ja-JP" sz="1050"/>
                        <a:t>90cm</a:t>
                      </a:r>
                      <a:r>
                        <a:rPr lang="ja-JP" altLang="en-US" sz="1050"/>
                        <a:t>（女性） </a:t>
                      </a: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050"/>
                        <a:t>2</a:t>
                      </a:r>
                      <a:r>
                        <a:rPr lang="ja-JP" altLang="en-US" sz="1050"/>
                        <a:t>つ以上該当</a:t>
                      </a: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a:txBody>
                    <a:bodyPr/>
                    <a:lstStyle/>
                    <a:p>
                      <a:pPr algn="ctr"/>
                      <a:r>
                        <a:rPr kumimoji="1" lang="ja-JP" altLang="en-US" sz="1050"/>
                        <a:t>積極的支援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050"/>
                        <a:t>動機付け</a:t>
                      </a:r>
                      <a:endParaRPr kumimoji="1" lang="en-US" altLang="ja-JP" sz="1050"/>
                    </a:p>
                    <a:p>
                      <a:pPr algn="ctr"/>
                      <a:r>
                        <a:rPr kumimoji="1" lang="ja-JP" altLang="en-US" sz="1050"/>
                        <a:t>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544545"/>
                  </a:ext>
                </a:extLst>
              </a:tr>
              <a:tr h="26511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altLang="ja-JP" sz="1050"/>
                        <a:t>1</a:t>
                      </a:r>
                      <a:r>
                        <a:rPr lang="ja-JP" altLang="en-US" sz="1050"/>
                        <a:t>つ該当 </a:t>
                      </a: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a:t>あり</a:t>
                      </a:r>
                      <a:endParaRPr kumimoji="1" lang="en-US" altLang="ja-JP"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761586"/>
                  </a:ext>
                </a:extLst>
              </a:tr>
              <a:tr h="24733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095279"/>
                  </a:ext>
                </a:extLst>
              </a:tr>
              <a:tr h="247335">
                <a:tc rowSpan="4">
                  <a:txBody>
                    <a:bodyPr/>
                    <a:lstStyle/>
                    <a:p>
                      <a:pPr algn="ctr"/>
                      <a:r>
                        <a:rPr lang="ja-JP" altLang="en-US" sz="1050"/>
                        <a:t>上記以外で</a:t>
                      </a:r>
                      <a:r>
                        <a:rPr lang="en-US" altLang="ja-JP" sz="1050"/>
                        <a:t>BMI ≧25</a:t>
                      </a: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050"/>
                        <a:t>3</a:t>
                      </a:r>
                      <a:r>
                        <a:rPr lang="ja-JP" altLang="en-US" sz="1050"/>
                        <a:t>つ該当 </a:t>
                      </a: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a:txBody>
                    <a:bodyPr/>
                    <a:lstStyle/>
                    <a:p>
                      <a:pPr marL="0" marR="0" lvl="0" indent="0" algn="ctr" defTabSz="633062" rtl="0" eaLnBrk="1" fontAlgn="auto" latinLnBrk="0" hangingPunct="1">
                        <a:lnSpc>
                          <a:spcPct val="100000"/>
                        </a:lnSpc>
                        <a:spcBef>
                          <a:spcPts val="0"/>
                        </a:spcBef>
                        <a:spcAft>
                          <a:spcPts val="0"/>
                        </a:spcAft>
                        <a:buClrTx/>
                        <a:buSzTx/>
                        <a:buFontTx/>
                        <a:buNone/>
                        <a:tabLst/>
                        <a:defRPr/>
                      </a:pPr>
                      <a:r>
                        <a:rPr kumimoji="1" lang="ja-JP" altLang="en-US" sz="1050"/>
                        <a:t>積極的支援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ctr" defTabSz="633062" rtl="0" eaLnBrk="1" fontAlgn="auto" latinLnBrk="0" hangingPunct="1">
                        <a:lnSpc>
                          <a:spcPct val="100000"/>
                        </a:lnSpc>
                        <a:spcBef>
                          <a:spcPts val="0"/>
                        </a:spcBef>
                        <a:spcAft>
                          <a:spcPts val="0"/>
                        </a:spcAft>
                        <a:buClrTx/>
                        <a:buSzTx/>
                        <a:buFontTx/>
                        <a:buNone/>
                        <a:tabLst/>
                        <a:defRPr/>
                      </a:pPr>
                      <a:r>
                        <a:rPr kumimoji="1" lang="ja-JP" altLang="en-US" sz="1050"/>
                        <a:t>動機付け</a:t>
                      </a:r>
                      <a:endParaRPr kumimoji="1" lang="en-US" altLang="ja-JP" sz="1050"/>
                    </a:p>
                    <a:p>
                      <a:pPr marL="0" marR="0" lvl="0" indent="0" algn="ctr" defTabSz="633062" rtl="0" eaLnBrk="1" fontAlgn="auto" latinLnBrk="0" hangingPunct="1">
                        <a:lnSpc>
                          <a:spcPct val="100000"/>
                        </a:lnSpc>
                        <a:spcBef>
                          <a:spcPts val="0"/>
                        </a:spcBef>
                        <a:spcAft>
                          <a:spcPts val="0"/>
                        </a:spcAft>
                        <a:buClrTx/>
                        <a:buSzTx/>
                        <a:buFontTx/>
                        <a:buNone/>
                        <a:tabLst/>
                        <a:defRPr/>
                      </a:pPr>
                      <a:r>
                        <a:rPr kumimoji="1" lang="ja-JP" altLang="en-US" sz="1050"/>
                        <a:t>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3507271"/>
                  </a:ext>
                </a:extLst>
              </a:tr>
              <a:tr h="24733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633062" rtl="0" eaLnBrk="1" fontAlgn="auto" latinLnBrk="0" hangingPunct="1">
                        <a:lnSpc>
                          <a:spcPct val="100000"/>
                        </a:lnSpc>
                        <a:spcBef>
                          <a:spcPts val="0"/>
                        </a:spcBef>
                        <a:spcAft>
                          <a:spcPts val="0"/>
                        </a:spcAft>
                        <a:buClrTx/>
                        <a:buSzTx/>
                        <a:buFontTx/>
                        <a:buNone/>
                        <a:tabLst/>
                        <a:defRPr/>
                      </a:pPr>
                      <a:r>
                        <a:rPr lang="en-US" altLang="ja-JP" sz="1050" dirty="0"/>
                        <a:t>2</a:t>
                      </a:r>
                      <a:r>
                        <a:rPr lang="ja-JP" altLang="en-US" sz="1050" dirty="0"/>
                        <a:t>つ該当 </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a:t>あり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30871"/>
                  </a:ext>
                </a:extLst>
              </a:tr>
              <a:tr h="24733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a:t>なし</a:t>
                      </a:r>
                      <a:endParaRPr kumimoji="1" lang="en-US" altLang="ja-JP"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255684"/>
                  </a:ext>
                </a:extLst>
              </a:tr>
              <a:tr h="30640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33062" rtl="0" eaLnBrk="1" fontAlgn="auto" latinLnBrk="0" hangingPunct="1">
                        <a:lnSpc>
                          <a:spcPct val="100000"/>
                        </a:lnSpc>
                        <a:spcBef>
                          <a:spcPts val="0"/>
                        </a:spcBef>
                        <a:spcAft>
                          <a:spcPts val="0"/>
                        </a:spcAft>
                        <a:buClrTx/>
                        <a:buSzTx/>
                        <a:buFontTx/>
                        <a:buNone/>
                        <a:tabLst/>
                        <a:defRPr/>
                      </a:pPr>
                      <a:r>
                        <a:rPr lang="en-US" altLang="ja-JP" sz="1050" dirty="0"/>
                        <a:t>1</a:t>
                      </a:r>
                      <a:r>
                        <a:rPr lang="ja-JP" altLang="en-US" sz="1050" dirty="0"/>
                        <a:t>つ該当</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792830"/>
                  </a:ext>
                </a:extLst>
              </a:tr>
            </a:tbl>
          </a:graphicData>
        </a:graphic>
      </p:graphicFrame>
      <p:sp>
        <p:nvSpPr>
          <p:cNvPr id="5" name="Rectangle 59">
            <a:extLst>
              <a:ext uri="{FF2B5EF4-FFF2-40B4-BE49-F238E27FC236}">
                <a16:creationId xmlns:a16="http://schemas.microsoft.com/office/drawing/2014/main" id="{9481CA96-ED86-C870-9D43-3C7547CF7E12}"/>
              </a:ext>
            </a:extLst>
          </p:cNvPr>
          <p:cNvSpPr/>
          <p:nvPr/>
        </p:nvSpPr>
        <p:spPr>
          <a:xfrm>
            <a:off x="674194" y="2277692"/>
            <a:ext cx="5805974" cy="298159"/>
          </a:xfrm>
          <a:prstGeom prst="rect">
            <a:avLst/>
          </a:prstGeom>
        </p:spPr>
        <p:txBody>
          <a:bodyPr wrap="square">
            <a:spAutoFit/>
          </a:bodyPr>
          <a:lstStyle/>
          <a:p>
            <a:pPr>
              <a:lnSpc>
                <a:spcPts val="1662"/>
              </a:lnSpc>
            </a:pPr>
            <a:r>
              <a:rPr lang="ja-JP" altLang="en-US" sz="1100">
                <a:solidFill>
                  <a:srgbClr val="000000"/>
                </a:solidFill>
                <a:latin typeface="メイリオ" panose="020B0604030504040204" pitchFamily="50" charset="-128"/>
                <a:ea typeface="メイリオ" panose="020B0604030504040204" pitchFamily="50" charset="-128"/>
                <a:cs typeface="Lato" panose="020F0502020204030203" pitchFamily="34" charset="0"/>
              </a:rPr>
              <a:t>特定保健指導対象者の選定基準</a:t>
            </a:r>
            <a:endParaRPr lang="ja-JP" altLang="en-US" sz="8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Tree>
    <p:extLst>
      <p:ext uri="{BB962C8B-B14F-4D97-AF65-F5344CB8AC3E}">
        <p14:creationId xmlns:p14="http://schemas.microsoft.com/office/powerpoint/2010/main" val="3669564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9">
            <a:extLst>
              <a:ext uri="{FF2B5EF4-FFF2-40B4-BE49-F238E27FC236}">
                <a16:creationId xmlns:a16="http://schemas.microsoft.com/office/drawing/2014/main" id="{50E6A682-B001-E447-937D-63428AABFD6F}"/>
              </a:ext>
            </a:extLst>
          </p:cNvPr>
          <p:cNvSpPr/>
          <p:nvPr/>
        </p:nvSpPr>
        <p:spPr>
          <a:xfrm>
            <a:off x="231964" y="361482"/>
            <a:ext cx="5876066" cy="7274748"/>
          </a:xfrm>
          <a:prstGeom prst="rect">
            <a:avLst/>
          </a:prstGeom>
        </p:spPr>
        <p:txBody>
          <a:bodyPr wrap="square">
            <a:spAutoFit/>
          </a:bodyPr>
          <a:lstStyle/>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）実施項目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保健指導レベルに応じた内容の保健指導を実施する。</a:t>
            </a: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）実施時期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６月から３月に実施する。 </a:t>
            </a: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）案内方法 </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対象者に対して、特定保健指導案内を発送する。</a:t>
            </a: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a:t>
            </a:r>
            <a:r>
              <a:rPr lang="en-US" altLang="ja-JP" sz="1108" dirty="0">
                <a:latin typeface="メイリオ" panose="020B0604030504040204" pitchFamily="50" charset="-128"/>
                <a:ea typeface="メイリオ" panose="020B0604030504040204" pitchFamily="50" charset="-128"/>
                <a:cs typeface="Lato" panose="020F0502020204030203" pitchFamily="34" charset="0"/>
              </a:rPr>
              <a:t>6</a:t>
            </a:r>
            <a:r>
              <a:rPr lang="ja-JP" altLang="en-US" sz="1108" dirty="0">
                <a:latin typeface="メイリオ" panose="020B0604030504040204" pitchFamily="50" charset="-128"/>
                <a:ea typeface="メイリオ" panose="020B0604030504040204" pitchFamily="50" charset="-128"/>
                <a:cs typeface="Lato" panose="020F0502020204030203" pitchFamily="34" charset="0"/>
              </a:rPr>
              <a:t>）利用勧奨</a:t>
            </a:r>
            <a:endParaRPr lang="en-US" altLang="ja-JP"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200" dirty="0">
                <a:latin typeface="メイリオ" panose="020B0604030504040204" pitchFamily="50" charset="-128"/>
                <a:ea typeface="メイリオ" panose="020B0604030504040204" pitchFamily="50" charset="-128"/>
                <a:cs typeface="Lato" panose="020F0502020204030203" pitchFamily="34" charset="0"/>
              </a:rPr>
              <a:t>　Ｐ</a:t>
            </a:r>
            <a:r>
              <a:rPr lang="en-US" altLang="ja-JP" sz="1200" dirty="0">
                <a:latin typeface="メイリオ" panose="020B0604030504040204" pitchFamily="50" charset="-128"/>
                <a:ea typeface="メイリオ" panose="020B0604030504040204" pitchFamily="50" charset="-128"/>
                <a:cs typeface="Lato" panose="020F0502020204030203" pitchFamily="34" charset="0"/>
              </a:rPr>
              <a:t>38</a:t>
            </a:r>
            <a:r>
              <a:rPr lang="ja-JP" altLang="en-US" sz="1200" dirty="0">
                <a:latin typeface="メイリオ" panose="020B0604030504040204" pitchFamily="50" charset="-128"/>
                <a:ea typeface="メイリオ" panose="020B0604030504040204" pitchFamily="50" charset="-128"/>
                <a:cs typeface="Lato" panose="020F0502020204030203" pitchFamily="34" charset="0"/>
              </a:rPr>
              <a:t>～</a:t>
            </a:r>
            <a:r>
              <a:rPr lang="en-US" altLang="ja-JP" sz="1200" dirty="0">
                <a:latin typeface="メイリオ" panose="020B0604030504040204" pitchFamily="50" charset="-128"/>
                <a:ea typeface="メイリオ" panose="020B0604030504040204" pitchFamily="50" charset="-128"/>
                <a:cs typeface="Lato" panose="020F0502020204030203" pitchFamily="34" charset="0"/>
              </a:rPr>
              <a:t>29</a:t>
            </a:r>
            <a:r>
              <a:rPr lang="ja-JP" altLang="en-US" sz="1200" dirty="0">
                <a:latin typeface="メイリオ" panose="020B0604030504040204" pitchFamily="50" charset="-128"/>
                <a:ea typeface="メイリオ" panose="020B0604030504040204" pitchFamily="50" charset="-128"/>
                <a:cs typeface="Lato" panose="020F0502020204030203" pitchFamily="34" charset="0"/>
              </a:rPr>
              <a:t>の今後の実施方法、今後の実施体制参照。</a:t>
            </a:r>
            <a:endParaRPr lang="en-US" altLang="ja-JP" sz="1200"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2" name="スライド番号プレースホルダー 1">
            <a:extLst>
              <a:ext uri="{FF2B5EF4-FFF2-40B4-BE49-F238E27FC236}">
                <a16:creationId xmlns:a16="http://schemas.microsoft.com/office/drawing/2014/main" id="{D9E4C3D9-0C88-4E49-C3D9-ACA22CA0490E}"/>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53</a:t>
            </a:fld>
            <a:endParaRPr lang="ja-JP" altLang="en-US">
              <a:solidFill>
                <a:prstClr val="black">
                  <a:tint val="75000"/>
                </a:prstClr>
              </a:solidFill>
            </a:endParaRPr>
          </a:p>
        </p:txBody>
      </p:sp>
      <p:graphicFrame>
        <p:nvGraphicFramePr>
          <p:cNvPr id="4" name="表 3">
            <a:extLst>
              <a:ext uri="{FF2B5EF4-FFF2-40B4-BE49-F238E27FC236}">
                <a16:creationId xmlns:a16="http://schemas.microsoft.com/office/drawing/2014/main" id="{360E8B4A-25E6-B634-AB5E-E465984102E4}"/>
              </a:ext>
            </a:extLst>
          </p:cNvPr>
          <p:cNvGraphicFramePr>
            <a:graphicFrameLocks noGrp="1"/>
          </p:cNvGraphicFramePr>
          <p:nvPr>
            <p:extLst>
              <p:ext uri="{D42A27DB-BD31-4B8C-83A1-F6EECF244321}">
                <p14:modId xmlns:p14="http://schemas.microsoft.com/office/powerpoint/2010/main" val="3082651802"/>
              </p:ext>
            </p:extLst>
          </p:nvPr>
        </p:nvGraphicFramePr>
        <p:xfrm>
          <a:off x="449723" y="1528488"/>
          <a:ext cx="6120000" cy="3667773"/>
        </p:xfrm>
        <a:graphic>
          <a:graphicData uri="http://schemas.openxmlformats.org/drawingml/2006/table">
            <a:tbl>
              <a:tblPr firstRow="1" bandRow="1">
                <a:tableStyleId>{5C22544A-7EE6-4342-B048-85BDC9FD1C3A}</a:tableStyleId>
              </a:tblPr>
              <a:tblGrid>
                <a:gridCol w="1145734">
                  <a:extLst>
                    <a:ext uri="{9D8B030D-6E8A-4147-A177-3AD203B41FA5}">
                      <a16:colId xmlns:a16="http://schemas.microsoft.com/office/drawing/2014/main" val="2605688788"/>
                    </a:ext>
                  </a:extLst>
                </a:gridCol>
                <a:gridCol w="2466953">
                  <a:extLst>
                    <a:ext uri="{9D8B030D-6E8A-4147-A177-3AD203B41FA5}">
                      <a16:colId xmlns:a16="http://schemas.microsoft.com/office/drawing/2014/main" val="784373827"/>
                    </a:ext>
                  </a:extLst>
                </a:gridCol>
                <a:gridCol w="2507313">
                  <a:extLst>
                    <a:ext uri="{9D8B030D-6E8A-4147-A177-3AD203B41FA5}">
                      <a16:colId xmlns:a16="http://schemas.microsoft.com/office/drawing/2014/main" val="1123520749"/>
                    </a:ext>
                  </a:extLst>
                </a:gridCol>
              </a:tblGrid>
              <a:tr h="284493">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0">
                          <a:solidFill>
                            <a:schemeClr val="tx1"/>
                          </a:solidFill>
                        </a:rPr>
                        <a:t>支援形態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0">
                          <a:solidFill>
                            <a:schemeClr val="tx1"/>
                          </a:solidFill>
                        </a:rPr>
                        <a:t>支援内容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60311147"/>
                  </a:ext>
                </a:extLst>
              </a:tr>
              <a:tr h="1543275">
                <a:tc>
                  <a:txBody>
                    <a:bodyPr/>
                    <a:lstStyle/>
                    <a:p>
                      <a:pPr algn="ctr"/>
                      <a:r>
                        <a:rPr kumimoji="1" lang="ja-JP" altLang="en-US">
                          <a:solidFill>
                            <a:schemeClr val="tx1"/>
                          </a:solidFill>
                        </a:rPr>
                        <a:t>積極的支援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en-US" altLang="ja-JP" sz="1050">
                          <a:solidFill>
                            <a:schemeClr val="tx1"/>
                          </a:solidFill>
                        </a:rPr>
                        <a:t>a.</a:t>
                      </a:r>
                      <a:r>
                        <a:rPr kumimoji="1" lang="ja-JP" altLang="en-US" sz="1050">
                          <a:solidFill>
                            <a:schemeClr val="tx1"/>
                          </a:solidFill>
                        </a:rPr>
                        <a:t>初回面接</a:t>
                      </a:r>
                    </a:p>
                    <a:p>
                      <a:pPr algn="l"/>
                      <a:r>
                        <a:rPr kumimoji="1" lang="ja-JP" altLang="en-US" sz="1050">
                          <a:solidFill>
                            <a:schemeClr val="tx1"/>
                          </a:solidFill>
                        </a:rPr>
                        <a:t>一人当たり</a:t>
                      </a:r>
                      <a:r>
                        <a:rPr kumimoji="1" lang="en-US" altLang="ja-JP" sz="1050">
                          <a:solidFill>
                            <a:schemeClr val="tx1"/>
                          </a:solidFill>
                        </a:rPr>
                        <a:t>20</a:t>
                      </a:r>
                      <a:r>
                        <a:rPr kumimoji="1" lang="ja-JP" altLang="en-US" sz="1050">
                          <a:solidFill>
                            <a:schemeClr val="tx1"/>
                          </a:solidFill>
                        </a:rPr>
                        <a:t>分以上の個別支援、</a:t>
                      </a:r>
                    </a:p>
                    <a:p>
                      <a:pPr algn="l"/>
                      <a:r>
                        <a:rPr kumimoji="1" lang="ja-JP" altLang="en-US" sz="1050">
                          <a:solidFill>
                            <a:schemeClr val="tx1"/>
                          </a:solidFill>
                        </a:rPr>
                        <a:t>または</a:t>
                      </a:r>
                      <a:r>
                        <a:rPr kumimoji="1" lang="en-US" altLang="ja-JP" sz="1050">
                          <a:solidFill>
                            <a:schemeClr val="tx1"/>
                          </a:solidFill>
                        </a:rPr>
                        <a:t>1</a:t>
                      </a:r>
                      <a:r>
                        <a:rPr kumimoji="1" lang="ja-JP" altLang="en-US" sz="1050">
                          <a:solidFill>
                            <a:schemeClr val="tx1"/>
                          </a:solidFill>
                        </a:rPr>
                        <a:t>グループ当たりおｚおむね</a:t>
                      </a:r>
                    </a:p>
                    <a:p>
                      <a:pPr algn="l"/>
                      <a:r>
                        <a:rPr kumimoji="1" lang="en-US" altLang="ja-JP" sz="1050">
                          <a:solidFill>
                            <a:schemeClr val="tx1"/>
                          </a:solidFill>
                        </a:rPr>
                        <a:t>80</a:t>
                      </a:r>
                      <a:r>
                        <a:rPr kumimoji="1" lang="ja-JP" altLang="en-US" sz="1050">
                          <a:solidFill>
                            <a:schemeClr val="tx1"/>
                          </a:solidFill>
                        </a:rPr>
                        <a:t>分以上のグループ支援。</a:t>
                      </a:r>
                      <a:endParaRPr kumimoji="1" lang="en-US" altLang="ja-JP" sz="1050">
                        <a:solidFill>
                          <a:schemeClr val="tx1"/>
                        </a:solidFill>
                      </a:endParaRPr>
                    </a:p>
                    <a:p>
                      <a:pPr algn="l"/>
                      <a:endParaRPr kumimoji="1" lang="ja-JP" altLang="en-US" sz="1050">
                        <a:solidFill>
                          <a:schemeClr val="tx1"/>
                        </a:solidFill>
                      </a:endParaRPr>
                    </a:p>
                    <a:p>
                      <a:pPr algn="l"/>
                      <a:r>
                        <a:rPr kumimoji="1" lang="en-US" altLang="ja-JP" sz="1050">
                          <a:solidFill>
                            <a:schemeClr val="tx1"/>
                          </a:solidFill>
                        </a:rPr>
                        <a:t>b.3</a:t>
                      </a:r>
                      <a:r>
                        <a:rPr kumimoji="1" lang="ja-JP" altLang="en-US" sz="1050">
                          <a:solidFill>
                            <a:schemeClr val="tx1"/>
                          </a:solidFill>
                        </a:rPr>
                        <a:t>カ月以上の継続支援</a:t>
                      </a:r>
                    </a:p>
                    <a:p>
                      <a:pPr algn="l"/>
                      <a:r>
                        <a:rPr kumimoji="1" lang="ja-JP" altLang="en-US" sz="1050">
                          <a:solidFill>
                            <a:schemeClr val="tx1"/>
                          </a:solidFill>
                        </a:rPr>
                        <a:t>個別支援、グループ支援の他、</a:t>
                      </a:r>
                      <a:endParaRPr kumimoji="1" lang="en-US" altLang="ja-JP" sz="1050">
                        <a:solidFill>
                          <a:schemeClr val="tx1"/>
                        </a:solidFill>
                      </a:endParaRPr>
                    </a:p>
                    <a:p>
                      <a:pPr algn="l"/>
                      <a:r>
                        <a:rPr kumimoji="1" lang="ja-JP" altLang="en-US" sz="1050">
                          <a:solidFill>
                            <a:schemeClr val="tx1"/>
                          </a:solidFill>
                        </a:rPr>
                        <a:t>電話、</a:t>
                      </a:r>
                      <a:r>
                        <a:rPr kumimoji="1" lang="en-US" altLang="ja-JP" sz="1050">
                          <a:solidFill>
                            <a:schemeClr val="tx1"/>
                          </a:solidFill>
                        </a:rPr>
                        <a:t>e-mail</a:t>
                      </a:r>
                      <a:r>
                        <a:rPr kumimoji="1" lang="ja-JP" altLang="en-US" sz="1050">
                          <a:solidFill>
                            <a:schemeClr val="tx1"/>
                          </a:solidFill>
                        </a:rPr>
                        <a:t>等の通信手段を組み合わせて行う。</a:t>
                      </a:r>
                      <a:endParaRPr kumimoji="1" lang="en-US" altLang="ja-JP" sz="1050">
                        <a:solidFill>
                          <a:schemeClr val="tx1"/>
                        </a:solidFill>
                      </a:endParaRPr>
                    </a:p>
                    <a:p>
                      <a:pPr algn="l"/>
                      <a:endParaRPr kumimoji="1" lang="ja-JP" altLang="en-US" sz="1050">
                        <a:solidFill>
                          <a:schemeClr val="tx1"/>
                        </a:solidFill>
                      </a:endParaRPr>
                    </a:p>
                    <a:p>
                      <a:pPr algn="l"/>
                      <a:r>
                        <a:rPr kumimoji="1" lang="en-US" altLang="ja-JP" sz="1050">
                          <a:solidFill>
                            <a:schemeClr val="tx1"/>
                          </a:solidFill>
                        </a:rPr>
                        <a:t>c.3</a:t>
                      </a:r>
                      <a:r>
                        <a:rPr kumimoji="1" lang="ja-JP" altLang="en-US" sz="1050">
                          <a:solidFill>
                            <a:schemeClr val="tx1"/>
                          </a:solidFill>
                        </a:rPr>
                        <a:t>カ月経過後の評価</a:t>
                      </a:r>
                    </a:p>
                    <a:p>
                      <a:pPr algn="l"/>
                      <a:r>
                        <a:rPr kumimoji="1" lang="ja-JP" altLang="en-US" sz="1050">
                          <a:solidFill>
                            <a:schemeClr val="tx1"/>
                          </a:solidFill>
                        </a:rPr>
                        <a:t>面接または通信手段を利用して行う。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050" dirty="0"/>
                        <a:t>特定健康診査の結果から、対象者自らが自分の身体に起こっている変化を理 解し、生活習慣改善の必要性を実感で きるような働きかけを行う。また、具 体的に実践可能な行動目標を対象者が 選択できるように支援する。 支援者は目標達成のために必要な支援 計画を立て、行動が継続できるように 定期的･継続的に介入する。 </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5032147"/>
                  </a:ext>
                </a:extLst>
              </a:tr>
              <a:tr h="1052233">
                <a:tc>
                  <a:txBody>
                    <a:bodyPr/>
                    <a:lstStyle/>
                    <a:p>
                      <a:pPr algn="ctr"/>
                      <a:r>
                        <a:rPr kumimoji="1" lang="ja-JP" altLang="en-US">
                          <a:solidFill>
                            <a:schemeClr val="tx1"/>
                          </a:solidFill>
                        </a:rPr>
                        <a:t>動機付け支援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kumimoji="1" lang="en-US" altLang="ja-JP" sz="1050" dirty="0">
                          <a:solidFill>
                            <a:schemeClr val="tx1"/>
                          </a:solidFill>
                        </a:rPr>
                        <a:t>a.</a:t>
                      </a:r>
                      <a:r>
                        <a:rPr kumimoji="1" lang="ja-JP" altLang="en-US" sz="1050" dirty="0">
                          <a:solidFill>
                            <a:schemeClr val="tx1"/>
                          </a:solidFill>
                        </a:rPr>
                        <a:t>初回面接</a:t>
                      </a:r>
                    </a:p>
                    <a:p>
                      <a:pPr algn="l"/>
                      <a:r>
                        <a:rPr kumimoji="1" lang="ja-JP" altLang="en-US" sz="1050" dirty="0">
                          <a:solidFill>
                            <a:schemeClr val="tx1"/>
                          </a:solidFill>
                        </a:rPr>
                        <a:t>一人当たり</a:t>
                      </a:r>
                      <a:r>
                        <a:rPr kumimoji="1" lang="en-US" altLang="ja-JP" sz="1050" dirty="0">
                          <a:solidFill>
                            <a:schemeClr val="tx1"/>
                          </a:solidFill>
                        </a:rPr>
                        <a:t>20</a:t>
                      </a:r>
                      <a:r>
                        <a:rPr kumimoji="1" lang="ja-JP" altLang="en-US" sz="1050" dirty="0">
                          <a:solidFill>
                            <a:schemeClr val="tx1"/>
                          </a:solidFill>
                        </a:rPr>
                        <a:t>分以上の個別支援、</a:t>
                      </a:r>
                    </a:p>
                    <a:p>
                      <a:pPr algn="l"/>
                      <a:r>
                        <a:rPr kumimoji="1" lang="ja-JP" altLang="en-US" sz="1050" dirty="0">
                          <a:solidFill>
                            <a:schemeClr val="tx1"/>
                          </a:solidFill>
                        </a:rPr>
                        <a:t>または</a:t>
                      </a:r>
                      <a:r>
                        <a:rPr kumimoji="1" lang="en-US" altLang="ja-JP" sz="1050" dirty="0">
                          <a:solidFill>
                            <a:schemeClr val="tx1"/>
                          </a:solidFill>
                        </a:rPr>
                        <a:t>1</a:t>
                      </a:r>
                      <a:r>
                        <a:rPr kumimoji="1" lang="ja-JP" altLang="en-US" sz="1050" dirty="0">
                          <a:solidFill>
                            <a:schemeClr val="tx1"/>
                          </a:solidFill>
                        </a:rPr>
                        <a:t>グループ当たりおおむね</a:t>
                      </a:r>
                    </a:p>
                    <a:p>
                      <a:pPr algn="l"/>
                      <a:r>
                        <a:rPr kumimoji="1" lang="en-US" altLang="ja-JP" sz="1050" dirty="0">
                          <a:solidFill>
                            <a:schemeClr val="tx1"/>
                          </a:solidFill>
                        </a:rPr>
                        <a:t>80</a:t>
                      </a:r>
                      <a:r>
                        <a:rPr kumimoji="1" lang="ja-JP" altLang="en-US" sz="1050" dirty="0">
                          <a:solidFill>
                            <a:schemeClr val="tx1"/>
                          </a:solidFill>
                        </a:rPr>
                        <a:t>分以上のグループ支援。</a:t>
                      </a:r>
                      <a:endParaRPr kumimoji="1" lang="en-US" altLang="ja-JP" sz="1050" dirty="0">
                        <a:solidFill>
                          <a:schemeClr val="tx1"/>
                        </a:solidFill>
                      </a:endParaRPr>
                    </a:p>
                    <a:p>
                      <a:pPr algn="l"/>
                      <a:endParaRPr kumimoji="1" lang="ja-JP" altLang="en-US" sz="1050" dirty="0">
                        <a:solidFill>
                          <a:schemeClr val="tx1"/>
                        </a:solidFill>
                      </a:endParaRPr>
                    </a:p>
                    <a:p>
                      <a:pPr algn="l"/>
                      <a:r>
                        <a:rPr kumimoji="1" lang="en-US" altLang="ja-JP" sz="1050" dirty="0">
                          <a:solidFill>
                            <a:schemeClr val="tx1"/>
                          </a:solidFill>
                        </a:rPr>
                        <a:t>b.3</a:t>
                      </a:r>
                      <a:r>
                        <a:rPr kumimoji="1" lang="ja-JP" altLang="en-US" sz="1050" dirty="0">
                          <a:solidFill>
                            <a:schemeClr val="tx1"/>
                          </a:solidFill>
                        </a:rPr>
                        <a:t>カ月経過後の評価</a:t>
                      </a:r>
                    </a:p>
                    <a:p>
                      <a:pPr algn="l"/>
                      <a:r>
                        <a:rPr kumimoji="1" lang="ja-JP" altLang="en-US" sz="1050" dirty="0">
                          <a:solidFill>
                            <a:schemeClr val="tx1"/>
                          </a:solidFill>
                        </a:rPr>
                        <a:t>面接または通信手段を利用して行</a:t>
                      </a:r>
                    </a:p>
                    <a:p>
                      <a:pPr algn="l"/>
                      <a:r>
                        <a:rPr kumimoji="1" lang="ja-JP" altLang="en-US" sz="1050" dirty="0">
                          <a:solidFill>
                            <a:schemeClr val="tx1"/>
                          </a:solidFill>
                        </a:rPr>
                        <a:t>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050"/>
                        <a:t>対象者自らが、自分の生活習慣の改善 すべき点を自覚することで行動目標を 設定し、目標達成に向けた取り組みが 継続できるように動機付け支援を行う。</a:t>
                      </a:r>
                      <a:endParaRPr kumimoji="1" lang="ja-JP" altLang="en-US"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539660"/>
                  </a:ext>
                </a:extLst>
              </a:tr>
            </a:tbl>
          </a:graphicData>
        </a:graphic>
      </p:graphicFrame>
      <p:sp>
        <p:nvSpPr>
          <p:cNvPr id="5" name="Rectangle 59">
            <a:extLst>
              <a:ext uri="{FF2B5EF4-FFF2-40B4-BE49-F238E27FC236}">
                <a16:creationId xmlns:a16="http://schemas.microsoft.com/office/drawing/2014/main" id="{9D089555-ACA8-B869-8CB0-0DCD3147C7CE}"/>
              </a:ext>
            </a:extLst>
          </p:cNvPr>
          <p:cNvSpPr/>
          <p:nvPr/>
        </p:nvSpPr>
        <p:spPr>
          <a:xfrm>
            <a:off x="449723" y="1230329"/>
            <a:ext cx="5805974" cy="298159"/>
          </a:xfrm>
          <a:prstGeom prst="rect">
            <a:avLst/>
          </a:prstGeom>
        </p:spPr>
        <p:txBody>
          <a:bodyPr wrap="square">
            <a:spAutoFit/>
          </a:bodyPr>
          <a:lstStyle/>
          <a:p>
            <a:pPr>
              <a:lnSpc>
                <a:spcPts val="1662"/>
              </a:lnSpc>
            </a:pP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保健指導の内容</a:t>
            </a:r>
            <a:endParaRPr lang="ja-JP" altLang="en-US" sz="800"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Tree>
    <p:extLst>
      <p:ext uri="{BB962C8B-B14F-4D97-AF65-F5344CB8AC3E}">
        <p14:creationId xmlns:p14="http://schemas.microsoft.com/office/powerpoint/2010/main" val="603076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7F90-3E62-4148-BDCE-59DC656A6A1F}"/>
              </a:ext>
            </a:extLst>
          </p:cNvPr>
          <p:cNvSpPr/>
          <p:nvPr/>
        </p:nvSpPr>
        <p:spPr>
          <a:xfrm>
            <a:off x="547325" y="110551"/>
            <a:ext cx="3042542" cy="400110"/>
          </a:xfrm>
          <a:prstGeom prst="rect">
            <a:avLst/>
          </a:prstGeom>
        </p:spPr>
        <p:txBody>
          <a:bodyPr wrap="square">
            <a:spAutoFit/>
          </a:bodyPr>
          <a:lstStyle/>
          <a:p>
            <a:r>
              <a:rPr lang="ja-JP" altLang="en-US" sz="2000" b="1" dirty="0">
                <a:solidFill>
                  <a:sysClr val="windowText" lastClr="000000"/>
                </a:solidFill>
                <a:latin typeface="メイリオ" panose="020B0604030504040204" pitchFamily="50" charset="-128"/>
                <a:ea typeface="メイリオ" panose="020B0604030504040204" pitchFamily="50" charset="-128"/>
              </a:rPr>
              <a:t>第</a:t>
            </a:r>
            <a:r>
              <a:rPr lang="en-US" altLang="ja-JP" sz="2000" b="1" dirty="0">
                <a:solidFill>
                  <a:sysClr val="windowText" lastClr="000000"/>
                </a:solidFill>
                <a:latin typeface="メイリオ" panose="020B0604030504040204" pitchFamily="50" charset="-128"/>
                <a:ea typeface="メイリオ" panose="020B0604030504040204" pitchFamily="50" charset="-128"/>
              </a:rPr>
              <a:t>7</a:t>
            </a:r>
            <a:r>
              <a:rPr lang="ja-JP" altLang="en-US" sz="2000" b="1" dirty="0">
                <a:solidFill>
                  <a:sysClr val="windowText" lastClr="000000"/>
                </a:solidFill>
                <a:latin typeface="メイリオ" panose="020B0604030504040204" pitchFamily="50" charset="-128"/>
                <a:ea typeface="メイリオ" panose="020B0604030504040204" pitchFamily="50" charset="-128"/>
              </a:rPr>
              <a:t>章　その他</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cxnSp>
        <p:nvCxnSpPr>
          <p:cNvPr id="22" name="Straight Connector 19">
            <a:extLst>
              <a:ext uri="{FF2B5EF4-FFF2-40B4-BE49-F238E27FC236}">
                <a16:creationId xmlns:a16="http://schemas.microsoft.com/office/drawing/2014/main" id="{752902D8-8A9A-41C7-B339-9A164624FC20}"/>
              </a:ext>
            </a:extLst>
          </p:cNvPr>
          <p:cNvCxnSpPr>
            <a:cxnSpLocks/>
          </p:cNvCxnSpPr>
          <p:nvPr/>
        </p:nvCxnSpPr>
        <p:spPr>
          <a:xfrm>
            <a:off x="308702" y="593523"/>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57">
            <a:extLst>
              <a:ext uri="{FF2B5EF4-FFF2-40B4-BE49-F238E27FC236}">
                <a16:creationId xmlns:a16="http://schemas.microsoft.com/office/drawing/2014/main" id="{BD561312-F20C-AAA0-749D-D5D1B4C8C143}"/>
              </a:ext>
            </a:extLst>
          </p:cNvPr>
          <p:cNvSpPr/>
          <p:nvPr/>
        </p:nvSpPr>
        <p:spPr>
          <a:xfrm>
            <a:off x="492490" y="650343"/>
            <a:ext cx="5917952" cy="5748753"/>
          </a:xfrm>
          <a:prstGeom prst="rect">
            <a:avLst/>
          </a:prstGeom>
        </p:spPr>
        <p:txBody>
          <a:bodyPr wrap="square">
            <a:spAutoFit/>
          </a:bodyPr>
          <a:lstStyle/>
          <a:p>
            <a:pPr>
              <a:lnSpc>
                <a:spcPts val="1662"/>
              </a:lnSpc>
            </a:pPr>
            <a:r>
              <a:rPr lang="en-US" altLang="ja-JP" sz="1292" b="1" dirty="0">
                <a:latin typeface="メイリオ" panose="020B0604030504040204" pitchFamily="50" charset="-128"/>
                <a:ea typeface="メイリオ" panose="020B0604030504040204" pitchFamily="50" charset="-128"/>
                <a:cs typeface="Lato" panose="020F0502020204030203" pitchFamily="34" charset="0"/>
              </a:rPr>
              <a:t>1.</a:t>
            </a:r>
            <a:r>
              <a:rPr lang="ja-JP" altLang="en-US" sz="1292" b="1" dirty="0">
                <a:latin typeface="メイリオ" panose="020B0604030504040204" pitchFamily="50" charset="-128"/>
                <a:ea typeface="メイリオ" panose="020B0604030504040204" pitchFamily="50" charset="-128"/>
                <a:cs typeface="Lato" panose="020F0502020204030203" pitchFamily="34" charset="0"/>
              </a:rPr>
              <a:t>　計画の評価・見直し</a:t>
            </a:r>
            <a:endParaRPr lang="en-US" altLang="ja-JP" sz="1292" b="1"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292" b="1"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（１）評価方法</a:t>
            </a:r>
            <a:endParaRPr lang="en-US" altLang="ja-JP"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　被保険者代表、保険医及び保健薬剤師代表並びに公益代表等により構成される「那須町　　　　国民健康保険運営協議会</a:t>
            </a:r>
            <a:r>
              <a:rPr lang="en-US" altLang="ja-JP" sz="1108" dirty="0">
                <a:latin typeface="メイリオ" panose="020B0604030504040204" pitchFamily="50" charset="-128"/>
                <a:ea typeface="メイリオ" panose="020B0604030504040204" pitchFamily="50" charset="-128"/>
                <a:cs typeface="Lato" panose="020F0502020204030203" pitchFamily="34" charset="0"/>
              </a:rPr>
              <a:t>｣</a:t>
            </a:r>
            <a:r>
              <a:rPr lang="ja-JP" altLang="en-US" sz="1108" dirty="0">
                <a:latin typeface="メイリオ" panose="020B0604030504040204" pitchFamily="50" charset="-128"/>
                <a:ea typeface="メイリオ" panose="020B0604030504040204" pitchFamily="50" charset="-128"/>
                <a:cs typeface="Lato" panose="020F0502020204030203" pitchFamily="34" charset="0"/>
              </a:rPr>
              <a:t>において評価を実施します。</a:t>
            </a: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　個別の保健事業の評価は年度毎に行うことを基本として、計画策定時に設定した保健事　　　業毎の評価指標に基づき、事業の効果や目標の達成状況を確認します。</a:t>
            </a:r>
            <a:endParaRPr lang="en-US" altLang="ja-JP"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　目標の達成状況が目標値に達していない場合は、ストラクチャーやプロセスが適切で　あったか等を確認の上、その原因や事業の必要性等を検討して、次年度の保健事業の実施やデータヘルス計画の見直しに反映させます。</a:t>
            </a:r>
          </a:p>
          <a:p>
            <a:pPr>
              <a:lnSpc>
                <a:spcPts val="1662"/>
              </a:lnSpc>
            </a:pPr>
            <a:endParaRPr lang="ja-JP" altLang="en-US"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（２）計画の見直し</a:t>
            </a: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　本計画の評価については、各事業のスケジュールに基づき実施します。また、令和８年度に中間評価を行い、計画取組の進捗状況を確認し、必要に応じて実施方法や数値目標の見直しを行います。</a:t>
            </a:r>
            <a:endParaRPr lang="en-US" altLang="ja-JP"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en-US" altLang="ja-JP" sz="1292" b="1"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292" b="1" dirty="0">
                <a:latin typeface="メイリオ" panose="020B0604030504040204" pitchFamily="50" charset="-128"/>
                <a:ea typeface="メイリオ" panose="020B0604030504040204" pitchFamily="50" charset="-128"/>
                <a:cs typeface="Lato" panose="020F0502020204030203" pitchFamily="34" charset="0"/>
              </a:rPr>
              <a:t>2.</a:t>
            </a:r>
            <a:r>
              <a:rPr lang="ja-JP" altLang="en-US" sz="1292" b="1" dirty="0">
                <a:latin typeface="メイリオ" panose="020B0604030504040204" pitchFamily="50" charset="-128"/>
                <a:ea typeface="メイリオ" panose="020B0604030504040204" pitchFamily="50" charset="-128"/>
                <a:cs typeface="Lato" panose="020F0502020204030203" pitchFamily="34" charset="0"/>
              </a:rPr>
              <a:t>　計画の公表・周知</a:t>
            </a:r>
          </a:p>
          <a:p>
            <a:pPr>
              <a:lnSpc>
                <a:spcPts val="1662"/>
              </a:lnSpc>
            </a:pPr>
            <a:r>
              <a:rPr lang="ja-JP" altLang="en-US" sz="1108" dirty="0">
                <a:latin typeface="メイリオ" panose="020B0604030504040204" pitchFamily="50" charset="-128"/>
                <a:ea typeface="メイリオ" panose="020B0604030504040204" pitchFamily="50" charset="-128"/>
                <a:cs typeface="Lato" panose="020F0502020204030203" pitchFamily="34" charset="0"/>
              </a:rPr>
              <a:t>　本計画は、ホームページ等で公表すると共に、あらゆる機会を通じて周知･啓発を図ります。また、目標の達成状況等の公表に努め、本計画の円滑な実施等について広く意見を求めるものとします。</a:t>
            </a:r>
            <a:endParaRPr lang="en-US" altLang="ja-JP"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ja-JP" altLang="en-US" sz="1108" dirty="0">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292" b="1" dirty="0">
                <a:latin typeface="メイリオ" panose="020B0604030504040204" pitchFamily="50" charset="-128"/>
                <a:ea typeface="メイリオ" panose="020B0604030504040204" pitchFamily="50" charset="-128"/>
                <a:cs typeface="Lato" panose="020F0502020204030203" pitchFamily="34" charset="0"/>
              </a:rPr>
              <a:t>3.</a:t>
            </a:r>
            <a:r>
              <a:rPr lang="ja-JP" altLang="en-US" sz="1292" b="1" dirty="0">
                <a:latin typeface="メイリオ" panose="020B0604030504040204" pitchFamily="50" charset="-128"/>
                <a:ea typeface="メイリオ" panose="020B0604030504040204" pitchFamily="50" charset="-128"/>
                <a:cs typeface="Lato" panose="020F0502020204030203" pitchFamily="34" charset="0"/>
              </a:rPr>
              <a:t>　個人情報の取扱い</a:t>
            </a:r>
          </a:p>
          <a:p>
            <a:pPr>
              <a:lnSpc>
                <a:spcPts val="1662"/>
              </a:lnSpc>
            </a:pPr>
            <a:r>
              <a:rPr lang="ja-JP" altLang="en-US" sz="1110" dirty="0">
                <a:latin typeface="メイリオ" panose="020B0604030504040204" pitchFamily="50" charset="-128"/>
                <a:ea typeface="メイリオ" panose="020B0604030504040204" pitchFamily="50" charset="-128"/>
              </a:rPr>
              <a:t>　個人情報の取り扱いについては、</a:t>
            </a:r>
            <a:r>
              <a:rPr lang="en-US" altLang="ja-JP" sz="1110" dirty="0">
                <a:latin typeface="メイリオ" panose="020B0604030504040204" pitchFamily="50" charset="-128"/>
                <a:ea typeface="メイリオ" panose="020B0604030504040204" pitchFamily="50" charset="-128"/>
              </a:rPr>
              <a:t>｢</a:t>
            </a:r>
            <a:r>
              <a:rPr lang="ja-JP" altLang="en-US" sz="1110" dirty="0">
                <a:latin typeface="メイリオ" panose="020B0604030504040204" pitchFamily="50" charset="-128"/>
                <a:ea typeface="メイリオ" panose="020B0604030504040204" pitchFamily="50" charset="-128"/>
              </a:rPr>
              <a:t>個人情報の保護に関する法律</a:t>
            </a:r>
            <a:r>
              <a:rPr lang="en-US" altLang="ja-JP" sz="1110" dirty="0">
                <a:latin typeface="メイリオ" panose="020B0604030504040204" pitchFamily="50" charset="-128"/>
                <a:ea typeface="メイリオ" panose="020B0604030504040204" pitchFamily="50" charset="-128"/>
              </a:rPr>
              <a:t>｣｢</a:t>
            </a:r>
            <a:r>
              <a:rPr lang="ja-JP" altLang="en-US" sz="1110" dirty="0">
                <a:latin typeface="メイリオ" panose="020B0604030504040204" pitchFamily="50" charset="-128"/>
                <a:ea typeface="メイリオ" panose="020B0604030504040204" pitchFamily="50" charset="-128"/>
              </a:rPr>
              <a:t>国民健康保険組合に おける個人情報の適切な取扱いのためのガイダンス</a:t>
            </a:r>
            <a:r>
              <a:rPr lang="en-US" altLang="ja-JP" sz="1110">
                <a:latin typeface="メイリオ" panose="020B0604030504040204" pitchFamily="50" charset="-128"/>
                <a:ea typeface="メイリオ" panose="020B0604030504040204" pitchFamily="50" charset="-128"/>
              </a:rPr>
              <a:t>｣｢</a:t>
            </a:r>
            <a:r>
              <a:rPr lang="ja-JP" altLang="en-US" sz="1110" dirty="0">
                <a:latin typeface="メイリオ" panose="020B0604030504040204" pitchFamily="50" charset="-128"/>
                <a:ea typeface="メイリオ" panose="020B0604030504040204" pitchFamily="50" charset="-128"/>
              </a:rPr>
              <a:t>那須町個人情報の保護に関する法律施行条例</a:t>
            </a:r>
            <a:r>
              <a:rPr lang="en-US" altLang="ja-JP" sz="1110" dirty="0">
                <a:latin typeface="メイリオ" panose="020B0604030504040204" pitchFamily="50" charset="-128"/>
                <a:ea typeface="メイリオ" panose="020B0604030504040204" pitchFamily="50" charset="-128"/>
              </a:rPr>
              <a:t>｣｢</a:t>
            </a:r>
            <a:r>
              <a:rPr lang="ja-JP" altLang="en-US" sz="1110" dirty="0">
                <a:latin typeface="メイリオ" panose="020B0604030504040204" pitchFamily="50" charset="-128"/>
                <a:ea typeface="メイリオ" panose="020B0604030504040204" pitchFamily="50" charset="-128"/>
              </a:rPr>
              <a:t>情報セキュリ ティーポリシー</a:t>
            </a:r>
            <a:r>
              <a:rPr lang="en-US" altLang="ja-JP" sz="1110" dirty="0">
                <a:latin typeface="メイリオ" panose="020B0604030504040204" pitchFamily="50" charset="-128"/>
                <a:ea typeface="メイリオ" panose="020B0604030504040204" pitchFamily="50" charset="-128"/>
              </a:rPr>
              <a:t>｣</a:t>
            </a:r>
            <a:r>
              <a:rPr lang="ja-JP" altLang="en-US" sz="1110" dirty="0">
                <a:latin typeface="メイリオ" panose="020B0604030504040204" pitchFamily="50" charset="-128"/>
                <a:ea typeface="メイリオ" panose="020B0604030504040204" pitchFamily="50" charset="-128"/>
              </a:rPr>
              <a:t>に基づき管理します。また、業務を外部に委託する際も同様に取り扱われ るよう委託契約書に定めるものとします。</a:t>
            </a:r>
            <a:endParaRPr lang="en-US" altLang="ja-JP" sz="1110"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3" name="スライド番号プレースホルダー 2">
            <a:extLst>
              <a:ext uri="{FF2B5EF4-FFF2-40B4-BE49-F238E27FC236}">
                <a16:creationId xmlns:a16="http://schemas.microsoft.com/office/drawing/2014/main" id="{05CA5DBE-377D-8B2F-5FB8-761F45A0C3BB}"/>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54</a:t>
            </a:fld>
            <a:endParaRPr lang="ja-JP" altLang="en-US">
              <a:solidFill>
                <a:prstClr val="black">
                  <a:tint val="75000"/>
                </a:prstClr>
              </a:solidFill>
            </a:endParaRPr>
          </a:p>
        </p:txBody>
      </p:sp>
    </p:spTree>
    <p:extLst>
      <p:ext uri="{BB962C8B-B14F-4D97-AF65-F5344CB8AC3E}">
        <p14:creationId xmlns:p14="http://schemas.microsoft.com/office/powerpoint/2010/main" val="4005025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7">
            <a:extLst>
              <a:ext uri="{FF2B5EF4-FFF2-40B4-BE49-F238E27FC236}">
                <a16:creationId xmlns:a16="http://schemas.microsoft.com/office/drawing/2014/main" id="{BD561312-F20C-AAA0-749D-D5D1B4C8C143}"/>
              </a:ext>
            </a:extLst>
          </p:cNvPr>
          <p:cNvSpPr/>
          <p:nvPr/>
        </p:nvSpPr>
        <p:spPr>
          <a:xfrm>
            <a:off x="512156" y="87636"/>
            <a:ext cx="5824168" cy="3362459"/>
          </a:xfrm>
          <a:prstGeom prst="rect">
            <a:avLst/>
          </a:prstGeom>
        </p:spPr>
        <p:txBody>
          <a:bodyPr wrap="square">
            <a:spAutoFit/>
          </a:bodyPr>
          <a:lstStyle/>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292"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292" b="1"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地域包括ケアに係る取組</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令和５年３月末現在、本町の総人口は</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24,191</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人で、高齢化率は</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42</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％となっています。また、国民健康保険被保険者は</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7,655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人で、町の人口に占める国民健康保険加入率は</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31.6</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％であり、うち</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65</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歳以上の前期高齢者の占める割合は</a:t>
            </a:r>
            <a:r>
              <a:rPr lang="en-US" altLang="ja-JP"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49.1</a:t>
            </a: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％となっています。</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高齢者が、医療サービス・介護サービスをできるだけ必要としない期間（平均自立期間）を延ばし、住み慣れた地域で自分らしい暮らしを継続できるようにするための取り組みは、国民健康保険にとっても町全体にとっても非常に重要です。</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住まい・医療・介護・予防・生活支援が一体的に提供されるよう、庁内関係部署及び関係機関と共に国民健康保険部局も参画しております。</a:t>
            </a:r>
          </a:p>
          <a:p>
            <a:pPr>
              <a:lnSpc>
                <a:spcPts val="1662"/>
              </a:lnSpc>
            </a:pPr>
            <a:r>
              <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また、保健事業のおいては、特定健康診査並びに後期高齢者の基本健康診査の推進や関係課と連携した「高齢者の保健事業と介護予防の一体的実施」の取り組みを行い、高齢者の健康増進を図っています。今後も地域包括ケアの充実を図り、地域の実態把握・課題分析を被保険者も含めた関係者間で共有し、連携して事業に取り組みます。</a:t>
            </a:r>
          </a:p>
          <a:p>
            <a:pPr>
              <a:lnSpc>
                <a:spcPts val="1662"/>
              </a:lnSpc>
            </a:pPr>
            <a:endParaRPr lang="ja-JP" altLang="en-US" sz="1108"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3" name="スライド番号プレースホルダー 2">
            <a:extLst>
              <a:ext uri="{FF2B5EF4-FFF2-40B4-BE49-F238E27FC236}">
                <a16:creationId xmlns:a16="http://schemas.microsoft.com/office/drawing/2014/main" id="{D2F628F4-4D8B-7A14-C1EA-B14BC7D039E9}"/>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55</a:t>
            </a:fld>
            <a:endParaRPr lang="ja-JP" altLang="en-US">
              <a:solidFill>
                <a:prstClr val="black">
                  <a:tint val="75000"/>
                </a:prstClr>
              </a:solidFill>
            </a:endParaRPr>
          </a:p>
        </p:txBody>
      </p:sp>
    </p:spTree>
    <p:extLst>
      <p:ext uri="{BB962C8B-B14F-4D97-AF65-F5344CB8AC3E}">
        <p14:creationId xmlns:p14="http://schemas.microsoft.com/office/powerpoint/2010/main" val="3287586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TextBox 344"/>
          <p:cNvSpPr txBox="1"/>
          <p:nvPr/>
        </p:nvSpPr>
        <p:spPr>
          <a:xfrm>
            <a:off x="656024" y="1729045"/>
            <a:ext cx="1508746"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　検査結果判定</a:t>
            </a:r>
            <a:endParaRPr lang="en-US" sz="1477" b="1" dirty="0">
              <a:solidFill>
                <a:prstClr val="black"/>
              </a:solidFill>
              <a:latin typeface="メイリオ" panose="020B0604030504040204" pitchFamily="50" charset="-128"/>
              <a:ea typeface="メイリオ" panose="020B0604030504040204" pitchFamily="50" charset="-128"/>
            </a:endParaRPr>
          </a:p>
        </p:txBody>
      </p:sp>
      <p:sp>
        <p:nvSpPr>
          <p:cNvPr id="1242" name="テキスト 348"/>
          <p:cNvSpPr txBox="1"/>
          <p:nvPr/>
        </p:nvSpPr>
        <p:spPr>
          <a:xfrm>
            <a:off x="1595737" y="7587464"/>
            <a:ext cx="4154072" cy="938719"/>
          </a:xfrm>
          <a:prstGeom prst="rect">
            <a:avLst/>
          </a:prstGeom>
        </p:spPr>
        <p:txBody>
          <a:bodyPr wrap="square">
            <a:spAutoFit/>
          </a:bodyPr>
          <a:lstStyle/>
          <a:p>
            <a:pPr marL="158265" indent="-158265">
              <a:buFont typeface="Arial"/>
              <a:buChar char="•"/>
              <a:defRPr lang="ja-JP" altLang="en-US"/>
            </a:pPr>
            <a:r>
              <a:rPr lang="ja-JP" altLang="en-US" sz="1100" dirty="0">
                <a:solidFill>
                  <a:prstClr val="black"/>
                </a:solidFill>
                <a:latin typeface="メイリオ"/>
                <a:ea typeface="メイリオ"/>
              </a:rPr>
              <a:t>各質問項目ごと、各回答ごとの該当率</a:t>
            </a:r>
          </a:p>
          <a:p>
            <a:pPr marL="158265" indent="-158265">
              <a:buFont typeface="Arial"/>
              <a:buChar char="•"/>
              <a:defRPr lang="ja-JP" altLang="en-US"/>
            </a:pPr>
            <a:r>
              <a:rPr lang="ja-JP" altLang="en-US" sz="1100" dirty="0">
                <a:solidFill>
                  <a:prstClr val="black"/>
                </a:solidFill>
                <a:latin typeface="メイリオ"/>
                <a:ea typeface="メイリオ"/>
              </a:rPr>
              <a:t>特定健診受診者の運動習慣のある者の割合</a:t>
            </a:r>
            <a:br>
              <a:rPr lang="ja-JP" altLang="en-US" sz="1100" dirty="0">
                <a:solidFill>
                  <a:prstClr val="black"/>
                </a:solidFill>
                <a:latin typeface="メイリオ"/>
                <a:ea typeface="メイリオ"/>
              </a:rPr>
            </a:br>
            <a:r>
              <a:rPr lang="ja-JP" altLang="en-US" sz="1100" dirty="0">
                <a:solidFill>
                  <a:prstClr val="black"/>
                </a:solidFill>
                <a:latin typeface="メイリオ"/>
                <a:ea typeface="メイリオ"/>
              </a:rPr>
              <a:t>（1回30分以上、週2回以上、1年以上実施の運動あり）</a:t>
            </a:r>
          </a:p>
          <a:p>
            <a:pPr marL="158265" indent="-158265">
              <a:buFont typeface="Arial"/>
              <a:buChar char="•"/>
              <a:defRPr lang="ja-JP" altLang="en-US"/>
            </a:pPr>
            <a:r>
              <a:rPr lang="ja-JP" altLang="en-US" sz="1100" dirty="0">
                <a:solidFill>
                  <a:prstClr val="black"/>
                </a:solidFill>
                <a:latin typeface="メイリオ"/>
                <a:ea typeface="メイリオ"/>
              </a:rPr>
              <a:t>行動変容の段階が取組済以上である者の割合</a:t>
            </a:r>
            <a:endParaRPr lang="en-US" altLang="ja-JP" sz="1100" dirty="0">
              <a:solidFill>
                <a:prstClr val="black"/>
              </a:solidFill>
              <a:latin typeface="メイリオ"/>
              <a:ea typeface="メイリオ"/>
            </a:endParaRPr>
          </a:p>
          <a:p>
            <a:pPr marL="158265" indent="-158265">
              <a:buFont typeface="Arial"/>
              <a:buChar char="•"/>
              <a:defRPr lang="ja-JP" altLang="en-US"/>
            </a:pPr>
            <a:r>
              <a:rPr lang="ja-JP" altLang="en-US" sz="1100" dirty="0">
                <a:solidFill>
                  <a:prstClr val="black"/>
                </a:solidFill>
                <a:latin typeface="メイリオ"/>
                <a:ea typeface="メイリオ"/>
              </a:rPr>
              <a:t>２合以上飲酒率：日本酒換算で一回２合以上と回答したもの</a:t>
            </a:r>
            <a:endParaRPr lang="en-US" altLang="ja-JP" sz="1100" dirty="0">
              <a:solidFill>
                <a:prstClr val="black"/>
              </a:solidFill>
              <a:latin typeface="メイリオ"/>
              <a:ea typeface="メイリオ"/>
            </a:endParaRPr>
          </a:p>
        </p:txBody>
      </p:sp>
      <p:sp>
        <p:nvSpPr>
          <p:cNvPr id="1252" name="テキスト 342"/>
          <p:cNvSpPr txBox="1"/>
          <p:nvPr/>
        </p:nvSpPr>
        <p:spPr>
          <a:xfrm>
            <a:off x="189705" y="149504"/>
            <a:ext cx="6333199" cy="400110"/>
          </a:xfrm>
          <a:prstGeom prst="rect">
            <a:avLst/>
          </a:prstGeom>
        </p:spPr>
        <p:txBody>
          <a:bodyPr wrap="square">
            <a:spAutoFit/>
          </a:bodyPr>
          <a:lstStyle/>
          <a:p>
            <a:pPr algn="ctr">
              <a:defRPr lang="ja-JP" altLang="en-US"/>
            </a:pPr>
            <a:r>
              <a:rPr lang="ja-JP" altLang="en-US" sz="2000" b="1">
                <a:solidFill>
                  <a:prstClr val="black"/>
                </a:solidFill>
                <a:latin typeface="メイリオ" panose="020B0604030504040204" pitchFamily="50" charset="-128"/>
                <a:ea typeface="メイリオ" panose="020B0604030504040204" pitchFamily="50" charset="-128"/>
              </a:rPr>
              <a:t>「基準」</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17" name="TextBox 361"/>
          <p:cNvSpPr txBox="1"/>
          <p:nvPr/>
        </p:nvSpPr>
        <p:spPr>
          <a:xfrm>
            <a:off x="336460" y="674316"/>
            <a:ext cx="1196161"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１</a:t>
            </a:r>
            <a:r>
              <a:rPr lang="en-US" altLang="ja-JP" sz="1477" b="1" dirty="0">
                <a:solidFill>
                  <a:prstClr val="black"/>
                </a:solidFill>
                <a:latin typeface="メイリオ" panose="020B0604030504040204" pitchFamily="50" charset="-128"/>
                <a:ea typeface="メイリオ" panose="020B0604030504040204" pitchFamily="50" charset="-128"/>
              </a:rPr>
              <a:t>.</a:t>
            </a:r>
            <a:r>
              <a:rPr lang="ja-JP" altLang="en-US" sz="1477" b="1" dirty="0">
                <a:solidFill>
                  <a:prstClr val="black"/>
                </a:solidFill>
                <a:latin typeface="メイリオ" panose="020B0604030504040204" pitchFamily="50" charset="-128"/>
                <a:ea typeface="メイリオ" panose="020B0604030504040204" pitchFamily="50" charset="-128"/>
              </a:rPr>
              <a:t>　医療費</a:t>
            </a:r>
            <a:endParaRPr lang="en-US" sz="1477" b="1" dirty="0">
              <a:solidFill>
                <a:prstClr val="black"/>
              </a:solidFill>
              <a:latin typeface="メイリオ" panose="020B0604030504040204" pitchFamily="50" charset="-128"/>
              <a:ea typeface="メイリオ" panose="020B0604030504040204" pitchFamily="50" charset="-128"/>
            </a:endParaRPr>
          </a:p>
        </p:txBody>
      </p:sp>
      <p:sp>
        <p:nvSpPr>
          <p:cNvPr id="18" name="テキスト 346"/>
          <p:cNvSpPr txBox="1"/>
          <p:nvPr/>
        </p:nvSpPr>
        <p:spPr>
          <a:xfrm>
            <a:off x="1532621" y="677785"/>
            <a:ext cx="4929069" cy="600164"/>
          </a:xfrm>
          <a:prstGeom prst="rect">
            <a:avLst/>
          </a:prstGeom>
        </p:spPr>
        <p:txBody>
          <a:bodyPr wrap="square">
            <a:spAutoFit/>
          </a:bodyPr>
          <a:lstStyle/>
          <a:p>
            <a:pPr marL="158265" indent="-158265">
              <a:buFont typeface="Arial"/>
              <a:buChar char="•"/>
              <a:defRPr lang="ja-JP" altLang="en-US"/>
            </a:pPr>
            <a:r>
              <a:rPr lang="ja-JP" altLang="en-US" sz="1100" dirty="0">
                <a:solidFill>
                  <a:prstClr val="black"/>
                </a:solidFill>
                <a:latin typeface="メイリオ" panose="020B0604030504040204" pitchFamily="50" charset="-128"/>
                <a:ea typeface="メイリオ" panose="020B0604030504040204" pitchFamily="50" charset="-128"/>
              </a:rPr>
              <a:t>生活習慣病医療費：</a:t>
            </a:r>
            <a:r>
              <a:rPr lang="en-US" altLang="ja-JP" sz="1100" dirty="0">
                <a:solidFill>
                  <a:prstClr val="black"/>
                </a:solidFill>
                <a:latin typeface="メイリオ" panose="020B0604030504040204" pitchFamily="50" charset="-128"/>
                <a:ea typeface="メイリオ" panose="020B0604030504040204" pitchFamily="50" charset="-128"/>
              </a:rPr>
              <a:t>KDB</a:t>
            </a:r>
            <a:r>
              <a:rPr lang="ja-JP" altLang="en-US" sz="1100" dirty="0">
                <a:solidFill>
                  <a:prstClr val="black"/>
                </a:solidFill>
                <a:latin typeface="メイリオ" panose="020B0604030504040204" pitchFamily="50" charset="-128"/>
                <a:ea typeface="メイリオ" panose="020B0604030504040204" pitchFamily="50" charset="-128"/>
              </a:rPr>
              <a:t>「</a:t>
            </a:r>
            <a:r>
              <a:rPr lang="zh-TW" altLang="en-US" sz="1100" dirty="0">
                <a:solidFill>
                  <a:prstClr val="black"/>
                </a:solidFill>
                <a:latin typeface="メイリオ" panose="020B0604030504040204" pitchFamily="50" charset="-128"/>
                <a:ea typeface="メイリオ" panose="020B0604030504040204" pitchFamily="50" charset="-128"/>
              </a:rPr>
              <a:t>疾病別医療費分析（生活習慣病）</a:t>
            </a:r>
            <a:r>
              <a:rPr lang="ja-JP" altLang="en-US" sz="1100" dirty="0">
                <a:solidFill>
                  <a:prstClr val="black"/>
                </a:solidFill>
                <a:latin typeface="メイリオ" panose="020B0604030504040204" pitchFamily="50" charset="-128"/>
                <a:ea typeface="メイリオ" panose="020B0604030504040204" pitchFamily="50" charset="-128"/>
              </a:rPr>
              <a:t>」 における「糖尿病、高血圧症、脂質異常症、高尿酸血症、脂肪肝、動脈硬化症、脳出血、脳梗塞、狭心症、心筋梗塞、がん、筋・骨格、精神」の医療費</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19" name="TextBox 361"/>
          <p:cNvSpPr txBox="1"/>
          <p:nvPr/>
        </p:nvSpPr>
        <p:spPr>
          <a:xfrm>
            <a:off x="336460" y="1294156"/>
            <a:ext cx="1385316"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２.　特定健診</a:t>
            </a:r>
            <a:endParaRPr lang="en-US" sz="1477" b="1" dirty="0">
              <a:solidFill>
                <a:prstClr val="black"/>
              </a:solidFill>
              <a:latin typeface="メイリオ" panose="020B0604030504040204" pitchFamily="50" charset="-128"/>
              <a:ea typeface="メイリオ" panose="020B0604030504040204" pitchFamily="50" charset="-128"/>
            </a:endParaRPr>
          </a:p>
        </p:txBody>
      </p:sp>
      <p:sp>
        <p:nvSpPr>
          <p:cNvPr id="11" name="TextBox 361"/>
          <p:cNvSpPr txBox="1"/>
          <p:nvPr/>
        </p:nvSpPr>
        <p:spPr>
          <a:xfrm>
            <a:off x="460490" y="7587464"/>
            <a:ext cx="1135247"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3</a:t>
            </a:r>
            <a:r>
              <a:rPr lang="ja-JP" altLang="en-US" sz="1477" b="1" dirty="0" err="1">
                <a:solidFill>
                  <a:prstClr val="black"/>
                </a:solidFill>
                <a:latin typeface="メイリオ" panose="020B0604030504040204" pitchFamily="50" charset="-128"/>
                <a:ea typeface="メイリオ" panose="020B0604030504040204" pitchFamily="50" charset="-128"/>
              </a:rPr>
              <a:t>.</a:t>
            </a:r>
            <a:r>
              <a:rPr lang="ja-JP" altLang="en-US" sz="1477" b="1" dirty="0">
                <a:solidFill>
                  <a:prstClr val="black"/>
                </a:solidFill>
                <a:latin typeface="メイリオ" panose="020B0604030504040204" pitchFamily="50" charset="-128"/>
                <a:ea typeface="メイリオ" panose="020B0604030504040204" pitchFamily="50" charset="-128"/>
              </a:rPr>
              <a:t>　質問票</a:t>
            </a:r>
            <a:endParaRPr lang="en-US" sz="1477" b="1"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57E4D158-7818-5258-75E1-85389932CAC5}"/>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56</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B74F21EE-1C78-A258-C9CD-B3ADE2C13D62}"/>
              </a:ext>
            </a:extLst>
          </p:cNvPr>
          <p:cNvPicPr>
            <a:picLocks noChangeAspect="1"/>
          </p:cNvPicPr>
          <p:nvPr/>
        </p:nvPicPr>
        <p:blipFill>
          <a:blip r:embed="rId3"/>
          <a:stretch>
            <a:fillRect/>
          </a:stretch>
        </p:blipFill>
        <p:spPr>
          <a:xfrm>
            <a:off x="934540" y="2006284"/>
            <a:ext cx="4924858" cy="5315340"/>
          </a:xfrm>
          <a:prstGeom prst="rect">
            <a:avLst/>
          </a:prstGeom>
        </p:spPr>
      </p:pic>
    </p:spTree>
    <p:extLst>
      <p:ext uri="{BB962C8B-B14F-4D97-AF65-F5344CB8AC3E}">
        <p14:creationId xmlns:p14="http://schemas.microsoft.com/office/powerpoint/2010/main" val="1648714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342">
            <a:extLst>
              <a:ext uri="{FF2B5EF4-FFF2-40B4-BE49-F238E27FC236}">
                <a16:creationId xmlns:a16="http://schemas.microsoft.com/office/drawing/2014/main" id="{64C33FFC-748A-AAD2-E1CA-A7DA6A460471}"/>
              </a:ext>
            </a:extLst>
          </p:cNvPr>
          <p:cNvSpPr txBox="1"/>
          <p:nvPr/>
        </p:nvSpPr>
        <p:spPr>
          <a:xfrm>
            <a:off x="189705" y="149504"/>
            <a:ext cx="6333199" cy="400110"/>
          </a:xfrm>
          <a:prstGeom prst="rect">
            <a:avLst/>
          </a:prstGeom>
        </p:spPr>
        <p:txBody>
          <a:bodyPr wrap="square">
            <a:spAutoFit/>
          </a:bodyPr>
          <a:lstStyle/>
          <a:p>
            <a:pPr algn="ctr">
              <a:defRPr lang="ja-JP" altLang="en-US"/>
            </a:pPr>
            <a:r>
              <a:rPr lang="ja-JP" altLang="en-US" sz="2000" b="1">
                <a:solidFill>
                  <a:prstClr val="black"/>
                </a:solidFill>
                <a:latin typeface="メイリオ" panose="020B0604030504040204" pitchFamily="50" charset="-128"/>
                <a:ea typeface="メイリオ" panose="020B0604030504040204" pitchFamily="50" charset="-128"/>
              </a:rPr>
              <a:t>「用語解説」</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4145378A-5112-74CD-453E-BCCFB12ED6F1}"/>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57</a:t>
            </a:fld>
            <a:endParaRPr lang="ja-JP" altLang="en-US">
              <a:solidFill>
                <a:prstClr val="black">
                  <a:tint val="75000"/>
                </a:prstClr>
              </a:solidFill>
            </a:endParaRPr>
          </a:p>
        </p:txBody>
      </p:sp>
      <p:graphicFrame>
        <p:nvGraphicFramePr>
          <p:cNvPr id="9" name="表 8">
            <a:extLst>
              <a:ext uri="{FF2B5EF4-FFF2-40B4-BE49-F238E27FC236}">
                <a16:creationId xmlns:a16="http://schemas.microsoft.com/office/drawing/2014/main" id="{ED114148-51DE-3AAA-FA76-CBAEFF5263F4}"/>
              </a:ext>
            </a:extLst>
          </p:cNvPr>
          <p:cNvGraphicFramePr>
            <a:graphicFrameLocks noGrp="1"/>
          </p:cNvGraphicFramePr>
          <p:nvPr>
            <p:extLst>
              <p:ext uri="{D42A27DB-BD31-4B8C-83A1-F6EECF244321}">
                <p14:modId xmlns:p14="http://schemas.microsoft.com/office/powerpoint/2010/main" val="3590336298"/>
              </p:ext>
            </p:extLst>
          </p:nvPr>
        </p:nvGraphicFramePr>
        <p:xfrm>
          <a:off x="475013" y="549614"/>
          <a:ext cx="5854535" cy="7965331"/>
        </p:xfrm>
        <a:graphic>
          <a:graphicData uri="http://schemas.openxmlformats.org/drawingml/2006/table">
            <a:tbl>
              <a:tblPr firstRow="1" firstCol="1" bandRow="1"/>
              <a:tblGrid>
                <a:gridCol w="406766">
                  <a:extLst>
                    <a:ext uri="{9D8B030D-6E8A-4147-A177-3AD203B41FA5}">
                      <a16:colId xmlns:a16="http://schemas.microsoft.com/office/drawing/2014/main" val="282413082"/>
                    </a:ext>
                  </a:extLst>
                </a:gridCol>
                <a:gridCol w="1893237">
                  <a:extLst>
                    <a:ext uri="{9D8B030D-6E8A-4147-A177-3AD203B41FA5}">
                      <a16:colId xmlns:a16="http://schemas.microsoft.com/office/drawing/2014/main" val="393650524"/>
                    </a:ext>
                  </a:extLst>
                </a:gridCol>
                <a:gridCol w="3554532">
                  <a:extLst>
                    <a:ext uri="{9D8B030D-6E8A-4147-A177-3AD203B41FA5}">
                      <a16:colId xmlns:a16="http://schemas.microsoft.com/office/drawing/2014/main" val="2039411707"/>
                    </a:ext>
                  </a:extLst>
                </a:gridCol>
              </a:tblGrid>
              <a:tr h="145241">
                <a:tc gridSpan="2">
                  <a:txBody>
                    <a:bodyPr/>
                    <a:lstStyle/>
                    <a:p>
                      <a:pPr algn="ctr"/>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用語</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説明</a:t>
                      </a:r>
                      <a:endParaRPr kumimoji="1" lang="ja-JP" altLang="en-US" sz="800">
                        <a:latin typeface="メイリオ" panose="020B0604030504040204" pitchFamily="50" charset="-128"/>
                        <a:ea typeface="メイリオ" panose="020B0604030504040204" pitchFamily="50" charset="-128"/>
                      </a:endParaRP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0974533"/>
                  </a:ext>
                </a:extLst>
              </a:tr>
              <a:tr h="344505">
                <a:tc rowSpan="2">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ア行</a:t>
                      </a: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HDL</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コレステロール</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余分なコレステロールを回収して肝臓に運び、動脈硬化を抑える。善玉コレステロール。</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439332"/>
                  </a:ext>
                </a:extLst>
              </a:tr>
              <a:tr h="394707">
                <a:tc vMerge="1">
                  <a:txBody>
                    <a:bodyPr/>
                    <a:lstStyle/>
                    <a:p>
                      <a:endParaRPr kumimoji="1" lang="ja-JP" altLang="en-US"/>
                    </a:p>
                  </a:txBody>
                  <a:tcPr/>
                </a:tc>
                <a:tc>
                  <a:txBody>
                    <a:bodyPr/>
                    <a:lstStyle/>
                    <a:p>
                      <a:pPr algn="just"/>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LDL</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コレステロール</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肝臓で作られたコレステロールを全身へ運ぶ役割を担っており、増えすぎると動脈硬化を起こして心筋梗塞や脳梗塞を発症させる。悪玉コレステロール。</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4307296"/>
                  </a:ext>
                </a:extLst>
              </a:tr>
              <a:tr h="315028">
                <a:tc rowSpan="3">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カ行</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8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空腹時血糖</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空腹時に血液中にあるブドウ糖の量を示している。検査値が高いと糖尿病の疑いがある。</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4767189"/>
                  </a:ext>
                </a:extLst>
              </a:tr>
              <a:tr h="435724">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血圧</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収縮期･拡張期</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8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血管にかかる圧力のこと。心臓が血液を送り出すときに示す最大血圧を収縮期血圧、全身から戻った血液が心臓にたまっているときに示す最小血圧を拡張期血圧という。</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3577847"/>
                  </a:ext>
                </a:extLst>
              </a:tr>
              <a:tr h="236271">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高齢化率</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65</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歳以上の高齢者が総人口に占める割合。</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8276881"/>
                  </a:ext>
                </a:extLst>
              </a:tr>
              <a:tr h="435724">
                <a:tc rowSpan="4">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サ行</a:t>
                      </a: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ジェネリック医薬品</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先発医薬品と治療学的に同等であるものとして製造販売が承認され、一般的に研究開発に要する費用が低く抑えられることから、先発医薬品に比べて薬価が安い医薬品。</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654518"/>
                  </a:ext>
                </a:extLst>
              </a:tr>
              <a:tr h="318712">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疾病分類</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｢疾病、傷害及び死因の統計分類｣の｢</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ICD-10(2013</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年版</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準拠 疾病分類表｣を使用。</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4963743"/>
                  </a:ext>
                </a:extLst>
              </a:tr>
              <a:tr h="369376">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腎不全</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腎臓の機能が低下し、老廃物を十分排泄できなくなったり、体内に不要なものや体にとって有害なものがたまっている状態。</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718767"/>
                  </a:ext>
                </a:extLst>
              </a:tr>
              <a:tr h="580965">
                <a:tc vMerge="1">
                  <a:txBody>
                    <a:bodyPr/>
                    <a:lstStyle/>
                    <a:p>
                      <a:endParaRPr kumimoji="1" lang="ja-JP" altLang="en-US"/>
                    </a:p>
                  </a:txBody>
                  <a:tcPr/>
                </a:tc>
                <a:tc>
                  <a:txBody>
                    <a:bodyPr/>
                    <a:lstStyle/>
                    <a:p>
                      <a:pPr algn="just"/>
                      <a:r>
                        <a:rPr 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積極的支援</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特定健康診査の結果により、生活習慣病の発症リスクがより高い者に対して行われる保健指導。｢動機付け支援｣の内容に加え、対象者が主体的に生活習慣の改善を継続できるよう、面接、電話等を用いて、</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カ月以上の定期的･継続的な支援を行う。</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4885609"/>
                  </a:ext>
                </a:extLst>
              </a:tr>
              <a:tr h="371217">
                <a:tc rowSpan="4">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タ行</a:t>
                      </a: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中性脂肪</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体を動かすエネルギー源となる物質であるが、蓄積することにより、肥満の原因になる。</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306615"/>
                  </a:ext>
                </a:extLst>
              </a:tr>
              <a:tr h="726206">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動機付け支援</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14300"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特定健康診査の結果により、生活習慣病の発症リスクが高い者に対して行われる保健指導。医師･保健師･管理栄養士等による個別、またはグループ面接により、対象者に合わせた行動計画の策定と保健指導が行われる。初回の保健指導修了後、対象者は行動計画を実践し、</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カ月経過後に面接、電話等で結果の確認と評価を行う。</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0587337"/>
                  </a:ext>
                </a:extLst>
              </a:tr>
              <a:tr h="435724">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特定健康診査</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平成</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20</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4</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月から開始された、生活習慣予防のためのメタボリックシンドロームに着目した健康診査のこと。特定健診。</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40</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歳～</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74</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歳の医療保険加入者を対象とする。</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760787"/>
                  </a:ext>
                </a:extLst>
              </a:tr>
              <a:tr h="580965">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特定保健指導</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特定健康診査の結果により、生活習慣病の発症リスクが高く、生活改善により生活習慣病の予防効果が期待できる人に対して行う保健指導のこと。特定保健指導対象者の選定方法により｢動機付け支援｣｢積極的支援｣に該当した人に対し実施される。</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9202281"/>
                  </a:ext>
                </a:extLst>
              </a:tr>
              <a:tr h="370297">
                <a:tc>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ハ行</a:t>
                      </a: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HbA1c</a:t>
                      </a:r>
                      <a:endParaRPr lang="ja-JP" sz="8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ブドウ糖と血液中のヘモグロビンが結びついたもので、過去</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2</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カ月の平均的な血糖の状態を示す検査に使用される。</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631241"/>
                  </a:ext>
                </a:extLst>
              </a:tr>
              <a:tr h="726206">
                <a:tc>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マ行</a:t>
                      </a: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メタボリックシンドローム</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内臓脂肪型肥満に高血圧、高血糖、脂質代謝異常が組み合わさり、心臓病や脳卒中などの動脈硬化性疾患を招きやすい状態。内臓脂肪型肥満</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内臓肥満･腹部肥満</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に加えて、血圧･血糖･脂質の基準のうち</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2</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つ以上に該当する状態を｢メタボリックシンドローム｣、</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つのみ該当する状態を｢メタボリックシンドローム予備群｣という。</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5861517"/>
                  </a:ext>
                </a:extLst>
              </a:tr>
              <a:tr h="516168">
                <a:tc>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ヤ行</a:t>
                      </a: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有所見</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検査の結果、何らかの異常</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検査基準値を上回っている等</a:t>
                      </a:r>
                      <a:r>
                        <a:rPr lang="en-US" sz="8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が認められたことをいう。</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608573"/>
                  </a:ext>
                </a:extLst>
              </a:tr>
              <a:tr h="335292">
                <a:tc rowSpan="2">
                  <a:txBody>
                    <a:bodyPr/>
                    <a:lstStyle/>
                    <a:p>
                      <a:pPr marL="71755" marR="71755" algn="ctr">
                        <a:spcAft>
                          <a:spcPts val="0"/>
                        </a:spcAft>
                      </a:pPr>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ラ行</a:t>
                      </a:r>
                    </a:p>
                  </a:txBody>
                  <a:tcPr marL="41754" marR="41754"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リスク指標</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糖尿病、高血圧症、脂質異常症、高尿酸血症、脂肪肝、動脈硬化症のこと。</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2189788"/>
                  </a:ext>
                </a:extLst>
              </a:tr>
              <a:tr h="327003">
                <a:tc vMerge="1">
                  <a:txBody>
                    <a:bodyPr/>
                    <a:lstStyle/>
                    <a:p>
                      <a:endParaRPr kumimoji="1" lang="ja-JP" altLang="en-US"/>
                    </a:p>
                  </a:txBody>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レセプト</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a:effectLst/>
                          <a:latin typeface="メイリオ" panose="020B0604030504040204" pitchFamily="50" charset="-128"/>
                          <a:ea typeface="メイリオ" panose="020B0604030504040204" pitchFamily="50" charset="-128"/>
                          <a:cs typeface="Times New Roman" panose="02020603050405020304" pitchFamily="18" charset="0"/>
                        </a:rPr>
                        <a:t>診療報酬請求明細書の通称。</a:t>
                      </a:r>
                    </a:p>
                  </a:txBody>
                  <a:tcPr marL="41754" marR="41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1899938"/>
                  </a:ext>
                </a:extLst>
              </a:tr>
            </a:tbl>
          </a:graphicData>
        </a:graphic>
      </p:graphicFrame>
    </p:spTree>
    <p:extLst>
      <p:ext uri="{BB962C8B-B14F-4D97-AF65-F5344CB8AC3E}">
        <p14:creationId xmlns:p14="http://schemas.microsoft.com/office/powerpoint/2010/main" val="91124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50E6A682-B001-E447-937D-63428AABFD6F}"/>
              </a:ext>
            </a:extLst>
          </p:cNvPr>
          <p:cNvSpPr/>
          <p:nvPr/>
        </p:nvSpPr>
        <p:spPr>
          <a:xfrm>
            <a:off x="523879" y="154385"/>
            <a:ext cx="5386448" cy="2708434"/>
          </a:xfrm>
          <a:prstGeom prst="rect">
            <a:avLst/>
          </a:prstGeom>
        </p:spPr>
        <p:txBody>
          <a:bodyPr wrap="square">
            <a:spAutoFit/>
          </a:bodyPr>
          <a:lstStyle/>
          <a:p>
            <a:pPr>
              <a:lnSpc>
                <a:spcPts val="1662"/>
              </a:lnSpc>
            </a:pP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健康診査データ</a:t>
            </a:r>
          </a:p>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単年分析</a:t>
            </a:r>
          </a:p>
          <a:p>
            <a:pPr lvl="1">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令和  </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月～令和  </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月健診分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p>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年度分析</a:t>
            </a:r>
          </a:p>
          <a:p>
            <a:pPr lvl="1">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月健診分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p>
          <a:p>
            <a:pPr lvl="1">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令和 元年度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31</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月健診分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p>
          <a:p>
            <a:pPr lvl="1">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令和  </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月健診分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p>
          <a:p>
            <a:pPr lvl="1">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令和  </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月健診分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p>
          <a:p>
            <a:pPr lvl="1">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令和  </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月～令和</a:t>
            </a:r>
            <a:r>
              <a:rPr lang="en-US" altLang="ja-JP" sz="1015" dirty="0">
                <a:solidFill>
                  <a:schemeClr val="bg1"/>
                </a:solidFill>
                <a:latin typeface="メイリオ" panose="020B0604030504040204" pitchFamily="50" charset="-128"/>
                <a:ea typeface="メイリオ" panose="020B0604030504040204" pitchFamily="50" charset="-128"/>
                <a:cs typeface="Lato" panose="020F0502020204030203" pitchFamily="34" charset="0"/>
              </a:rPr>
              <a:t>0</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月健診分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カ月分</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a:t>
            </a:r>
          </a:p>
          <a:p>
            <a:pPr>
              <a:lnSpc>
                <a:spcPts val="1662"/>
              </a:lnSpc>
            </a:pPr>
            <a:endPar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a:p>
            <a:pPr>
              <a:lnSpc>
                <a:spcPts val="1662"/>
              </a:lnSpc>
            </a:pPr>
            <a:endPar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3" name="スライド番号プレースホルダー 2">
            <a:extLst>
              <a:ext uri="{FF2B5EF4-FFF2-40B4-BE49-F238E27FC236}">
                <a16:creationId xmlns:a16="http://schemas.microsoft.com/office/drawing/2014/main" id="{869F6304-C0E1-A15B-4FC0-5E5FF0BA760C}"/>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177782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a:extLst>
              <a:ext uri="{FF2B5EF4-FFF2-40B4-BE49-F238E27FC236}">
                <a16:creationId xmlns:a16="http://schemas.microsoft.com/office/drawing/2014/main" id="{A060D031-B929-4E27-B6C1-A1077E8F221D}"/>
              </a:ext>
            </a:extLst>
          </p:cNvPr>
          <p:cNvGraphicFramePr>
            <a:graphicFrameLocks/>
          </p:cNvGraphicFramePr>
          <p:nvPr>
            <p:extLst>
              <p:ext uri="{D42A27DB-BD31-4B8C-83A1-F6EECF244321}">
                <p14:modId xmlns:p14="http://schemas.microsoft.com/office/powerpoint/2010/main" val="3780671618"/>
              </p:ext>
            </p:extLst>
          </p:nvPr>
        </p:nvGraphicFramePr>
        <p:xfrm>
          <a:off x="558458" y="5341904"/>
          <a:ext cx="5721801" cy="349623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2">
            <a:extLst>
              <a:ext uri="{FF2B5EF4-FFF2-40B4-BE49-F238E27FC236}">
                <a16:creationId xmlns:a16="http://schemas.microsoft.com/office/drawing/2014/main" id="{C6130984-8762-448F-A46B-E4B4B2C7E3A3}"/>
              </a:ext>
            </a:extLst>
          </p:cNvPr>
          <p:cNvSpPr txBox="1"/>
          <p:nvPr/>
        </p:nvSpPr>
        <p:spPr>
          <a:xfrm>
            <a:off x="608348" y="983844"/>
            <a:ext cx="1508746"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人口構成・地図</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nvGrpSpPr>
          <p:cNvPr id="10" name="Group 19">
            <a:extLst>
              <a:ext uri="{FF2B5EF4-FFF2-40B4-BE49-F238E27FC236}">
                <a16:creationId xmlns:a16="http://schemas.microsoft.com/office/drawing/2014/main" id="{81AD20CC-53C2-4304-A3CD-D1B4F6D375E1}"/>
              </a:ext>
            </a:extLst>
          </p:cNvPr>
          <p:cNvGrpSpPr/>
          <p:nvPr/>
        </p:nvGrpSpPr>
        <p:grpSpPr>
          <a:xfrm>
            <a:off x="597198" y="4936090"/>
            <a:ext cx="5473856" cy="818720"/>
            <a:chOff x="6691887" y="4017933"/>
            <a:chExt cx="5930011" cy="886946"/>
          </a:xfrm>
        </p:grpSpPr>
        <p:sp>
          <p:nvSpPr>
            <p:cNvPr id="11" name="Rectangle 59">
              <a:extLst>
                <a:ext uri="{FF2B5EF4-FFF2-40B4-BE49-F238E27FC236}">
                  <a16:creationId xmlns:a16="http://schemas.microsoft.com/office/drawing/2014/main" id="{4D8A41D5-DB39-45CE-ADE7-D51193C25C96}"/>
                </a:ext>
              </a:extLst>
            </p:cNvPr>
            <p:cNvSpPr/>
            <p:nvPr/>
          </p:nvSpPr>
          <p:spPr>
            <a:xfrm>
              <a:off x="6691887" y="4332500"/>
              <a:ext cx="5930011" cy="572379"/>
            </a:xfrm>
            <a:prstGeom prst="rect">
              <a:avLst/>
            </a:prstGeom>
          </p:spPr>
          <p:txBody>
            <a:bodyPr wrap="square">
              <a:spAutoFit/>
            </a:bodyPr>
            <a:lstStyle/>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国保加入者（以下、「加入者」という。）は人口の約</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31.6</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％を占めている。年齢が高くなるほど国保加入率は高く、</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60</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歳以上では約</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3</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分の</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を占めている。</a:t>
              </a:r>
              <a:endParaRPr lang="en-US" sz="1015"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727085" y="4017933"/>
              <a:ext cx="3068896" cy="346276"/>
            </a:xfrm>
            <a:prstGeom prst="rect">
              <a:avLst/>
            </a:prstGeom>
            <a:noFill/>
          </p:spPr>
          <p:txBody>
            <a:bodyPr wrap="none" rtlCol="0">
              <a:spAutoFit/>
            </a:bodyPr>
            <a:lstStyle/>
            <a:p>
              <a:pPr algn="ctr">
                <a:defRPr sz="2000" b="0" i="0" u="none" strike="noStrike" kern="1200" spc="0" baseline="0">
                  <a:solidFill>
                    <a:prstClr val="black"/>
                  </a:solidFill>
                  <a:latin typeface="Yu Gothic "/>
                  <a:ea typeface="Yu Gothic UI" panose="020B0500000000000000" pitchFamily="50" charset="-128"/>
                  <a:cs typeface="+mn-cs"/>
                </a:defRPr>
              </a:pPr>
              <a:r>
                <a:rPr lang="ja-JP" altLang="ja-JP" sz="1477" b="1" dirty="0">
                  <a:solidFill>
                    <a:prstClr val="black"/>
                  </a:solidFill>
                  <a:latin typeface="メイリオ" panose="020B0604030504040204" pitchFamily="50" charset="-128"/>
                  <a:ea typeface="メイリオ" panose="020B0604030504040204" pitchFamily="50" charset="-128"/>
                </a:rPr>
                <a:t>年齢階級別人口・国保加入者数</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24" name="Rectangle 11">
            <a:extLst>
              <a:ext uri="{FF2B5EF4-FFF2-40B4-BE49-F238E27FC236}">
                <a16:creationId xmlns:a16="http://schemas.microsoft.com/office/drawing/2014/main" id="{EA38E9BD-C12C-48B9-B2A8-972D63EC4056}"/>
              </a:ext>
            </a:extLst>
          </p:cNvPr>
          <p:cNvSpPr/>
          <p:nvPr/>
        </p:nvSpPr>
        <p:spPr>
          <a:xfrm>
            <a:off x="516349" y="925059"/>
            <a:ext cx="5730633" cy="347273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solidFill>
                <a:prstClr val="white"/>
              </a:solidFill>
            </a:endParaRPr>
          </a:p>
        </p:txBody>
      </p:sp>
      <p:sp>
        <p:nvSpPr>
          <p:cNvPr id="2" name="Rectangle 3">
            <a:extLst>
              <a:ext uri="{FF2B5EF4-FFF2-40B4-BE49-F238E27FC236}">
                <a16:creationId xmlns:a16="http://schemas.microsoft.com/office/drawing/2014/main" id="{5A7E3ED5-971F-AABC-B708-5B81A2B10C1C}"/>
              </a:ext>
            </a:extLst>
          </p:cNvPr>
          <p:cNvSpPr/>
          <p:nvPr/>
        </p:nvSpPr>
        <p:spPr>
          <a:xfrm>
            <a:off x="416696" y="0"/>
            <a:ext cx="2409634" cy="400110"/>
          </a:xfrm>
          <a:prstGeom prst="rect">
            <a:avLst/>
          </a:prstGeom>
        </p:spPr>
        <p:txBody>
          <a:bodyPr wrap="none">
            <a:spAutoFit/>
          </a:bodyPr>
          <a:lstStyle/>
          <a:p>
            <a:r>
              <a:rPr lang="ja-JP" altLang="en-US" sz="2000" b="1" dirty="0">
                <a:solidFill>
                  <a:sysClr val="windowText" lastClr="000000"/>
                </a:solidFill>
                <a:latin typeface="メイリオ" panose="020B0604030504040204" pitchFamily="50" charset="-128"/>
                <a:ea typeface="メイリオ" panose="020B0604030504040204" pitchFamily="50" charset="-128"/>
              </a:rPr>
              <a:t>第</a:t>
            </a:r>
            <a:r>
              <a:rPr lang="en-US" altLang="ja-JP" sz="2000" b="1" dirty="0">
                <a:solidFill>
                  <a:sysClr val="windowText" lastClr="000000"/>
                </a:solidFill>
                <a:latin typeface="メイリオ" panose="020B0604030504040204" pitchFamily="50" charset="-128"/>
                <a:ea typeface="メイリオ" panose="020B0604030504040204" pitchFamily="50" charset="-128"/>
              </a:rPr>
              <a:t>2</a:t>
            </a:r>
            <a:r>
              <a:rPr lang="ja-JP" altLang="en-US" sz="2000" b="1" dirty="0">
                <a:solidFill>
                  <a:sysClr val="windowText" lastClr="000000"/>
                </a:solidFill>
                <a:latin typeface="メイリオ" panose="020B0604030504040204" pitchFamily="50" charset="-128"/>
                <a:ea typeface="メイリオ" panose="020B0604030504040204" pitchFamily="50" charset="-128"/>
              </a:rPr>
              <a:t>章　現状の整理</a:t>
            </a:r>
            <a:endParaRPr lang="en-US" altLang="ja-JP" sz="2000" b="1" dirty="0">
              <a:solidFill>
                <a:sysClr val="windowText" lastClr="000000"/>
              </a:solidFill>
              <a:latin typeface="メイリオ" panose="020B0604030504040204" pitchFamily="50" charset="-128"/>
              <a:ea typeface="メイリオ" panose="020B0604030504040204" pitchFamily="50" charset="-128"/>
            </a:endParaRPr>
          </a:p>
        </p:txBody>
      </p:sp>
      <p:sp>
        <p:nvSpPr>
          <p:cNvPr id="3" name="TextBox 12">
            <a:extLst>
              <a:ext uri="{FF2B5EF4-FFF2-40B4-BE49-F238E27FC236}">
                <a16:creationId xmlns:a16="http://schemas.microsoft.com/office/drawing/2014/main" id="{3005F4DB-A9E4-7598-104D-5E9F915B37F4}"/>
              </a:ext>
            </a:extLst>
          </p:cNvPr>
          <p:cNvSpPr txBox="1"/>
          <p:nvPr/>
        </p:nvSpPr>
        <p:spPr>
          <a:xfrm>
            <a:off x="365991" y="550512"/>
            <a:ext cx="1636987"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1.</a:t>
            </a:r>
            <a:r>
              <a:rPr lang="ja-JP" altLang="en-US" sz="1477" b="1" dirty="0">
                <a:solidFill>
                  <a:prstClr val="black"/>
                </a:solidFill>
                <a:latin typeface="メイリオ" panose="020B0604030504040204" pitchFamily="50" charset="-128"/>
                <a:ea typeface="メイリオ" panose="020B0604030504040204" pitchFamily="50" charset="-128"/>
              </a:rPr>
              <a:t> 保険者の特性</a:t>
            </a:r>
            <a:endParaRPr lang="en-US" sz="1477" b="1" dirty="0">
              <a:solidFill>
                <a:prstClr val="black"/>
              </a:solidFill>
              <a:latin typeface="メイリオ" panose="020B0604030504040204" pitchFamily="50" charset="-128"/>
              <a:ea typeface="メイリオ" panose="020B0604030504040204" pitchFamily="50" charset="-128"/>
            </a:endParaRPr>
          </a:p>
        </p:txBody>
      </p:sp>
      <p:cxnSp>
        <p:nvCxnSpPr>
          <p:cNvPr id="5" name="Straight Connector 19">
            <a:extLst>
              <a:ext uri="{FF2B5EF4-FFF2-40B4-BE49-F238E27FC236}">
                <a16:creationId xmlns:a16="http://schemas.microsoft.com/office/drawing/2014/main" id="{FD8D4F5F-7AC0-E341-547E-018D06ABB0C7}"/>
              </a:ext>
            </a:extLst>
          </p:cNvPr>
          <p:cNvCxnSpPr>
            <a:cxnSpLocks/>
          </p:cNvCxnSpPr>
          <p:nvPr/>
        </p:nvCxnSpPr>
        <p:spPr>
          <a:xfrm>
            <a:off x="178073" y="482972"/>
            <a:ext cx="628552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Rectangle 59">
            <a:extLst>
              <a:ext uri="{FF2B5EF4-FFF2-40B4-BE49-F238E27FC236}">
                <a16:creationId xmlns:a16="http://schemas.microsoft.com/office/drawing/2014/main" id="{F4DB8901-939B-BDC2-73D2-462332AFE022}"/>
              </a:ext>
            </a:extLst>
          </p:cNvPr>
          <p:cNvSpPr/>
          <p:nvPr/>
        </p:nvSpPr>
        <p:spPr>
          <a:xfrm>
            <a:off x="608348" y="1284256"/>
            <a:ext cx="5421525" cy="528350"/>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栃木県の北部に位置し、那須岳の麓に広がる那須町は、豊かな自然、歴史と食の資源に恵まれている。</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7" name="正方形/長方形 1"/>
          <p:cNvSpPr/>
          <p:nvPr/>
        </p:nvSpPr>
        <p:spPr>
          <a:xfrm>
            <a:off x="516349" y="8703094"/>
            <a:ext cx="6493850" cy="230832"/>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出典：人口：住民基本台帳、加入者：那須町国民健康保険毎月事業状況報告書（事業月報）（令和</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年</a:t>
            </a:r>
            <a:r>
              <a:rPr lang="en-US" altLang="ja-JP" sz="900" dirty="0">
                <a:latin typeface="メイリオ" panose="020B0604030504040204" pitchFamily="50" charset="-128"/>
                <a:ea typeface="メイリオ" panose="020B0604030504040204" pitchFamily="50" charset="-128"/>
              </a:rPr>
              <a:t>4</a:t>
            </a:r>
            <a:r>
              <a:rPr lang="ja-JP" altLang="en-US" sz="900" dirty="0">
                <a:latin typeface="メイリオ" panose="020B0604030504040204" pitchFamily="50" charset="-128"/>
                <a:ea typeface="メイリオ" panose="020B0604030504040204" pitchFamily="50" charset="-128"/>
              </a:rPr>
              <a:t>月</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日）</a:t>
            </a:r>
          </a:p>
        </p:txBody>
      </p:sp>
      <p:sp>
        <p:nvSpPr>
          <p:cNvPr id="26" name="Rectangle 11">
            <a:extLst>
              <a:ext uri="{FF2B5EF4-FFF2-40B4-BE49-F238E27FC236}">
                <a16:creationId xmlns:a16="http://schemas.microsoft.com/office/drawing/2014/main" id="{EA38E9BD-C12C-48B9-B2A8-972D63EC4056}"/>
              </a:ext>
            </a:extLst>
          </p:cNvPr>
          <p:cNvSpPr/>
          <p:nvPr/>
        </p:nvSpPr>
        <p:spPr>
          <a:xfrm>
            <a:off x="507989" y="4849920"/>
            <a:ext cx="5730633" cy="380834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solidFill>
                <a:prstClr val="white"/>
              </a:solidFill>
            </a:endParaRPr>
          </a:p>
        </p:txBody>
      </p:sp>
      <p:sp>
        <p:nvSpPr>
          <p:cNvPr id="7" name="スライド番号プレースホルダー 6">
            <a:extLst>
              <a:ext uri="{FF2B5EF4-FFF2-40B4-BE49-F238E27FC236}">
                <a16:creationId xmlns:a16="http://schemas.microsoft.com/office/drawing/2014/main" id="{55B32617-5F83-ADB3-48DA-5AC7DAA02DA3}"/>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8" name="正方形/長方形 1">
            <a:extLst>
              <a:ext uri="{FF2B5EF4-FFF2-40B4-BE49-F238E27FC236}">
                <a16:creationId xmlns:a16="http://schemas.microsoft.com/office/drawing/2014/main" id="{74C5371D-0493-E769-8CEF-AF29BD1DD1D5}"/>
              </a:ext>
            </a:extLst>
          </p:cNvPr>
          <p:cNvSpPr/>
          <p:nvPr/>
        </p:nvSpPr>
        <p:spPr>
          <a:xfrm>
            <a:off x="471112" y="4429791"/>
            <a:ext cx="6463602" cy="241605"/>
          </a:xfrm>
          <a:prstGeom prst="rect">
            <a:avLst/>
          </a:prstGeom>
        </p:spPr>
        <p:txBody>
          <a:bodyPr wrap="square">
            <a:spAutoFit/>
          </a:bodyPr>
          <a:lstStyle/>
          <a:p>
            <a:r>
              <a:rPr lang="ja-JP" altLang="en-US" sz="900" dirty="0">
                <a:latin typeface="メイリオ" panose="020B0604030504040204" pitchFamily="50" charset="-128"/>
                <a:ea typeface="メイリオ" panose="020B0604030504040204" pitchFamily="50" charset="-128"/>
              </a:rPr>
              <a:t>出典：人口：住民基本台帳、加入者：那須町国民健康保険毎月事業状況</a:t>
            </a:r>
            <a:r>
              <a:rPr lang="ja-JP" altLang="en-US" sz="970" dirty="0">
                <a:latin typeface="メイリオ" panose="020B0604030504040204" pitchFamily="50" charset="-128"/>
                <a:ea typeface="メイリオ" panose="020B0604030504040204" pitchFamily="50" charset="-128"/>
              </a:rPr>
              <a:t>報告書</a:t>
            </a:r>
            <a:r>
              <a:rPr lang="ja-JP" altLang="en-US" sz="900" dirty="0">
                <a:latin typeface="メイリオ" panose="020B0604030504040204" pitchFamily="50" charset="-128"/>
                <a:ea typeface="メイリオ" panose="020B0604030504040204" pitchFamily="50" charset="-128"/>
              </a:rPr>
              <a:t>（事業月報）（令和</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年</a:t>
            </a:r>
            <a:r>
              <a:rPr lang="en-US" altLang="ja-JP" sz="900" dirty="0">
                <a:latin typeface="メイリオ" panose="020B0604030504040204" pitchFamily="50" charset="-128"/>
                <a:ea typeface="メイリオ" panose="020B0604030504040204" pitchFamily="50" charset="-128"/>
              </a:rPr>
              <a:t>4</a:t>
            </a:r>
            <a:r>
              <a:rPr lang="ja-JP" altLang="en-US" sz="900" dirty="0">
                <a:latin typeface="メイリオ" panose="020B0604030504040204" pitchFamily="50" charset="-128"/>
                <a:ea typeface="メイリオ" panose="020B0604030504040204" pitchFamily="50" charset="-128"/>
              </a:rPr>
              <a:t>月</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日）</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192012646"/>
              </p:ext>
            </p:extLst>
          </p:nvPr>
        </p:nvGraphicFramePr>
        <p:xfrm>
          <a:off x="723900" y="1908680"/>
          <a:ext cx="3867150" cy="2295525"/>
        </p:xfrm>
        <a:graphic>
          <a:graphicData uri="http://schemas.openxmlformats.org/presentationml/2006/ole">
            <mc:AlternateContent xmlns:mc="http://schemas.openxmlformats.org/markup-compatibility/2006">
              <mc:Choice xmlns:v="urn:schemas-microsoft-com:vml" Requires="v">
                <p:oleObj name="Worksheet" r:id="rId3" imgW="3867230" imgH="2295471" progId="Excel.Sheet.12">
                  <p:embed/>
                </p:oleObj>
              </mc:Choice>
              <mc:Fallback>
                <p:oleObj name="Worksheet" r:id="rId3" imgW="3867230" imgH="2295471" progId="Excel.Sheet.12">
                  <p:embed/>
                  <p:pic>
                    <p:nvPicPr>
                      <p:cNvPr id="0" name=""/>
                      <p:cNvPicPr/>
                      <p:nvPr/>
                    </p:nvPicPr>
                    <p:blipFill>
                      <a:blip r:embed="rId4"/>
                      <a:stretch>
                        <a:fillRect/>
                      </a:stretch>
                    </p:blipFill>
                    <p:spPr>
                      <a:xfrm>
                        <a:off x="723900" y="1908680"/>
                        <a:ext cx="3867150" cy="2295525"/>
                      </a:xfrm>
                      <a:prstGeom prst="rect">
                        <a:avLst/>
                      </a:prstGeom>
                    </p:spPr>
                  </p:pic>
                </p:oleObj>
              </mc:Fallback>
            </mc:AlternateContent>
          </a:graphicData>
        </a:graphic>
      </p:graphicFrame>
    </p:spTree>
    <p:extLst>
      <p:ext uri="{BB962C8B-B14F-4D97-AF65-F5344CB8AC3E}">
        <p14:creationId xmlns:p14="http://schemas.microsoft.com/office/powerpoint/2010/main" val="148440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9">
            <a:extLst>
              <a:ext uri="{FF2B5EF4-FFF2-40B4-BE49-F238E27FC236}">
                <a16:creationId xmlns:a16="http://schemas.microsoft.com/office/drawing/2014/main" id="{81AD20CC-53C2-4304-A3CD-D1B4F6D375E1}"/>
              </a:ext>
            </a:extLst>
          </p:cNvPr>
          <p:cNvGrpSpPr/>
          <p:nvPr/>
        </p:nvGrpSpPr>
        <p:grpSpPr>
          <a:xfrm>
            <a:off x="571149" y="619419"/>
            <a:ext cx="5644433" cy="1046049"/>
            <a:chOff x="6746003" y="4249102"/>
            <a:chExt cx="6114803" cy="1133220"/>
          </a:xfrm>
        </p:grpSpPr>
        <p:sp>
          <p:nvSpPr>
            <p:cNvPr id="11" name="Rectangle 59">
              <a:extLst>
                <a:ext uri="{FF2B5EF4-FFF2-40B4-BE49-F238E27FC236}">
                  <a16:creationId xmlns:a16="http://schemas.microsoft.com/office/drawing/2014/main" id="{4D8A41D5-DB39-45CE-ADE7-D51193C25C96}"/>
                </a:ext>
              </a:extLst>
            </p:cNvPr>
            <p:cNvSpPr/>
            <p:nvPr/>
          </p:nvSpPr>
          <p:spPr>
            <a:xfrm>
              <a:off x="6746003" y="4573767"/>
              <a:ext cx="6114803" cy="808555"/>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人口の多い世代が後期高齢者に移行するとともに、国保加入者は平成</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年の</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8,772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人から令和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年の</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7,632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人まで減少している。加入者率は令和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2</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年度まで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％を超えていたが、令和</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4</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年度は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33</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％台まで低下した。</a:t>
              </a:r>
              <a:endParaRPr 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746003" y="4249102"/>
              <a:ext cx="2659061" cy="346276"/>
            </a:xfrm>
            <a:prstGeom prst="rect">
              <a:avLst/>
            </a:prstGeom>
            <a:noFill/>
          </p:spPr>
          <p:txBody>
            <a:bodyPr wrap="none" rtlCol="0">
              <a:spAutoFit/>
            </a:bodyPr>
            <a:lstStyle/>
            <a:p>
              <a:pPr algn="ctr">
                <a:defRPr sz="2000" b="0" i="0" u="none" strike="noStrike" kern="1200" spc="0" baseline="0">
                  <a:solidFill>
                    <a:prstClr val="black"/>
                  </a:solidFill>
                  <a:latin typeface="Yu Gothic UI" panose="020B0500000000000000" pitchFamily="50" charset="-128"/>
                  <a:ea typeface="Yu Gothic UI" panose="020B0500000000000000" pitchFamily="50" charset="-128"/>
                  <a:cs typeface="+mn-cs"/>
                </a:defRPr>
              </a:pPr>
              <a:r>
                <a:rPr lang="ja-JP" altLang="en-US" sz="1477" b="1" dirty="0">
                  <a:solidFill>
                    <a:prstClr val="black"/>
                  </a:solidFill>
                  <a:latin typeface="メイリオ" panose="020B0604030504040204" pitchFamily="50" charset="-128"/>
                  <a:ea typeface="メイリオ" panose="020B0604030504040204" pitchFamily="50" charset="-128"/>
                </a:rPr>
                <a:t>被保険者数と加入率の推移</a:t>
              </a:r>
              <a:endParaRPr lang="ja-JP" altLang="en-US" sz="1477" dirty="0">
                <a:solidFill>
                  <a:prstClr val="black"/>
                </a:solidFill>
                <a:latin typeface="メイリオ" panose="020B0604030504040204" pitchFamily="50" charset="-128"/>
                <a:ea typeface="メイリオ" panose="020B0604030504040204" pitchFamily="50" charset="-128"/>
              </a:endParaRPr>
            </a:p>
          </p:txBody>
        </p:sp>
      </p:grpSp>
      <p:sp>
        <p:nvSpPr>
          <p:cNvPr id="9" name="正方形/長方形 1"/>
          <p:cNvSpPr/>
          <p:nvPr/>
        </p:nvSpPr>
        <p:spPr>
          <a:xfrm>
            <a:off x="4047434" y="4318982"/>
            <a:ext cx="2185214" cy="241605"/>
          </a:xfrm>
          <a:prstGeom prst="rect">
            <a:avLst/>
          </a:prstGeom>
        </p:spPr>
        <p:txBody>
          <a:bodyPr wrap="none">
            <a:spAutoFit/>
          </a:bodyPr>
          <a:lstStyle/>
          <a:p>
            <a:r>
              <a:rPr lang="zh-TW" altLang="en-US" sz="970" dirty="0">
                <a:latin typeface="メイリオ" panose="020B0604030504040204" pitchFamily="50" charset="-128"/>
                <a:ea typeface="メイリオ" panose="020B0604030504040204" pitchFamily="50" charset="-128"/>
              </a:rPr>
              <a:t>那須町</a:t>
            </a:r>
            <a:r>
              <a:rPr lang="ja-JP" altLang="en-US" sz="970" dirty="0">
                <a:latin typeface="メイリオ" panose="020B0604030504040204" pitchFamily="50" charset="-128"/>
                <a:ea typeface="メイリオ" panose="020B0604030504040204" pitchFamily="50" charset="-128"/>
              </a:rPr>
              <a:t>：</a:t>
            </a:r>
            <a:r>
              <a:rPr lang="zh-TW" altLang="en-US" sz="970" dirty="0">
                <a:latin typeface="メイリオ" panose="020B0604030504040204" pitchFamily="50" charset="-128"/>
                <a:ea typeface="メイリオ" panose="020B0604030504040204" pitchFamily="50" charset="-128"/>
              </a:rPr>
              <a:t>国民健康保険被保険者台帳</a:t>
            </a:r>
            <a:endParaRPr lang="ja-JP" altLang="en-US" sz="970" dirty="0">
              <a:latin typeface="メイリオ" panose="020B0604030504040204" pitchFamily="50" charset="-128"/>
              <a:ea typeface="メイリオ" panose="020B0604030504040204" pitchFamily="50" charset="-128"/>
            </a:endParaRPr>
          </a:p>
        </p:txBody>
      </p:sp>
      <p:sp>
        <p:nvSpPr>
          <p:cNvPr id="5" name="Rectangle 12">
            <a:extLst>
              <a:ext uri="{FF2B5EF4-FFF2-40B4-BE49-F238E27FC236}">
                <a16:creationId xmlns:a16="http://schemas.microsoft.com/office/drawing/2014/main" id="{A92C3D4B-51D5-5A42-0C42-E1749AE816A7}"/>
              </a:ext>
            </a:extLst>
          </p:cNvPr>
          <p:cNvSpPr/>
          <p:nvPr/>
        </p:nvSpPr>
        <p:spPr>
          <a:xfrm>
            <a:off x="502015" y="514730"/>
            <a:ext cx="5730633" cy="380425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graphicFrame>
        <p:nvGraphicFramePr>
          <p:cNvPr id="7" name="グラフ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93414112"/>
              </p:ext>
            </p:extLst>
          </p:nvPr>
        </p:nvGraphicFramePr>
        <p:xfrm>
          <a:off x="526545" y="1626822"/>
          <a:ext cx="5644433" cy="2633563"/>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a:extLst>
              <a:ext uri="{FF2B5EF4-FFF2-40B4-BE49-F238E27FC236}">
                <a16:creationId xmlns:a16="http://schemas.microsoft.com/office/drawing/2014/main" id="{E7077BC6-BA92-E181-CE4E-A56249DADC3E}"/>
              </a:ext>
            </a:extLst>
          </p:cNvPr>
          <p:cNvSpPr>
            <a:spLocks noGrp="1"/>
          </p:cNvSpPr>
          <p:nvPr>
            <p:ph type="sldNum" sz="quarter" idx="12"/>
          </p:nvPr>
        </p:nvSpPr>
        <p:spPr/>
        <p:txBody>
          <a:bodyPr/>
          <a:lstStyle/>
          <a:p>
            <a:fld id="{22D086F1-D5EC-495E-9CD9-BD56A1569FD5}"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292934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id="{C6130984-8762-448F-A46B-E4B4B2C7E3A3}"/>
              </a:ext>
            </a:extLst>
          </p:cNvPr>
          <p:cNvSpPr txBox="1"/>
          <p:nvPr/>
        </p:nvSpPr>
        <p:spPr>
          <a:xfrm>
            <a:off x="612163" y="1047027"/>
            <a:ext cx="3778599" cy="319639"/>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標準化死亡比から見た健康課題（全体）　</a:t>
            </a:r>
            <a:endParaRPr lang="en-US" sz="1477" b="1" dirty="0">
              <a:solidFill>
                <a:prstClr val="black"/>
              </a:solidFill>
              <a:latin typeface="メイリオ" panose="020B0604030504040204" pitchFamily="50" charset="-128"/>
              <a:ea typeface="メイリオ" panose="020B0604030504040204" pitchFamily="50" charset="-128"/>
            </a:endParaRPr>
          </a:p>
        </p:txBody>
      </p:sp>
      <p:grpSp>
        <p:nvGrpSpPr>
          <p:cNvPr id="10" name="Group 19">
            <a:extLst>
              <a:ext uri="{FF2B5EF4-FFF2-40B4-BE49-F238E27FC236}">
                <a16:creationId xmlns:a16="http://schemas.microsoft.com/office/drawing/2014/main" id="{81AD20CC-53C2-4304-A3CD-D1B4F6D375E1}"/>
              </a:ext>
            </a:extLst>
          </p:cNvPr>
          <p:cNvGrpSpPr/>
          <p:nvPr/>
        </p:nvGrpSpPr>
        <p:grpSpPr>
          <a:xfrm>
            <a:off x="574050" y="5175692"/>
            <a:ext cx="5629816" cy="826504"/>
            <a:chOff x="6652847" y="4260777"/>
            <a:chExt cx="4049859" cy="895380"/>
          </a:xfrm>
        </p:grpSpPr>
        <p:sp>
          <p:nvSpPr>
            <p:cNvPr id="11" name="Rectangle 59">
              <a:extLst>
                <a:ext uri="{FF2B5EF4-FFF2-40B4-BE49-F238E27FC236}">
                  <a16:creationId xmlns:a16="http://schemas.microsoft.com/office/drawing/2014/main" id="{4D8A41D5-DB39-45CE-ADE7-D51193C25C96}"/>
                </a:ext>
              </a:extLst>
            </p:cNvPr>
            <p:cNvSpPr/>
            <p:nvPr/>
          </p:nvSpPr>
          <p:spPr>
            <a:xfrm>
              <a:off x="6652847" y="4583778"/>
              <a:ext cx="4049859" cy="572379"/>
            </a:xfrm>
            <a:prstGeom prst="rect">
              <a:avLst/>
            </a:prstGeom>
          </p:spPr>
          <p:txBody>
            <a:bodyPr wrap="square">
              <a:spAutoFit/>
            </a:bodyPr>
            <a:lstStyle/>
            <a:p>
              <a:pPr>
                <a:lnSpc>
                  <a:spcPts val="1662"/>
                </a:lnSpc>
              </a:pP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　脳血管疾患では男女ともに脳内出血が多く、男性で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145</a:t>
              </a:r>
              <a:r>
                <a:rPr lang="ja-JP" altLang="en-US" sz="1015" dirty="0" err="1">
                  <a:solidFill>
                    <a:prstClr val="black"/>
                  </a:solidFill>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女性で</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130</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と高い値である。脳梗塞は男性では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115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と高めだが、女性では</a:t>
              </a:r>
              <a:r>
                <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105</a:t>
              </a:r>
              <a:r>
                <a:rPr lang="ja-JP" altLang="en-US"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rPr>
                <a:t>となっている。</a:t>
              </a:r>
              <a:endParaRPr lang="en-US" altLang="ja-JP" sz="1015" dirty="0">
                <a:solidFill>
                  <a:prstClr val="black"/>
                </a:solidFill>
                <a:latin typeface="メイリオ" panose="020B0604030504040204" pitchFamily="50" charset="-128"/>
                <a:ea typeface="メイリオ" panose="020B0604030504040204" pitchFamily="50" charset="-128"/>
                <a:cs typeface="Lato" panose="020F0502020204030203" pitchFamily="34" charset="0"/>
              </a:endParaRPr>
            </a:p>
          </p:txBody>
        </p:sp>
        <p:sp>
          <p:nvSpPr>
            <p:cNvPr id="13" name="TextBox 61">
              <a:extLst>
                <a:ext uri="{FF2B5EF4-FFF2-40B4-BE49-F238E27FC236}">
                  <a16:creationId xmlns:a16="http://schemas.microsoft.com/office/drawing/2014/main" id="{C44F7FE5-B7D2-4F37-9C0C-9A58BDCE2793}"/>
                </a:ext>
              </a:extLst>
            </p:cNvPr>
            <p:cNvSpPr txBox="1"/>
            <p:nvPr/>
          </p:nvSpPr>
          <p:spPr>
            <a:xfrm>
              <a:off x="6653836" y="4260777"/>
              <a:ext cx="3262448" cy="346276"/>
            </a:xfrm>
            <a:prstGeom prst="rect">
              <a:avLst/>
            </a:prstGeom>
            <a:noFill/>
          </p:spPr>
          <p:txBody>
            <a:bodyPr wrap="none" rtlCol="0">
              <a:spAutoFit/>
            </a:bodyPr>
            <a:lstStyle/>
            <a:p>
              <a:r>
                <a:rPr lang="ja-JP" altLang="en-US" sz="1477" b="1" dirty="0">
                  <a:solidFill>
                    <a:prstClr val="black"/>
                  </a:solidFill>
                  <a:latin typeface="メイリオ" panose="020B0604030504040204" pitchFamily="50" charset="-128"/>
                  <a:ea typeface="メイリオ" panose="020B0604030504040204" pitchFamily="50" charset="-128"/>
                </a:rPr>
                <a:t>標準化死亡比から見た健康課題（脳血管疾患）　　</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grpSp>
      <p:sp>
        <p:nvSpPr>
          <p:cNvPr id="23" name="Rectangle 12">
            <a:extLst>
              <a:ext uri="{FF2B5EF4-FFF2-40B4-BE49-F238E27FC236}">
                <a16:creationId xmlns:a16="http://schemas.microsoft.com/office/drawing/2014/main" id="{B0EB9CC4-592F-4AD0-8E7D-96C3C2384812}"/>
              </a:ext>
            </a:extLst>
          </p:cNvPr>
          <p:cNvSpPr/>
          <p:nvPr/>
        </p:nvSpPr>
        <p:spPr>
          <a:xfrm>
            <a:off x="513166" y="5105301"/>
            <a:ext cx="5730633" cy="344420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4" name="Rectangle 11">
            <a:extLst>
              <a:ext uri="{FF2B5EF4-FFF2-40B4-BE49-F238E27FC236}">
                <a16:creationId xmlns:a16="http://schemas.microsoft.com/office/drawing/2014/main" id="{EA38E9BD-C12C-48B9-B2A8-972D63EC4056}"/>
              </a:ext>
            </a:extLst>
          </p:cNvPr>
          <p:cNvSpPr/>
          <p:nvPr/>
        </p:nvSpPr>
        <p:spPr>
          <a:xfrm>
            <a:off x="513166" y="945496"/>
            <a:ext cx="5730633" cy="374241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solidFill>
                <a:prstClr val="white"/>
              </a:solidFill>
            </a:endParaRPr>
          </a:p>
        </p:txBody>
      </p:sp>
      <p:sp>
        <p:nvSpPr>
          <p:cNvPr id="28" name="Rectangle 3">
            <a:extLst>
              <a:ext uri="{FF2B5EF4-FFF2-40B4-BE49-F238E27FC236}">
                <a16:creationId xmlns:a16="http://schemas.microsoft.com/office/drawing/2014/main" id="{26A18677-3D05-EC2E-789F-3CBA16FB37AA}"/>
              </a:ext>
            </a:extLst>
          </p:cNvPr>
          <p:cNvSpPr/>
          <p:nvPr/>
        </p:nvSpPr>
        <p:spPr>
          <a:xfrm>
            <a:off x="337935" y="166787"/>
            <a:ext cx="5609228" cy="319639"/>
          </a:xfrm>
          <a:prstGeom prst="rect">
            <a:avLst/>
          </a:prstGeom>
        </p:spPr>
        <p:txBody>
          <a:bodyPr wrap="none">
            <a:spAutoFit/>
          </a:bodyPr>
          <a:lstStyle/>
          <a:p>
            <a:r>
              <a:rPr lang="en-US" altLang="ja-JP" sz="1477" b="1" dirty="0">
                <a:solidFill>
                  <a:sysClr val="windowText" lastClr="000000"/>
                </a:solidFill>
                <a:latin typeface="メイリオ" panose="020B0604030504040204" pitchFamily="50" charset="-128"/>
                <a:ea typeface="メイリオ" panose="020B0604030504040204" pitchFamily="50" charset="-128"/>
              </a:rPr>
              <a:t>2. </a:t>
            </a:r>
            <a:r>
              <a:rPr lang="ja-JP" altLang="en-US" sz="1477" b="1" dirty="0">
                <a:solidFill>
                  <a:sysClr val="windowText" lastClr="000000"/>
                </a:solidFill>
                <a:latin typeface="メイリオ" panose="020B0604030504040204" pitchFamily="50" charset="-128"/>
                <a:ea typeface="メイリオ" panose="020B0604030504040204" pitchFamily="50" charset="-128"/>
              </a:rPr>
              <a:t>健康・医療情報等の分析・分析結果に基づく健康課題の抽出</a:t>
            </a:r>
            <a:endParaRPr lang="en-US" altLang="ja-JP" sz="1477" b="1" dirty="0">
              <a:solidFill>
                <a:sysClr val="windowText" lastClr="000000"/>
              </a:solidFill>
              <a:latin typeface="メイリオ" panose="020B0604030504040204" pitchFamily="50" charset="-128"/>
              <a:ea typeface="メイリオ" panose="020B0604030504040204" pitchFamily="50" charset="-128"/>
            </a:endParaRPr>
          </a:p>
        </p:txBody>
      </p:sp>
      <p:sp>
        <p:nvSpPr>
          <p:cNvPr id="4" name="TextBox 12">
            <a:extLst>
              <a:ext uri="{FF2B5EF4-FFF2-40B4-BE49-F238E27FC236}">
                <a16:creationId xmlns:a16="http://schemas.microsoft.com/office/drawing/2014/main" id="{69146E33-8777-8E49-72FE-E9A826F61491}"/>
              </a:ext>
            </a:extLst>
          </p:cNvPr>
          <p:cNvSpPr txBox="1"/>
          <p:nvPr/>
        </p:nvSpPr>
        <p:spPr>
          <a:xfrm>
            <a:off x="337935" y="608056"/>
            <a:ext cx="2961067" cy="319639"/>
          </a:xfrm>
          <a:prstGeom prst="rect">
            <a:avLst/>
          </a:prstGeom>
          <a:noFill/>
        </p:spPr>
        <p:txBody>
          <a:bodyPr wrap="none" rtlCol="0">
            <a:spAutoFit/>
          </a:bodyPr>
          <a:lstStyle/>
          <a:p>
            <a:r>
              <a:rPr lang="en-US" altLang="ja-JP" sz="1477" b="1" dirty="0">
                <a:solidFill>
                  <a:prstClr val="black"/>
                </a:solidFill>
                <a:latin typeface="メイリオ" panose="020B0604030504040204" pitchFamily="50" charset="-128"/>
                <a:ea typeface="メイリオ" panose="020B0604030504040204" pitchFamily="50" charset="-128"/>
              </a:rPr>
              <a:t>1</a:t>
            </a:r>
            <a:r>
              <a:rPr lang="ja-JP" altLang="en-US" sz="1477" b="1" dirty="0">
                <a:solidFill>
                  <a:prstClr val="black"/>
                </a:solidFill>
                <a:latin typeface="メイリオ" panose="020B0604030504040204" pitchFamily="50" charset="-128"/>
                <a:ea typeface="メイリオ" panose="020B0604030504040204" pitchFamily="50" charset="-128"/>
              </a:rPr>
              <a:t>）標準化死亡比・平均自立期間</a:t>
            </a:r>
            <a:endParaRPr lang="en-US" altLang="ja-JP" sz="1477" b="1" dirty="0">
              <a:solidFill>
                <a:prstClr val="black"/>
              </a:solidFill>
              <a:latin typeface="メイリオ" panose="020B0604030504040204" pitchFamily="50" charset="-128"/>
              <a:ea typeface="メイリオ" panose="020B0604030504040204" pitchFamily="50" charset="-128"/>
            </a:endParaRPr>
          </a:p>
        </p:txBody>
      </p:sp>
      <p:sp>
        <p:nvSpPr>
          <p:cNvPr id="22" name="Rectangle 57">
            <a:extLst>
              <a:ext uri="{FF2B5EF4-FFF2-40B4-BE49-F238E27FC236}">
                <a16:creationId xmlns:a16="http://schemas.microsoft.com/office/drawing/2014/main" id="{7788FB63-6881-EBCB-B544-DB2EA635899E}"/>
              </a:ext>
            </a:extLst>
          </p:cNvPr>
          <p:cNvSpPr/>
          <p:nvPr/>
        </p:nvSpPr>
        <p:spPr>
          <a:xfrm>
            <a:off x="585195" y="1328477"/>
            <a:ext cx="5662085" cy="746358"/>
          </a:xfrm>
          <a:prstGeom prst="rect">
            <a:avLst/>
          </a:prstGeom>
        </p:spPr>
        <p:txBody>
          <a:bodyPr wrap="square">
            <a:spAutoFit/>
          </a:bodyPr>
          <a:lstStyle/>
          <a:p>
            <a:pPr>
              <a:lnSpc>
                <a:spcPts val="1662"/>
              </a:lnSpc>
            </a:pPr>
            <a:r>
              <a:rPr lang="ja-JP" altLang="en-US" sz="1015" dirty="0">
                <a:latin typeface="メイリオ" panose="020B0604030504040204" pitchFamily="50" charset="-128"/>
                <a:ea typeface="メイリオ" panose="020B0604030504040204" pitchFamily="50" charset="-128"/>
                <a:cs typeface="Lato" panose="020F0502020204030203" pitchFamily="34" charset="0"/>
              </a:rPr>
              <a:t>　標準化死亡比（</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SMR:100</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が全国平均）は、全死因で男性が</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111</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と高い。死因別には脳血管疾患が最も高く男性で</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132</a:t>
            </a:r>
            <a:r>
              <a:rPr lang="ja-JP" altLang="en-US" sz="1015" dirty="0" err="1">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女性で</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109</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である。心疾患も高く男性で</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127</a:t>
            </a:r>
            <a:r>
              <a:rPr lang="ja-JP" altLang="en-US" sz="1015" dirty="0" err="1">
                <a:latin typeface="メイリオ" panose="020B0604030504040204" pitchFamily="50" charset="-128"/>
                <a:ea typeface="メイリオ" panose="020B0604030504040204" pitchFamily="50" charset="-128"/>
                <a:cs typeface="Lato" panose="020F0502020204030203" pitchFamily="34" charset="0"/>
              </a:rPr>
              <a:t>、</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女性で</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105</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となっている。自殺は男性で</a:t>
            </a:r>
            <a:r>
              <a:rPr lang="en-US" altLang="ja-JP" sz="1015" dirty="0">
                <a:latin typeface="メイリオ" panose="020B0604030504040204" pitchFamily="50" charset="-128"/>
                <a:ea typeface="メイリオ" panose="020B0604030504040204" pitchFamily="50" charset="-128"/>
                <a:cs typeface="Lato" panose="020F0502020204030203" pitchFamily="34" charset="0"/>
              </a:rPr>
              <a:t>147</a:t>
            </a:r>
            <a:r>
              <a:rPr lang="ja-JP" altLang="en-US" sz="1015" dirty="0">
                <a:latin typeface="メイリオ" panose="020B0604030504040204" pitchFamily="50" charset="-128"/>
                <a:ea typeface="メイリオ" panose="020B0604030504040204" pitchFamily="50" charset="-128"/>
                <a:cs typeface="Lato" panose="020F0502020204030203" pitchFamily="34" charset="0"/>
              </a:rPr>
              <a:t>と高く、女性は全国とほぼ同じである。</a:t>
            </a:r>
            <a:endParaRPr lang="en-US" sz="1015" dirty="0">
              <a:latin typeface="メイリオ" panose="020B0604030504040204" pitchFamily="50" charset="-128"/>
              <a:ea typeface="メイリオ" panose="020B0604030504040204" pitchFamily="50" charset="-128"/>
              <a:cs typeface="Lato" panose="020F0502020204030203" pitchFamily="34" charset="0"/>
            </a:endParaRPr>
          </a:p>
        </p:txBody>
      </p:sp>
      <p:sp>
        <p:nvSpPr>
          <p:cNvPr id="19" name="正方形/長方形 1"/>
          <p:cNvSpPr/>
          <p:nvPr/>
        </p:nvSpPr>
        <p:spPr>
          <a:xfrm>
            <a:off x="3424002" y="4717407"/>
            <a:ext cx="3034805" cy="241476"/>
          </a:xfrm>
          <a:prstGeom prst="rect">
            <a:avLst/>
          </a:prstGeom>
        </p:spPr>
        <p:txBody>
          <a:bodyPr wrap="none">
            <a:spAutoFit/>
          </a:bodyPr>
          <a:lstStyle/>
          <a:p>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人口動態特殊統計（</a:t>
            </a:r>
            <a:r>
              <a:rPr lang="ja-JP" altLang="en-US" sz="969" dirty="0">
                <a:solidFill>
                  <a:srgbClr val="000000"/>
                </a:solidFill>
                <a:latin typeface="メイリオ" panose="020B0604030504040204" pitchFamily="50" charset="-128"/>
                <a:ea typeface="メイリオ" panose="020B0604030504040204" pitchFamily="50" charset="-128"/>
              </a:rPr>
              <a:t>平成</a:t>
            </a:r>
            <a:r>
              <a:rPr lang="en-US" altLang="ja-JP" sz="969" dirty="0">
                <a:solidFill>
                  <a:srgbClr val="000000"/>
                </a:solidFill>
                <a:latin typeface="メイリオ" panose="020B0604030504040204" pitchFamily="50" charset="-128"/>
                <a:ea typeface="メイリオ" panose="020B0604030504040204" pitchFamily="50" charset="-128"/>
              </a:rPr>
              <a:t>25</a:t>
            </a:r>
            <a:r>
              <a:rPr lang="ja-JP" altLang="en-US" sz="969" dirty="0">
                <a:solidFill>
                  <a:srgbClr val="000000"/>
                </a:solidFill>
                <a:latin typeface="メイリオ" panose="020B0604030504040204" pitchFamily="50" charset="-128"/>
                <a:ea typeface="メイリオ" panose="020B0604030504040204" pitchFamily="50" charset="-128"/>
              </a:rPr>
              <a:t>年～平成</a:t>
            </a:r>
            <a:r>
              <a:rPr lang="en-US" altLang="ja-JP" sz="969" dirty="0">
                <a:solidFill>
                  <a:srgbClr val="000000"/>
                </a:solidFill>
                <a:latin typeface="メイリオ" panose="020B0604030504040204" pitchFamily="50" charset="-128"/>
                <a:ea typeface="メイリオ" panose="020B0604030504040204" pitchFamily="50" charset="-128"/>
              </a:rPr>
              <a:t>29</a:t>
            </a:r>
            <a:r>
              <a:rPr lang="ja-JP" altLang="en-US" sz="969" dirty="0">
                <a:solidFill>
                  <a:srgbClr val="000000"/>
                </a:solidFill>
                <a:latin typeface="メイリオ" panose="020B0604030504040204" pitchFamily="50" charset="-128"/>
                <a:ea typeface="メイリオ" panose="020B0604030504040204" pitchFamily="50" charset="-128"/>
              </a:rPr>
              <a:t>年</a:t>
            </a:r>
            <a:r>
              <a:rPr lang="ja-JP" altLang="en-US" sz="969" dirty="0">
                <a:solidFill>
                  <a:prstClr val="black"/>
                </a:solidFill>
                <a:latin typeface="メイリオ" panose="020B0604030504040204" pitchFamily="50" charset="-128"/>
                <a:ea typeface="メイリオ" panose="020B0604030504040204" pitchFamily="50" charset="-128"/>
              </a:rPr>
              <a:t>）</a:t>
            </a:r>
          </a:p>
        </p:txBody>
      </p:sp>
      <p:sp>
        <p:nvSpPr>
          <p:cNvPr id="20" name="正方形/長方形 1"/>
          <p:cNvSpPr/>
          <p:nvPr/>
        </p:nvSpPr>
        <p:spPr>
          <a:xfrm>
            <a:off x="3348037" y="8609344"/>
            <a:ext cx="3034805" cy="241476"/>
          </a:xfrm>
          <a:prstGeom prst="rect">
            <a:avLst/>
          </a:prstGeom>
        </p:spPr>
        <p:txBody>
          <a:bodyPr wrap="none">
            <a:spAutoFit/>
          </a:bodyPr>
          <a:lstStyle/>
          <a:p>
            <a:r>
              <a:rPr lang="ja-JP" altLang="en-US" sz="969" dirty="0">
                <a:solidFill>
                  <a:srgbClr val="000000"/>
                </a:solidFill>
                <a:latin typeface="メイリオ" panose="020B0604030504040204" pitchFamily="50" charset="-128"/>
                <a:ea typeface="メイリオ" panose="020B0604030504040204" pitchFamily="50" charset="-128"/>
              </a:rPr>
              <a:t>出典：</a:t>
            </a:r>
            <a:r>
              <a:rPr lang="ja-JP" altLang="en-US" sz="969" dirty="0">
                <a:solidFill>
                  <a:prstClr val="black"/>
                </a:solidFill>
                <a:latin typeface="メイリオ" panose="020B0604030504040204" pitchFamily="50" charset="-128"/>
                <a:ea typeface="メイリオ" panose="020B0604030504040204" pitchFamily="50" charset="-128"/>
              </a:rPr>
              <a:t>人口動態特殊統計（</a:t>
            </a:r>
            <a:r>
              <a:rPr lang="ja-JP" altLang="en-US" sz="969" dirty="0">
                <a:solidFill>
                  <a:srgbClr val="000000"/>
                </a:solidFill>
                <a:latin typeface="メイリオ" panose="020B0604030504040204" pitchFamily="50" charset="-128"/>
                <a:ea typeface="メイリオ" panose="020B0604030504040204" pitchFamily="50" charset="-128"/>
              </a:rPr>
              <a:t>平成</a:t>
            </a:r>
            <a:r>
              <a:rPr lang="en-US" altLang="ja-JP" sz="969" dirty="0">
                <a:solidFill>
                  <a:srgbClr val="000000"/>
                </a:solidFill>
                <a:latin typeface="メイリオ" panose="020B0604030504040204" pitchFamily="50" charset="-128"/>
                <a:ea typeface="メイリオ" panose="020B0604030504040204" pitchFamily="50" charset="-128"/>
              </a:rPr>
              <a:t>25</a:t>
            </a:r>
            <a:r>
              <a:rPr lang="ja-JP" altLang="en-US" sz="969" dirty="0">
                <a:solidFill>
                  <a:srgbClr val="000000"/>
                </a:solidFill>
                <a:latin typeface="メイリオ" panose="020B0604030504040204" pitchFamily="50" charset="-128"/>
                <a:ea typeface="メイリオ" panose="020B0604030504040204" pitchFamily="50" charset="-128"/>
              </a:rPr>
              <a:t>年～平成</a:t>
            </a:r>
            <a:r>
              <a:rPr lang="en-US" altLang="ja-JP" sz="969" dirty="0">
                <a:solidFill>
                  <a:srgbClr val="000000"/>
                </a:solidFill>
                <a:latin typeface="メイリオ" panose="020B0604030504040204" pitchFamily="50" charset="-128"/>
                <a:ea typeface="メイリオ" panose="020B0604030504040204" pitchFamily="50" charset="-128"/>
              </a:rPr>
              <a:t>29</a:t>
            </a:r>
            <a:r>
              <a:rPr lang="ja-JP" altLang="en-US" sz="969" dirty="0">
                <a:solidFill>
                  <a:srgbClr val="000000"/>
                </a:solidFill>
                <a:latin typeface="メイリオ" panose="020B0604030504040204" pitchFamily="50" charset="-128"/>
                <a:ea typeface="メイリオ" panose="020B0604030504040204" pitchFamily="50" charset="-128"/>
              </a:rPr>
              <a:t>年</a:t>
            </a:r>
            <a:r>
              <a:rPr lang="ja-JP" altLang="en-US" sz="969" dirty="0">
                <a:solidFill>
                  <a:prstClr val="black"/>
                </a:solidFill>
                <a:latin typeface="メイリオ" panose="020B0604030504040204" pitchFamily="50" charset="-128"/>
                <a:ea typeface="メイリオ" panose="020B0604030504040204" pitchFamily="50" charset="-128"/>
              </a:rPr>
              <a:t>）</a:t>
            </a:r>
          </a:p>
        </p:txBody>
      </p:sp>
      <p:graphicFrame>
        <p:nvGraphicFramePr>
          <p:cNvPr id="36" name="グラフ 35">
            <a:extLst>
              <a:ext uri="{FF2B5EF4-FFF2-40B4-BE49-F238E27FC236}">
                <a16:creationId xmlns:a16="http://schemas.microsoft.com/office/drawing/2014/main" id="{080A3438-0E2C-48AD-9238-ED6E288EA11D}"/>
              </a:ext>
            </a:extLst>
          </p:cNvPr>
          <p:cNvGraphicFramePr>
            <a:graphicFrameLocks/>
          </p:cNvGraphicFramePr>
          <p:nvPr>
            <p:extLst>
              <p:ext uri="{D42A27DB-BD31-4B8C-83A1-F6EECF244321}">
                <p14:modId xmlns:p14="http://schemas.microsoft.com/office/powerpoint/2010/main" val="1125814841"/>
              </p:ext>
            </p:extLst>
          </p:nvPr>
        </p:nvGraphicFramePr>
        <p:xfrm>
          <a:off x="519666" y="6121274"/>
          <a:ext cx="2847665" cy="253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グラフ 36">
            <a:extLst>
              <a:ext uri="{FF2B5EF4-FFF2-40B4-BE49-F238E27FC236}">
                <a16:creationId xmlns:a16="http://schemas.microsoft.com/office/drawing/2014/main" id="{11CC79BE-CE33-43C6-945D-34D175D1C5A0}"/>
              </a:ext>
            </a:extLst>
          </p:cNvPr>
          <p:cNvGraphicFramePr>
            <a:graphicFrameLocks/>
          </p:cNvGraphicFramePr>
          <p:nvPr>
            <p:extLst>
              <p:ext uri="{D42A27DB-BD31-4B8C-83A1-F6EECF244321}">
                <p14:modId xmlns:p14="http://schemas.microsoft.com/office/powerpoint/2010/main" val="1362329396"/>
              </p:ext>
            </p:extLst>
          </p:nvPr>
        </p:nvGraphicFramePr>
        <p:xfrm>
          <a:off x="3367331" y="6121274"/>
          <a:ext cx="2847664" cy="2532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56EEBD85-8021-4BFF-B581-12DC4A12C9F4}"/>
              </a:ext>
            </a:extLst>
          </p:cNvPr>
          <p:cNvGraphicFramePr>
            <a:graphicFrameLocks/>
          </p:cNvGraphicFramePr>
          <p:nvPr>
            <p:extLst>
              <p:ext uri="{D42A27DB-BD31-4B8C-83A1-F6EECF244321}">
                <p14:modId xmlns:p14="http://schemas.microsoft.com/office/powerpoint/2010/main" val="535581055"/>
              </p:ext>
            </p:extLst>
          </p:nvPr>
        </p:nvGraphicFramePr>
        <p:xfrm>
          <a:off x="570562" y="2036645"/>
          <a:ext cx="5609813" cy="13665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2">
            <a:extLst>
              <a:ext uri="{FF2B5EF4-FFF2-40B4-BE49-F238E27FC236}">
                <a16:creationId xmlns:a16="http://schemas.microsoft.com/office/drawing/2014/main" id="{AB0FEC21-000F-C4A8-752C-3D98743FC313}"/>
              </a:ext>
            </a:extLst>
          </p:cNvPr>
          <p:cNvGrpSpPr/>
          <p:nvPr/>
        </p:nvGrpSpPr>
        <p:grpSpPr>
          <a:xfrm>
            <a:off x="7112859" y="4344681"/>
            <a:ext cx="583865" cy="215444"/>
            <a:chOff x="2398816" y="4409390"/>
            <a:chExt cx="583865" cy="215444"/>
          </a:xfrm>
        </p:grpSpPr>
        <p:cxnSp>
          <p:nvCxnSpPr>
            <p:cNvPr id="14" name="直線コネクタ 13">
              <a:extLst>
                <a:ext uri="{FF2B5EF4-FFF2-40B4-BE49-F238E27FC236}">
                  <a16:creationId xmlns:a16="http://schemas.microsoft.com/office/drawing/2014/main" id="{510707B1-8EC8-A8B3-A6D8-2458607C2BF0}"/>
                </a:ext>
              </a:extLst>
            </p:cNvPr>
            <p:cNvCxnSpPr>
              <a:cxnSpLocks/>
            </p:cNvCxnSpPr>
            <p:nvPr/>
          </p:nvCxnSpPr>
          <p:spPr>
            <a:xfrm>
              <a:off x="2398816" y="4517112"/>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18" name="テキスト ボックス 17">
              <a:extLst>
                <a:ext uri="{FF2B5EF4-FFF2-40B4-BE49-F238E27FC236}">
                  <a16:creationId xmlns:a16="http://schemas.microsoft.com/office/drawing/2014/main" id="{E9792FFA-52FE-F32A-05A0-84A9582BB56E}"/>
                </a:ext>
              </a:extLst>
            </p:cNvPr>
            <p:cNvSpPr txBox="1"/>
            <p:nvPr/>
          </p:nvSpPr>
          <p:spPr>
            <a:xfrm>
              <a:off x="2567044" y="4409390"/>
              <a:ext cx="415637" cy="215444"/>
            </a:xfrm>
            <a:prstGeom prst="rect">
              <a:avLst/>
            </a:prstGeom>
            <a:noFill/>
          </p:spPr>
          <p:txBody>
            <a:bodyPr wrap="square" rtlCol="0">
              <a:spAutoFit/>
            </a:bodyPr>
            <a:lstStyle/>
            <a:p>
              <a:r>
                <a:rPr kumimoji="1" lang="ja-JP" altLang="en-US" sz="800" dirty="0"/>
                <a:t>全国</a:t>
              </a:r>
            </a:p>
          </p:txBody>
        </p:sp>
      </p:grpSp>
      <p:graphicFrame>
        <p:nvGraphicFramePr>
          <p:cNvPr id="30" name="グラフ 29">
            <a:extLst>
              <a:ext uri="{FF2B5EF4-FFF2-40B4-BE49-F238E27FC236}">
                <a16:creationId xmlns:a16="http://schemas.microsoft.com/office/drawing/2014/main" id="{F9A75A9E-D07F-4881-B69A-0974E7E0656E}"/>
              </a:ext>
            </a:extLst>
          </p:cNvPr>
          <p:cNvGraphicFramePr>
            <a:graphicFrameLocks/>
          </p:cNvGraphicFramePr>
          <p:nvPr>
            <p:extLst>
              <p:ext uri="{D42A27DB-BD31-4B8C-83A1-F6EECF244321}">
                <p14:modId xmlns:p14="http://schemas.microsoft.com/office/powerpoint/2010/main" val="2565736799"/>
              </p:ext>
            </p:extLst>
          </p:nvPr>
        </p:nvGraphicFramePr>
        <p:xfrm>
          <a:off x="570562" y="3292475"/>
          <a:ext cx="5584222" cy="1357108"/>
        </p:xfrm>
        <a:graphic>
          <a:graphicData uri="http://schemas.openxmlformats.org/drawingml/2006/chart">
            <c:chart xmlns:c="http://schemas.openxmlformats.org/drawingml/2006/chart" xmlns:r="http://schemas.openxmlformats.org/officeDocument/2006/relationships" r:id="rId5"/>
          </a:graphicData>
        </a:graphic>
      </p:graphicFrame>
      <p:sp>
        <p:nvSpPr>
          <p:cNvPr id="2" name="スライド番号プレースホルダー 1">
            <a:extLst>
              <a:ext uri="{FF2B5EF4-FFF2-40B4-BE49-F238E27FC236}">
                <a16:creationId xmlns:a16="http://schemas.microsoft.com/office/drawing/2014/main" id="{C2C0F4F5-AF1F-FDB5-FB7C-EE8F1E13AAF7}"/>
              </a:ext>
            </a:extLst>
          </p:cNvPr>
          <p:cNvSpPr>
            <a:spLocks noGrp="1"/>
          </p:cNvSpPr>
          <p:nvPr>
            <p:ph type="sldNum" sz="quarter" idx="12"/>
          </p:nvPr>
        </p:nvSpPr>
        <p:spPr>
          <a:xfrm>
            <a:off x="2657475" y="8765253"/>
            <a:ext cx="1543050" cy="486834"/>
          </a:xfrm>
        </p:spPr>
        <p:txBody>
          <a:bodyPr/>
          <a:lstStyle/>
          <a:p>
            <a:fld id="{22D086F1-D5EC-495E-9CD9-BD56A1569FD5}" type="slidenum">
              <a:rPr lang="ja-JP" altLang="en-US" smtClean="0">
                <a:solidFill>
                  <a:prstClr val="black">
                    <a:tint val="75000"/>
                  </a:prstClr>
                </a:solidFill>
              </a:rPr>
              <a:pPr/>
              <a:t>8</a:t>
            </a:fld>
            <a:endParaRPr lang="ja-JP" altLang="en-US">
              <a:solidFill>
                <a:prstClr val="black">
                  <a:tint val="75000"/>
                </a:prstClr>
              </a:solidFill>
            </a:endParaRPr>
          </a:p>
        </p:txBody>
      </p:sp>
      <p:grpSp>
        <p:nvGrpSpPr>
          <p:cNvPr id="5" name="グループ化 4">
            <a:extLst>
              <a:ext uri="{FF2B5EF4-FFF2-40B4-BE49-F238E27FC236}">
                <a16:creationId xmlns:a16="http://schemas.microsoft.com/office/drawing/2014/main" id="{B993EC21-412B-386B-35C3-16CE1BFD7361}"/>
              </a:ext>
            </a:extLst>
          </p:cNvPr>
          <p:cNvGrpSpPr/>
          <p:nvPr/>
        </p:nvGrpSpPr>
        <p:grpSpPr>
          <a:xfrm>
            <a:off x="3523863" y="4419552"/>
            <a:ext cx="568960" cy="215444"/>
            <a:chOff x="2398816" y="4421265"/>
            <a:chExt cx="568960" cy="215444"/>
          </a:xfrm>
        </p:grpSpPr>
        <p:cxnSp>
          <p:nvCxnSpPr>
            <p:cNvPr id="6" name="直線コネクタ 5">
              <a:extLst>
                <a:ext uri="{FF2B5EF4-FFF2-40B4-BE49-F238E27FC236}">
                  <a16:creationId xmlns:a16="http://schemas.microsoft.com/office/drawing/2014/main" id="{249496B5-860E-3AC9-6CE5-4BAB4D2F1339}"/>
                </a:ext>
              </a:extLst>
            </p:cNvPr>
            <p:cNvCxnSpPr>
              <a:cxnSpLocks/>
            </p:cNvCxnSpPr>
            <p:nvPr/>
          </p:nvCxnSpPr>
          <p:spPr>
            <a:xfrm>
              <a:off x="2398816" y="4517112"/>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7" name="テキスト ボックス 6">
              <a:extLst>
                <a:ext uri="{FF2B5EF4-FFF2-40B4-BE49-F238E27FC236}">
                  <a16:creationId xmlns:a16="http://schemas.microsoft.com/office/drawing/2014/main" id="{3B593953-0084-AE74-8DB7-9A905D13D85D}"/>
                </a:ext>
              </a:extLst>
            </p:cNvPr>
            <p:cNvSpPr txBox="1"/>
            <p:nvPr/>
          </p:nvSpPr>
          <p:spPr>
            <a:xfrm>
              <a:off x="2552139" y="4421265"/>
              <a:ext cx="415637"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全国</a:t>
              </a:r>
            </a:p>
          </p:txBody>
        </p:sp>
      </p:grpSp>
      <p:grpSp>
        <p:nvGrpSpPr>
          <p:cNvPr id="12" name="グループ化 11">
            <a:extLst>
              <a:ext uri="{FF2B5EF4-FFF2-40B4-BE49-F238E27FC236}">
                <a16:creationId xmlns:a16="http://schemas.microsoft.com/office/drawing/2014/main" id="{6576C9C1-E29A-6304-6AAC-E0960EC76952}"/>
              </a:ext>
            </a:extLst>
          </p:cNvPr>
          <p:cNvGrpSpPr/>
          <p:nvPr/>
        </p:nvGrpSpPr>
        <p:grpSpPr>
          <a:xfrm>
            <a:off x="5421950" y="8338279"/>
            <a:ext cx="592119" cy="215444"/>
            <a:chOff x="2390562" y="4380736"/>
            <a:chExt cx="592119" cy="215444"/>
          </a:xfrm>
        </p:grpSpPr>
        <p:cxnSp>
          <p:nvCxnSpPr>
            <p:cNvPr id="15" name="直線コネクタ 14">
              <a:extLst>
                <a:ext uri="{FF2B5EF4-FFF2-40B4-BE49-F238E27FC236}">
                  <a16:creationId xmlns:a16="http://schemas.microsoft.com/office/drawing/2014/main" id="{A5E395B4-4831-C320-8095-24C322E60A72}"/>
                </a:ext>
              </a:extLst>
            </p:cNvPr>
            <p:cNvCxnSpPr>
              <a:cxnSpLocks/>
            </p:cNvCxnSpPr>
            <p:nvPr/>
          </p:nvCxnSpPr>
          <p:spPr>
            <a:xfrm>
              <a:off x="2390562" y="4488458"/>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16" name="テキスト ボックス 15">
              <a:extLst>
                <a:ext uri="{FF2B5EF4-FFF2-40B4-BE49-F238E27FC236}">
                  <a16:creationId xmlns:a16="http://schemas.microsoft.com/office/drawing/2014/main" id="{434CBCAA-2A58-A5AD-3D43-49AD84C9B8A4}"/>
                </a:ext>
              </a:extLst>
            </p:cNvPr>
            <p:cNvSpPr txBox="1"/>
            <p:nvPr/>
          </p:nvSpPr>
          <p:spPr>
            <a:xfrm>
              <a:off x="2567044" y="4380736"/>
              <a:ext cx="415637"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全国</a:t>
              </a:r>
            </a:p>
          </p:txBody>
        </p:sp>
      </p:grpSp>
      <p:grpSp>
        <p:nvGrpSpPr>
          <p:cNvPr id="17" name="グループ化 16">
            <a:extLst>
              <a:ext uri="{FF2B5EF4-FFF2-40B4-BE49-F238E27FC236}">
                <a16:creationId xmlns:a16="http://schemas.microsoft.com/office/drawing/2014/main" id="{2B4E3516-3AA1-5A7D-1D81-8A9F9D81DCB0}"/>
              </a:ext>
            </a:extLst>
          </p:cNvPr>
          <p:cNvGrpSpPr/>
          <p:nvPr/>
        </p:nvGrpSpPr>
        <p:grpSpPr>
          <a:xfrm>
            <a:off x="2535541" y="8338279"/>
            <a:ext cx="592119" cy="215444"/>
            <a:chOff x="2390562" y="4409390"/>
            <a:chExt cx="592119" cy="215444"/>
          </a:xfrm>
        </p:grpSpPr>
        <p:cxnSp>
          <p:nvCxnSpPr>
            <p:cNvPr id="21" name="直線コネクタ 20">
              <a:extLst>
                <a:ext uri="{FF2B5EF4-FFF2-40B4-BE49-F238E27FC236}">
                  <a16:creationId xmlns:a16="http://schemas.microsoft.com/office/drawing/2014/main" id="{08713E27-E0AB-7EBF-8624-F417E71A471D}"/>
                </a:ext>
              </a:extLst>
            </p:cNvPr>
            <p:cNvCxnSpPr>
              <a:cxnSpLocks/>
            </p:cNvCxnSpPr>
            <p:nvPr/>
          </p:nvCxnSpPr>
          <p:spPr>
            <a:xfrm>
              <a:off x="2390562" y="4512533"/>
              <a:ext cx="176482" cy="0"/>
            </a:xfrm>
            <a:prstGeom prst="line">
              <a:avLst/>
            </a:prstGeom>
          </p:spPr>
          <p:style>
            <a:lnRef idx="1">
              <a:schemeClr val="accent6"/>
            </a:lnRef>
            <a:fillRef idx="0">
              <a:schemeClr val="accent6"/>
            </a:fillRef>
            <a:effectRef idx="0">
              <a:schemeClr val="accent6"/>
            </a:effectRef>
            <a:fontRef idx="minor">
              <a:schemeClr val="tx1"/>
            </a:fontRef>
          </p:style>
        </p:cxnSp>
        <p:sp>
          <p:nvSpPr>
            <p:cNvPr id="25" name="テキスト ボックス 24">
              <a:extLst>
                <a:ext uri="{FF2B5EF4-FFF2-40B4-BE49-F238E27FC236}">
                  <a16:creationId xmlns:a16="http://schemas.microsoft.com/office/drawing/2014/main" id="{F654FF0D-26FB-8C38-4937-84283D48F4D7}"/>
                </a:ext>
              </a:extLst>
            </p:cNvPr>
            <p:cNvSpPr txBox="1"/>
            <p:nvPr/>
          </p:nvSpPr>
          <p:spPr>
            <a:xfrm>
              <a:off x="2567044" y="4409390"/>
              <a:ext cx="415637" cy="215444"/>
            </a:xfrm>
            <a:prstGeom prst="rect">
              <a:avLst/>
            </a:prstGeom>
            <a:noFill/>
          </p:spPr>
          <p:txBody>
            <a:bodyPr wrap="square" rtlCol="0">
              <a:spAutoFit/>
            </a:bodyPr>
            <a:lstStyle/>
            <a:p>
              <a:r>
                <a:rPr kumimoji="1" lang="ja-JP" altLang="en-US" sz="800">
                  <a:latin typeface="メイリオ" panose="020B0604030504040204" pitchFamily="50" charset="-128"/>
                  <a:ea typeface="メイリオ" panose="020B0604030504040204" pitchFamily="50" charset="-128"/>
                </a:rPr>
                <a:t>全国</a:t>
              </a:r>
              <a:endParaRPr kumimoji="1" lang="ja-JP" altLang="en-US" sz="8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60014944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ユーザー定義 1">
    <a:dk1>
      <a:sysClr val="windowText" lastClr="000000"/>
    </a:dk1>
    <a:lt1>
      <a:sysClr val="window" lastClr="FFFFFF"/>
    </a:lt1>
    <a:dk2>
      <a:srgbClr val="44546A"/>
    </a:dk2>
    <a:lt2>
      <a:srgbClr val="E7E6E6"/>
    </a:lt2>
    <a:accent1>
      <a:srgbClr val="2F5597"/>
    </a:accent1>
    <a:accent2>
      <a:srgbClr val="00B0F0"/>
    </a:accent2>
    <a:accent3>
      <a:srgbClr val="FF0000"/>
    </a:accent3>
    <a:accent4>
      <a:srgbClr val="FF99FF"/>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ユーザー定義 1">
    <a:dk1>
      <a:sysClr val="windowText" lastClr="000000"/>
    </a:dk1>
    <a:lt1>
      <a:sysClr val="window" lastClr="FFFFFF"/>
    </a:lt1>
    <a:dk2>
      <a:srgbClr val="44546A"/>
    </a:dk2>
    <a:lt2>
      <a:srgbClr val="E7E6E6"/>
    </a:lt2>
    <a:accent1>
      <a:srgbClr val="2F5597"/>
    </a:accent1>
    <a:accent2>
      <a:srgbClr val="00B0F0"/>
    </a:accent2>
    <a:accent3>
      <a:srgbClr val="FF0000"/>
    </a:accent3>
    <a:accent4>
      <a:srgbClr val="FF99FF"/>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5288</TotalTime>
  <Words>8528</Words>
  <Application>Microsoft Office PowerPoint</Application>
  <PresentationFormat>画面に合わせる (4:3)</PresentationFormat>
  <Paragraphs>891</Paragraphs>
  <Slides>58</Slides>
  <Notes>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58</vt:i4>
      </vt:variant>
    </vt:vector>
  </HeadingPairs>
  <TitlesOfParts>
    <vt:vector size="69" baseType="lpstr">
      <vt:lpstr>FontAwesome</vt:lpstr>
      <vt:lpstr>ＭＳ Ｐゴシック</vt:lpstr>
      <vt:lpstr>ＭＳ ゴシック</vt:lpstr>
      <vt:lpstr>Yu Gothic </vt:lpstr>
      <vt:lpstr>メイリオ</vt:lpstr>
      <vt:lpstr>游ゴシック</vt:lpstr>
      <vt:lpstr>Arial</vt:lpstr>
      <vt:lpstr>Calibri</vt:lpstr>
      <vt:lpstr>Calibri Light</vt:lpstr>
      <vt:lpstr>1_Office テーマ</vt:lpstr>
      <vt:lpstr>Worksheet</vt:lpstr>
      <vt:lpstr>那須町国民健康保険  第３期データヘルス計画  第4期特定健康診査等実施計画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那須町国民健康保険  第３期データヘルス計画  第4期特定健康診査等実施計画</dc:title>
  <dc:creator>益子芳恵</dc:creator>
  <cp:lastModifiedBy>U0110</cp:lastModifiedBy>
  <cp:revision>144</cp:revision>
  <cp:lastPrinted>2024-02-29T07:55:51Z</cp:lastPrinted>
  <dcterms:modified xsi:type="dcterms:W3CDTF">2024-04-15T04:29:09Z</dcterms:modified>
</cp:coreProperties>
</file>